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6" r:id="rId1"/>
    <p:sldMasterId id="2147483727" r:id="rId2"/>
    <p:sldMasterId id="2147483728" r:id="rId3"/>
    <p:sldMasterId id="2147483729" r:id="rId4"/>
    <p:sldMasterId id="2147483730" r:id="rId5"/>
    <p:sldMasterId id="2147483731" r:id="rId6"/>
    <p:sldMasterId id="2147483733" r:id="rId7"/>
  </p:sldMasterIdLst>
  <p:notesMasterIdLst>
    <p:notesMasterId r:id="rId52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8" r:id="rId19"/>
    <p:sldId id="305" r:id="rId20"/>
    <p:sldId id="306" r:id="rId21"/>
    <p:sldId id="272" r:id="rId22"/>
    <p:sldId id="273" r:id="rId23"/>
    <p:sldId id="275" r:id="rId24"/>
    <p:sldId id="274" r:id="rId25"/>
    <p:sldId id="278" r:id="rId26"/>
    <p:sldId id="276" r:id="rId27"/>
    <p:sldId id="277" r:id="rId28"/>
    <p:sldId id="279" r:id="rId29"/>
    <p:sldId id="280" r:id="rId30"/>
    <p:sldId id="281" r:id="rId31"/>
    <p:sldId id="304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07" r:id="rId40"/>
    <p:sldId id="291" r:id="rId41"/>
    <p:sldId id="292" r:id="rId42"/>
    <p:sldId id="30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2" r:id="rId51"/>
  </p:sldIdLst>
  <p:sldSz cx="9144000" cy="5143500" type="screen16x9"/>
  <p:notesSz cx="6858000" cy="9144000"/>
  <p:embeddedFontLst>
    <p:embeddedFont>
      <p:font typeface="Montserrat" panose="00000500000000000000" pitchFamily="2" charset="-52"/>
      <p:regular r:id="rId53"/>
      <p:bold r:id="rId54"/>
      <p:italic r:id="rId55"/>
      <p:boldItalic r:id="rId56"/>
    </p:embeddedFont>
    <p:embeddedFont>
      <p:font typeface="Noto Sans Symbols" panose="020B0604020202020204" charset="0"/>
      <p:regular r:id="rId57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5" userDrawn="1">
          <p15:clr>
            <a:srgbClr val="747775"/>
          </p15:clr>
        </p15:guide>
        <p15:guide id="2" pos="2880">
          <p15:clr>
            <a:srgbClr val="747775"/>
          </p15:clr>
        </p15:guide>
        <p15:guide id="3" pos="5579" userDrawn="1">
          <p15:clr>
            <a:srgbClr val="747775"/>
          </p15:clr>
        </p15:guide>
        <p15:guide id="4" pos="226" userDrawn="1">
          <p15:clr>
            <a:srgbClr val="747775"/>
          </p15:clr>
        </p15:guide>
        <p15:guide id="6" orient="horz" pos="2981" userDrawn="1">
          <p15:clr>
            <a:srgbClr val="747775"/>
          </p15:clr>
        </p15:guide>
        <p15:guide id="7" orient="horz" pos="214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8CC0"/>
    <a:srgbClr val="E4E7FF"/>
    <a:srgbClr val="A04789"/>
    <a:srgbClr val="FAF6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4F2798-A3F7-4847-8581-EA672C05E9E9}">
  <a:tblStyle styleId="{684F2798-A3F7-4847-8581-EA672C05E9E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094"/>
    <p:restoredTop sz="94687"/>
  </p:normalViewPr>
  <p:slideViewPr>
    <p:cSldViewPr snapToGrid="0">
      <p:cViewPr varScale="1">
        <p:scale>
          <a:sx n="104" d="100"/>
          <a:sy n="104" d="100"/>
        </p:scale>
        <p:origin x="480" y="72"/>
      </p:cViewPr>
      <p:guideLst>
        <p:guide orient="horz" pos="1665"/>
        <p:guide pos="2880"/>
        <p:guide pos="5579"/>
        <p:guide pos="226"/>
        <p:guide orient="horz" pos="2981"/>
        <p:guide orient="horz" pos="2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6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4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5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d9efd10f80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d9efd10f80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d9efd10f80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d9efd10f80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db9f52ceb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9" name="Google Shape;729;g3db9f52ceb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dabc1f9c6d_0_1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dabc1f9c6d_0_1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d9efd10f80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3d9efd10f80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d9efd10f80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3d9efd10f80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3db55e038da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g3db55e038d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d9efd10f80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3d9efd10f80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d9efd10f8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d9efd10f8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db2f7b21b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3db2f7b21b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9a69cbad1f_0_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g39a69cbad1f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d9efd10f80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d9efd10f80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3d9efd10f80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3d9efd10f80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d9efd10f80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d9efd10f80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>
          <a:extLst>
            <a:ext uri="{FF2B5EF4-FFF2-40B4-BE49-F238E27FC236}">
              <a16:creationId xmlns:a16="http://schemas.microsoft.com/office/drawing/2014/main" id="{2A1FC320-380D-E037-2A86-4B06165C2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3d9efd10f80_0_493:notes">
            <a:extLst>
              <a:ext uri="{FF2B5EF4-FFF2-40B4-BE49-F238E27FC236}">
                <a16:creationId xmlns:a16="http://schemas.microsoft.com/office/drawing/2014/main" id="{B50A282B-EBF0-5B60-1DA4-7F8D86A4A3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3d9efd10f80_0_493:notes">
            <a:extLst>
              <a:ext uri="{FF2B5EF4-FFF2-40B4-BE49-F238E27FC236}">
                <a16:creationId xmlns:a16="http://schemas.microsoft.com/office/drawing/2014/main" id="{B25A2476-8E6B-0F34-0088-1A6BFE6484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547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3dabc1f9c6d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3dabc1f9c6d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3dabc1f9c6d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3dabc1f9c6d_0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3db367e6011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3db367e6011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3db367e601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3db367e601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db2f7b21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db2f7b21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3db367e601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3db367e6011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db367e601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3db367e6011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3d9efd10f80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3d9efd10f80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3dabc1f9c6d_0_1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g3dabc1f9c6d_0_1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3dabc1f9c6d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9" name="Google Shape;1229;g3dabc1f9c6d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3db2f7b21b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3db2f7b21b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>
          <a:extLst>
            <a:ext uri="{FF2B5EF4-FFF2-40B4-BE49-F238E27FC236}">
              <a16:creationId xmlns:a16="http://schemas.microsoft.com/office/drawing/2014/main" id="{01D3DBFA-F608-2671-D0E4-61367CAB4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:notes">
            <a:extLst>
              <a:ext uri="{FF2B5EF4-FFF2-40B4-BE49-F238E27FC236}">
                <a16:creationId xmlns:a16="http://schemas.microsoft.com/office/drawing/2014/main" id="{D717B7B5-D6CE-42D8-B209-56BE1DDBA1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p:notes">
            <a:extLst>
              <a:ext uri="{FF2B5EF4-FFF2-40B4-BE49-F238E27FC236}">
                <a16:creationId xmlns:a16="http://schemas.microsoft.com/office/drawing/2014/main" id="{98DC8713-AAD4-950E-A6D2-058DD8D52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989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3d9efd10f80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3d9efd10f80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3d9efd10f80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3d9efd10f80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3d9efd10f80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3d9efd10f80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d9efd10f80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d9efd10f80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3d9efd10f80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3d9efd10f80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3d9efd10f80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2" name="Google Shape;1472;g3d9efd10f80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3db367e6011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3db367e6011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3d9efd10f80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3d9efd10f80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>
          <a:extLst>
            <a:ext uri="{FF2B5EF4-FFF2-40B4-BE49-F238E27FC236}">
              <a16:creationId xmlns:a16="http://schemas.microsoft.com/office/drawing/2014/main" id="{BEC27D51-E4CD-70EB-C25A-E379CB3CA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:notes">
            <a:extLst>
              <a:ext uri="{FF2B5EF4-FFF2-40B4-BE49-F238E27FC236}">
                <a16:creationId xmlns:a16="http://schemas.microsoft.com/office/drawing/2014/main" id="{D4635F93-B03A-8A6F-7722-2FAD385EF8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p:notes">
            <a:extLst>
              <a:ext uri="{FF2B5EF4-FFF2-40B4-BE49-F238E27FC236}">
                <a16:creationId xmlns:a16="http://schemas.microsoft.com/office/drawing/2014/main" id="{0E7D4308-A4CC-4873-16AD-B16A7958F3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9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d9efd10f80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d9efd10f80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dabc1f9c6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dabc1f9c6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d9efd10f80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d9efd10f80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9a69cbad1f_0_2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39a69cbad1f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db2f7b21b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db2f7b21b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34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 rot="5400000">
            <a:off x="2366250" y="1085769"/>
            <a:ext cx="2925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 rot="5400000">
            <a:off x="270750" y="95169"/>
            <a:ext cx="29256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28600" y="137318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 rot="5400000">
            <a:off x="1154550" y="-125850"/>
            <a:ext cx="22629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228600" y="137318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228600" y="137318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228600" y="767557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8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00" cy="19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228600" y="137318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1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8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lvl="0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2" name="Google Shape;16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5" name="Google Shape;165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>
            <a:spLocks noGrp="1"/>
          </p:cNvSpPr>
          <p:nvPr>
            <p:ph type="ctrTitle"/>
          </p:nvPr>
        </p:nvSpPr>
        <p:spPr>
          <a:xfrm>
            <a:off x="340500" y="1543800"/>
            <a:ext cx="32565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25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75" name="Google Shape;175;p37"/>
          <p:cNvCxnSpPr/>
          <p:nvPr/>
        </p:nvCxnSpPr>
        <p:spPr>
          <a:xfrm>
            <a:off x="340500" y="2655527"/>
            <a:ext cx="614100" cy="0"/>
          </a:xfrm>
          <a:prstGeom prst="straightConnector1">
            <a:avLst/>
          </a:prstGeom>
          <a:noFill/>
          <a:ln w="9525" cap="flat" cmpd="sng">
            <a:solidFill>
              <a:srgbClr val="DA0044"/>
            </a:solidFill>
            <a:prstDash val="lg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4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1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4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2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2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01" name="Google Shape;201;p42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02" name="Google Shape;202;p4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208" name="Google Shape;208;p43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209" name="Google Shape;209;p43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210" name="Google Shape;210;p43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5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5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222" name="Google Shape;222;p45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223" name="Google Shape;223;p4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6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6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46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230" name="Google Shape;230;p4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body" idx="1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8"/>
          <p:cNvSpPr txBox="1">
            <a:spLocks noGrp="1"/>
          </p:cNvSpPr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body" idx="1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1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1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5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2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2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600"/>
              <a:buChar char="•"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b="1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5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5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3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3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5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400"/>
              <a:buChar char="•"/>
              <a:defRPr sz="14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 b="1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 b="1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 b="1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 b="1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77" name="Google Shape;277;p54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400"/>
              <a:buChar char="•"/>
              <a:defRPr sz="14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 b="1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 b="1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 b="1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 b="1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78" name="Google Shape;278;p5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5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1200"/>
              <a:buNone/>
              <a:defRPr sz="12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284" name="Google Shape;284;p55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1200"/>
              <a:buChar char="•"/>
              <a:defRPr sz="12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 b="1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1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 b="1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 b="1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285" name="Google Shape;285;p55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1200"/>
              <a:buNone/>
              <a:defRPr sz="12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286" name="Google Shape;286;p55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1200"/>
              <a:buChar char="•"/>
              <a:defRPr sz="12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 b="1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1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 b="1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 b="1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287" name="Google Shape;287;p5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5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7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7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600"/>
              <a:buChar char="•"/>
              <a:defRPr sz="16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 b="1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 b="1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 b="1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 b="1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298" name="Google Shape;298;p57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rgbClr val="B0397C"/>
              </a:buClr>
              <a:buSzPts val="700"/>
              <a:buNone/>
              <a:defRPr sz="7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299" name="Google Shape;299;p5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5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8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8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58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rgbClr val="B0397C"/>
              </a:buClr>
              <a:buSzPts val="700"/>
              <a:buNone/>
              <a:defRPr sz="7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306" name="Google Shape;306;p5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5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5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9"/>
          <p:cNvSpPr txBox="1">
            <a:spLocks noGrp="1"/>
          </p:cNvSpPr>
          <p:nvPr>
            <p:ph type="body" idx="1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600"/>
              <a:buChar char="•"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b="1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5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0"/>
          <p:cNvSpPr txBox="1">
            <a:spLocks noGrp="1"/>
          </p:cNvSpPr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60"/>
          <p:cNvSpPr txBox="1">
            <a:spLocks noGrp="1"/>
          </p:cNvSpPr>
          <p:nvPr>
            <p:ph type="body" idx="1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600"/>
              <a:buChar char="•"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b="1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b="1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b="1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b="1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6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6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6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600" b="1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6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3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6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6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6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6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6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5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2000"/>
              <a:buFont typeface="Arial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5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6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6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6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353" name="Google Shape;353;p6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354" name="Google Shape;354;p6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6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2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360" name="Google Shape;360;p6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361" name="Google Shape;361;p6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362" name="Google Shape;362;p6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363" name="Google Shape;363;p6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6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6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6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1000"/>
              <a:buFont typeface="Arial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374" name="Google Shape;374;p6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rgbClr val="B0397C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375" name="Google Shape;375;p6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6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6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1000"/>
              <a:buFont typeface="Arial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7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rgbClr val="B0397C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382" name="Google Shape;382;p7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7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1"/>
          <p:cNvSpPr txBox="1">
            <a:spLocks noGrp="1"/>
          </p:cNvSpPr>
          <p:nvPr>
            <p:ph type="body" idx="1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7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2"/>
          <p:cNvSpPr txBox="1">
            <a:spLocks noGrp="1"/>
          </p:cNvSpPr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2"/>
          <p:cNvSpPr txBox="1">
            <a:spLocks noGrp="1"/>
          </p:cNvSpPr>
          <p:nvPr>
            <p:ph type="body" idx="1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rgbClr val="B0397C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7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7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8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t" anchorCtr="0">
            <a:noAutofit/>
          </a:bodyPr>
          <a:lstStyle>
            <a:lvl1pPr marL="457200" marR="0" lvl="0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400" tIns="23700" rIns="47400" bIns="23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2200"/>
              <a:buFont typeface="Calibri"/>
              <a:buNone/>
              <a:defRPr sz="2200" b="0" i="0" u="none" strike="noStrike" cap="none">
                <a:solidFill>
                  <a:srgbClr val="1641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247" name="Google Shape;247;p4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rgbClr val="B0397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4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4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4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  <p:sp>
        <p:nvSpPr>
          <p:cNvPr id="251" name="Google Shape;251;p49"/>
          <p:cNvSpPr/>
          <p:nvPr/>
        </p:nvSpPr>
        <p:spPr>
          <a:xfrm>
            <a:off x="4199851" y="3192207"/>
            <a:ext cx="295166" cy="300806"/>
          </a:xfrm>
          <a:custGeom>
            <a:avLst/>
            <a:gdLst/>
            <a:ahLst/>
            <a:cxnLst/>
            <a:rect l="l" t="t" r="r" b="b"/>
            <a:pathLst>
              <a:path w="590332" h="601612" extrusionOk="0">
                <a:moveTo>
                  <a:pt x="0" y="0"/>
                </a:moveTo>
                <a:lnTo>
                  <a:pt x="590332" y="0"/>
                </a:lnTo>
                <a:lnTo>
                  <a:pt x="590332" y="601612"/>
                </a:lnTo>
                <a:lnTo>
                  <a:pt x="0" y="601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 amt="25000"/>
            </a:blip>
            <a:stretch>
              <a:fillRect/>
            </a:stretch>
          </a:blipFill>
          <a:ln>
            <a:noFill/>
          </a:ln>
        </p:spPr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rgbClr val="16419C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6419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323" name="Google Shape;323;p6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>
              <a:spcBef>
                <a:spcPts val="300"/>
              </a:spcBef>
              <a:spcAft>
                <a:spcPts val="0"/>
              </a:spcAft>
              <a:buClr>
                <a:srgbClr val="B0397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B039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6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6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6" name="Google Shape;326;p6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  <p:sp>
        <p:nvSpPr>
          <p:cNvPr id="327" name="Google Shape;327;p61"/>
          <p:cNvSpPr/>
          <p:nvPr/>
        </p:nvSpPr>
        <p:spPr>
          <a:xfrm>
            <a:off x="4199851" y="3192207"/>
            <a:ext cx="295166" cy="300806"/>
          </a:xfrm>
          <a:custGeom>
            <a:avLst/>
            <a:gdLst/>
            <a:ahLst/>
            <a:cxnLst/>
            <a:rect l="l" t="t" r="r" b="b"/>
            <a:pathLst>
              <a:path w="590332" h="601612" extrusionOk="0">
                <a:moveTo>
                  <a:pt x="0" y="0"/>
                </a:moveTo>
                <a:lnTo>
                  <a:pt x="590332" y="0"/>
                </a:lnTo>
                <a:lnTo>
                  <a:pt x="590332" y="601612"/>
                </a:lnTo>
                <a:lnTo>
                  <a:pt x="0" y="601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 amt="25000"/>
            </a:blip>
            <a:stretch>
              <a:fillRect/>
            </a:stretch>
          </a:blipFill>
          <a:ln>
            <a:noFill/>
          </a:ln>
        </p:spPr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28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jpg"/><Relationship Id="rId9" Type="http://schemas.openxmlformats.org/officeDocument/2006/relationships/image" Target="../media/image8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9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4.png"/><Relationship Id="rId9" Type="http://schemas.openxmlformats.org/officeDocument/2006/relationships/image" Target="../media/image9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7.pn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jp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13" Type="http://schemas.openxmlformats.org/officeDocument/2006/relationships/image" Target="../media/image114.jpg"/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12" Type="http://schemas.openxmlformats.org/officeDocument/2006/relationships/image" Target="../media/image113.jp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g"/><Relationship Id="rId11" Type="http://schemas.openxmlformats.org/officeDocument/2006/relationships/image" Target="../media/image112.jpg"/><Relationship Id="rId5" Type="http://schemas.openxmlformats.org/officeDocument/2006/relationships/image" Target="../media/image106.jpg"/><Relationship Id="rId15" Type="http://schemas.openxmlformats.org/officeDocument/2006/relationships/image" Target="../media/image116.jpg"/><Relationship Id="rId10" Type="http://schemas.openxmlformats.org/officeDocument/2006/relationships/image" Target="../media/image111.jpg"/><Relationship Id="rId4" Type="http://schemas.openxmlformats.org/officeDocument/2006/relationships/image" Target="../media/image105.jpg"/><Relationship Id="rId9" Type="http://schemas.openxmlformats.org/officeDocument/2006/relationships/image" Target="../media/image110.jpg"/><Relationship Id="rId14" Type="http://schemas.openxmlformats.org/officeDocument/2006/relationships/image" Target="../media/image1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hyperlink" Target="https://www.dovepress.com/cutaneous-to-bronchial-rosaidorfman-disease-without-lymphadenopathy-a--peer-reviewed-fulltext-article-CCID" TargetMode="External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g"/><Relationship Id="rId11" Type="http://schemas.openxmlformats.org/officeDocument/2006/relationships/hyperlink" Target="https://www.researchgate.net/publication/399263845_Cutaneous_Rosai-Dorfman_disease_a_comprehensive_literature_review_and_two_case_reports" TargetMode="External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mpu.med-expert.com.ua/article/view/299678" TargetMode="External"/><Relationship Id="rId4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image" Target="../media/image132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g"/><Relationship Id="rId3" Type="http://schemas.openxmlformats.org/officeDocument/2006/relationships/image" Target="../media/image14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g"/><Relationship Id="rId3" Type="http://schemas.openxmlformats.org/officeDocument/2006/relationships/image" Target="../media/image144.png"/><Relationship Id="rId7" Type="http://schemas.openxmlformats.org/officeDocument/2006/relationships/image" Target="../media/image14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hyperlink" Target="https://med-expert.com.ua/journals/en/successful-experience-treatment-infantile-hemangioma-critical-localization-zone-local-%ce%b2-blockers/?link=https://med-expert.com.ua/journals/en/publishing-activity-en/sovremennaya-pediatriya-ukraine-en/modern-pediatrics-ukraine-6-2022/" TargetMode="External"/><Relationship Id="rId9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g"/><Relationship Id="rId3" Type="http://schemas.openxmlformats.org/officeDocument/2006/relationships/image" Target="../media/image149.jpg"/><Relationship Id="rId7" Type="http://schemas.openxmlformats.org/officeDocument/2006/relationships/image" Target="../media/image15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Relationship Id="rId9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ubmed.ncbi.nlm.nih.gov/37651201/" TargetMode="Externa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hyperlink" Target="https://www.frontiersin.org/journals/oncology/articles/10.3389/fonc.2023.1265479/ful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53000">
              <a:srgbClr val="FAF6FE"/>
            </a:gs>
            <a:gs pos="62000">
              <a:srgbClr val="FAF6FE"/>
            </a:gs>
            <a:gs pos="97000">
              <a:srgbClr val="998CC0">
                <a:alpha val="39015"/>
              </a:srgbClr>
            </a:gs>
          </a:gsLst>
          <a:lin ang="5400000" scaled="1"/>
        </a:gra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CACC1F1-4E4A-D7F4-90F0-7EB8869A3226}"/>
              </a:ext>
            </a:extLst>
          </p:cNvPr>
          <p:cNvSpPr/>
          <p:nvPr/>
        </p:nvSpPr>
        <p:spPr>
          <a:xfrm>
            <a:off x="407675" y="4008537"/>
            <a:ext cx="4813300" cy="537044"/>
          </a:xfrm>
          <a:prstGeom prst="roundRect">
            <a:avLst>
              <a:gd name="adj" fmla="val 50000"/>
            </a:avLst>
          </a:prstGeom>
          <a:solidFill>
            <a:srgbClr val="998C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78" name="Google Shape;478;p87"/>
          <p:cNvSpPr txBox="1">
            <a:spLocks noGrp="1"/>
          </p:cNvSpPr>
          <p:nvPr>
            <p:ph type="ctrTitle"/>
          </p:nvPr>
        </p:nvSpPr>
        <p:spPr>
          <a:xfrm>
            <a:off x="407675" y="789919"/>
            <a:ext cx="8520600" cy="1012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600" b="1" dirty="0">
                <a:latin typeface="Montserrat" pitchFamily="2" charset="77"/>
              </a:rPr>
              <a:t>Від патоморфології до </a:t>
            </a:r>
            <a:endParaRPr sz="3600" b="1" dirty="0"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600" b="1" dirty="0">
                <a:latin typeface="Montserrat" pitchFamily="2" charset="77"/>
              </a:rPr>
              <a:t>персоналізованого лікування:</a:t>
            </a:r>
            <a:endParaRPr sz="3600" b="1" dirty="0">
              <a:latin typeface="Montserrat" pitchFamily="2" charset="77"/>
            </a:endParaRPr>
          </a:p>
        </p:txBody>
      </p:sp>
      <p:sp>
        <p:nvSpPr>
          <p:cNvPr id="479" name="Google Shape;479;p87"/>
          <p:cNvSpPr txBox="1">
            <a:spLocks noGrp="1"/>
          </p:cNvSpPr>
          <p:nvPr>
            <p:ph type="subTitle" idx="1"/>
          </p:nvPr>
        </p:nvSpPr>
        <p:spPr>
          <a:xfrm>
            <a:off x="498764" y="4118311"/>
            <a:ext cx="5294625" cy="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b="1" i="1" dirty="0">
                <a:solidFill>
                  <a:schemeClr val="bg1"/>
                </a:solidFill>
                <a:latin typeface="Montserrat" pitchFamily="2" charset="77"/>
              </a:rPr>
              <a:t>Лекція пам’яті академіка О.О. Богомольця</a:t>
            </a:r>
            <a:endParaRPr sz="1800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" name="Google Shape;478;p87">
            <a:extLst>
              <a:ext uri="{FF2B5EF4-FFF2-40B4-BE49-F238E27FC236}">
                <a16:creationId xmlns:a16="http://schemas.microsoft.com/office/drawing/2014/main" id="{744357BB-B8AA-530B-F9AE-CBCDC8161877}"/>
              </a:ext>
            </a:extLst>
          </p:cNvPr>
          <p:cNvSpPr txBox="1">
            <a:spLocks/>
          </p:cNvSpPr>
          <p:nvPr/>
        </p:nvSpPr>
        <p:spPr>
          <a:xfrm>
            <a:off x="407675" y="2060231"/>
            <a:ext cx="5115795" cy="127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>
              <a:buSzPts val="990"/>
            </a:pPr>
            <a:r>
              <a:rPr lang="ru-RU" sz="2000" dirty="0">
                <a:latin typeface="Montserrat" pitchFamily="2" charset="77"/>
              </a:rPr>
              <a:t>раки </a:t>
            </a:r>
            <a:r>
              <a:rPr lang="ru-RU" sz="2000" dirty="0" err="1">
                <a:latin typeface="Montserrat" pitchFamily="2" charset="77"/>
              </a:rPr>
              <a:t>шкіри</a:t>
            </a:r>
            <a:r>
              <a:rPr lang="ru-RU" sz="2000" dirty="0">
                <a:latin typeface="Montserrat" pitchFamily="2" charset="77"/>
              </a:rPr>
              <a:t> і МОС-</a:t>
            </a:r>
            <a:r>
              <a:rPr lang="ru-RU" sz="2000" dirty="0" err="1">
                <a:latin typeface="Montserrat" pitchFamily="2" charset="77"/>
              </a:rPr>
              <a:t>хірургія</a:t>
            </a:r>
            <a:r>
              <a:rPr lang="ru-RU" sz="2000" dirty="0">
                <a:latin typeface="Montserrat" pitchFamily="2" charset="77"/>
              </a:rPr>
              <a:t> та </a:t>
            </a:r>
            <a:r>
              <a:rPr lang="ru-RU" sz="2000" dirty="0" err="1">
                <a:latin typeface="Montserrat" pitchFamily="2" charset="77"/>
              </a:rPr>
              <a:t>інфантильні</a:t>
            </a:r>
            <a:r>
              <a:rPr lang="ru-RU" sz="2000" dirty="0">
                <a:latin typeface="Montserrat" pitchFamily="2" charset="77"/>
              </a:rPr>
              <a:t> </a:t>
            </a:r>
            <a:r>
              <a:rPr lang="ru-RU" sz="2000" dirty="0" err="1">
                <a:latin typeface="Montserrat" pitchFamily="2" charset="77"/>
              </a:rPr>
              <a:t>гемангіоми</a:t>
            </a:r>
            <a:r>
              <a:rPr lang="ru-RU" sz="2000" dirty="0">
                <a:latin typeface="Montserrat" pitchFamily="2" charset="77"/>
              </a:rPr>
              <a:t> і </a:t>
            </a:r>
            <a:r>
              <a:rPr lang="ru-RU" sz="2000" dirty="0" err="1">
                <a:latin typeface="Montserrat" pitchFamily="2" charset="77"/>
              </a:rPr>
              <a:t>терапія</a:t>
            </a:r>
            <a:r>
              <a:rPr lang="ru-RU" sz="2000" dirty="0">
                <a:latin typeface="Montserrat" pitchFamily="2" charset="77"/>
              </a:rPr>
              <a:t> бета блокаторами - як </a:t>
            </a:r>
            <a:r>
              <a:rPr lang="ru-RU" sz="2000" dirty="0" err="1">
                <a:latin typeface="Montserrat" pitchFamily="2" charset="77"/>
              </a:rPr>
              <a:t>моделі</a:t>
            </a:r>
            <a:r>
              <a:rPr lang="ru-RU" sz="2000" dirty="0">
                <a:latin typeface="Montserrat" pitchFamily="2" charset="77"/>
              </a:rPr>
              <a:t> </a:t>
            </a:r>
            <a:r>
              <a:rPr lang="ru-RU" sz="2000" dirty="0" err="1">
                <a:latin typeface="Montserrat" pitchFamily="2" charset="77"/>
              </a:rPr>
              <a:t>сучасної</a:t>
            </a:r>
            <a:r>
              <a:rPr lang="ru-RU" sz="2000" dirty="0">
                <a:latin typeface="Montserrat" pitchFamily="2" charset="77"/>
              </a:rPr>
              <a:t> </a:t>
            </a:r>
            <a:r>
              <a:rPr lang="ru-RU" sz="2000" dirty="0" err="1">
                <a:latin typeface="Montserrat" pitchFamily="2" charset="77"/>
              </a:rPr>
              <a:t>медицини</a:t>
            </a:r>
            <a:r>
              <a:rPr lang="ru-RU" sz="2000" dirty="0">
                <a:latin typeface="Montserrat" pitchFamily="2" charset="77"/>
              </a:rPr>
              <a:t> </a:t>
            </a:r>
            <a:r>
              <a:rPr lang="ru-RU" sz="2000" dirty="0" err="1">
                <a:latin typeface="Montserrat" pitchFamily="2" charset="77"/>
              </a:rPr>
              <a:t>точності</a:t>
            </a:r>
            <a:endParaRPr lang="ru-RU" sz="2000" b="1" dirty="0"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0DA0C-4DA5-D9F3-1B24-6F6D63F9B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760" y="1927654"/>
            <a:ext cx="3064476" cy="30644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6"/>
          <p:cNvSpPr txBox="1">
            <a:spLocks noGrp="1"/>
          </p:cNvSpPr>
          <p:nvPr>
            <p:ph type="title"/>
          </p:nvPr>
        </p:nvSpPr>
        <p:spPr>
          <a:xfrm>
            <a:off x="297777" y="2583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00" b="1" dirty="0">
                <a:latin typeface="Montserrat" pitchFamily="2" charset="77"/>
              </a:rPr>
              <a:t>Периневральна та периваскулярна інвазія: </a:t>
            </a:r>
            <a:endParaRPr sz="2400" b="1" dirty="0">
              <a:latin typeface="Montserrat" pitchFamily="2" charset="77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00" b="1" dirty="0">
                <a:latin typeface="Montserrat" pitchFamily="2" charset="77"/>
              </a:rPr>
              <a:t>прогностичний фактор ризику метастазування</a:t>
            </a:r>
            <a:endParaRPr sz="2400" b="1" dirty="0">
              <a:latin typeface="Montserrat" pitchFamily="2" charset="77"/>
            </a:endParaRPr>
          </a:p>
        </p:txBody>
      </p:sp>
      <p:sp>
        <p:nvSpPr>
          <p:cNvPr id="679" name="Google Shape;679;p96"/>
          <p:cNvSpPr txBox="1">
            <a:spLocks noGrp="1"/>
          </p:cNvSpPr>
          <p:nvPr>
            <p:ph type="body" idx="1"/>
          </p:nvPr>
        </p:nvSpPr>
        <p:spPr>
          <a:xfrm>
            <a:off x="323850" y="1040300"/>
            <a:ext cx="4355808" cy="25742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uk" sz="1300" dirty="0">
                <a:latin typeface="Montserrat" pitchFamily="2" charset="77"/>
              </a:rPr>
              <a:t>Периневральна та периваскулярна інвазія — це поширення пухлинних клітин уздовж або навколо нервових структур або судин.</a:t>
            </a:r>
            <a:endParaRPr sz="13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uk" sz="1300" dirty="0">
                <a:latin typeface="Montserrat" pitchFamily="2" charset="77"/>
              </a:rPr>
              <a:t>Вона може бути пов’язана з вищим ризиком локального рецидиву, глибшим поширенням пухлини, болем, парестезіями, неврологічними симптомами, складнішим хірургічним контролем, метастазуванням і зміною прогнозу.</a:t>
            </a:r>
            <a:endParaRPr sz="13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uk" sz="1300" dirty="0">
                <a:latin typeface="Montserrat" pitchFamily="2" charset="77"/>
              </a:rPr>
              <a:t>Периневральну чи периваскулярну інвазію неможливо визначити клінічно </a:t>
            </a:r>
            <a:r>
              <a:rPr lang="en-US" sz="1300" dirty="0">
                <a:latin typeface="Montserrat" pitchFamily="2" charset="77"/>
              </a:rPr>
              <a:t>                          </a:t>
            </a:r>
            <a:r>
              <a:rPr lang="uk" sz="1300" dirty="0">
                <a:latin typeface="Montserrat" pitchFamily="2" charset="77"/>
              </a:rPr>
              <a:t>або дерматоскопічно. </a:t>
            </a:r>
            <a:endParaRPr sz="1300" dirty="0">
              <a:latin typeface="Montserrat" pitchFamily="2" charset="77"/>
            </a:endParaRPr>
          </a:p>
        </p:txBody>
      </p:sp>
      <p:pic>
        <p:nvPicPr>
          <p:cNvPr id="680" name="Google Shape;68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212" y="4177805"/>
            <a:ext cx="4188250" cy="70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81" name="Google Shape;681;p96" title="IMG_6166[1].JPG"/>
          <p:cNvPicPr preferRelativeResize="0"/>
          <p:nvPr/>
        </p:nvPicPr>
        <p:blipFill rotWithShape="1">
          <a:blip r:embed="rId4">
            <a:alphaModFix/>
          </a:blip>
          <a:srcRect l="7684" t="40256" r="7692" b="3419"/>
          <a:stretch/>
        </p:blipFill>
        <p:spPr>
          <a:xfrm>
            <a:off x="7078802" y="1225354"/>
            <a:ext cx="1879800" cy="1668300"/>
          </a:xfrm>
          <a:prstGeom prst="roundRect">
            <a:avLst>
              <a:gd name="adj" fmla="val 7035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2" name="Google Shape;682;p96" title="IMG_6168[1].JPG"/>
          <p:cNvPicPr preferRelativeResize="0"/>
          <p:nvPr/>
        </p:nvPicPr>
        <p:blipFill rotWithShape="1">
          <a:blip r:embed="rId5">
            <a:alphaModFix/>
          </a:blip>
          <a:srcRect l="34310" t="33316" r="8344" b="28514"/>
          <a:stretch/>
        </p:blipFill>
        <p:spPr>
          <a:xfrm>
            <a:off x="4771212" y="1206830"/>
            <a:ext cx="1879800" cy="1668300"/>
          </a:xfrm>
          <a:prstGeom prst="roundRect">
            <a:avLst>
              <a:gd name="adj" fmla="val 7163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3" name="Google Shape;683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0012" y="2648042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684" name="Google Shape;684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0474" y="2648042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685" name="Google Shape;685;p96"/>
          <p:cNvPicPr preferRelativeResize="0"/>
          <p:nvPr/>
        </p:nvPicPr>
        <p:blipFill rotWithShape="1">
          <a:blip r:embed="rId7">
            <a:alphaModFix/>
          </a:blip>
          <a:srcRect t="20736"/>
          <a:stretch/>
        </p:blipFill>
        <p:spPr>
          <a:xfrm>
            <a:off x="2531701" y="3425348"/>
            <a:ext cx="2147957" cy="145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71212" y="2970679"/>
            <a:ext cx="2075351" cy="120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10659" y="2970681"/>
            <a:ext cx="2147943" cy="120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79;p96">
            <a:extLst>
              <a:ext uri="{FF2B5EF4-FFF2-40B4-BE49-F238E27FC236}">
                <a16:creationId xmlns:a16="http://schemas.microsoft.com/office/drawing/2014/main" id="{86CF71A9-3F57-8754-01AD-95E821489200}"/>
              </a:ext>
            </a:extLst>
          </p:cNvPr>
          <p:cNvSpPr txBox="1">
            <a:spLocks/>
          </p:cNvSpPr>
          <p:nvPr/>
        </p:nvSpPr>
        <p:spPr>
          <a:xfrm>
            <a:off x="323850" y="3425348"/>
            <a:ext cx="2207851" cy="1270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SzPts val="770"/>
              <a:buNone/>
            </a:pPr>
            <a:r>
              <a:rPr lang="uk" sz="1300" dirty="0">
                <a:latin typeface="Montserrat" pitchFamily="2" charset="77"/>
              </a:rPr>
              <a:t>Це патоморфологічний фактор ризику, який може змінити </a:t>
            </a:r>
            <a:r>
              <a:rPr lang="en-US" sz="1300" dirty="0">
                <a:latin typeface="Montserrat" pitchFamily="2" charset="77"/>
              </a:rPr>
              <a:t> </a:t>
            </a:r>
            <a:r>
              <a:rPr lang="uk" sz="1300" dirty="0">
                <a:latin typeface="Montserrat" pitchFamily="2" charset="77"/>
              </a:rPr>
              <a:t>маршрут пацієнта.</a:t>
            </a:r>
            <a:endParaRPr lang="ru-RU" sz="1300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39B39-82FB-CF05-07C5-0E9071FFD4EE}"/>
              </a:ext>
            </a:extLst>
          </p:cNvPr>
          <p:cNvSpPr/>
          <p:nvPr/>
        </p:nvSpPr>
        <p:spPr>
          <a:xfrm>
            <a:off x="267278" y="1006594"/>
            <a:ext cx="60998" cy="575666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2ACC5-9354-CF92-BC57-D5BE07015AD3}"/>
              </a:ext>
            </a:extLst>
          </p:cNvPr>
          <p:cNvSpPr/>
          <p:nvPr/>
        </p:nvSpPr>
        <p:spPr>
          <a:xfrm>
            <a:off x="267278" y="1822450"/>
            <a:ext cx="56572" cy="879592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122F5-8072-B6F7-8055-3CBBAC9B6061}"/>
              </a:ext>
            </a:extLst>
          </p:cNvPr>
          <p:cNvSpPr/>
          <p:nvPr/>
        </p:nvSpPr>
        <p:spPr>
          <a:xfrm>
            <a:off x="267278" y="2875130"/>
            <a:ext cx="56572" cy="631288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246F5-4066-74C5-47BD-110491B40335}"/>
              </a:ext>
            </a:extLst>
          </p:cNvPr>
          <p:cNvSpPr/>
          <p:nvPr/>
        </p:nvSpPr>
        <p:spPr>
          <a:xfrm>
            <a:off x="267278" y="3703805"/>
            <a:ext cx="56572" cy="718970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3904A-DEFC-3A5C-0A03-9EE6B213B082}"/>
              </a:ext>
            </a:extLst>
          </p:cNvPr>
          <p:cNvSpPr/>
          <p:nvPr/>
        </p:nvSpPr>
        <p:spPr>
          <a:xfrm>
            <a:off x="5644652" y="0"/>
            <a:ext cx="3499347" cy="5143500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692" name="Google Shape;692;p97"/>
          <p:cNvSpPr txBox="1">
            <a:spLocks noGrp="1"/>
          </p:cNvSpPr>
          <p:nvPr>
            <p:ph type="title"/>
          </p:nvPr>
        </p:nvSpPr>
        <p:spPr>
          <a:xfrm>
            <a:off x="271944" y="158675"/>
            <a:ext cx="5331789" cy="9545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00" b="1" dirty="0">
                <a:latin typeface="Montserrat" pitchFamily="2" charset="77"/>
              </a:rPr>
              <a:t>Патоморфологічний висновок - карта клінічного рішення</a:t>
            </a:r>
            <a:endParaRPr sz="2400" b="1" dirty="0">
              <a:latin typeface="Montserrat" pitchFamily="2" charset="77"/>
            </a:endParaRPr>
          </a:p>
        </p:txBody>
      </p:sp>
      <p:sp>
        <p:nvSpPr>
          <p:cNvPr id="693" name="Google Shape;693;p97"/>
          <p:cNvSpPr txBox="1">
            <a:spLocks noGrp="1"/>
          </p:cNvSpPr>
          <p:nvPr>
            <p:ph type="body" idx="1"/>
          </p:nvPr>
        </p:nvSpPr>
        <p:spPr>
          <a:xfrm>
            <a:off x="270781" y="1000756"/>
            <a:ext cx="5120203" cy="5020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 dirty="0">
                <a:latin typeface="Montserrat" pitchFamily="2" charset="77"/>
              </a:rPr>
              <a:t>Патоморфологічний висновок має відповідати не лише на питання </a:t>
            </a:r>
            <a:r>
              <a:rPr lang="uk" sz="1300" i="1" dirty="0">
                <a:latin typeface="Montserrat" pitchFamily="2" charset="77"/>
              </a:rPr>
              <a:t>“що це?”, </a:t>
            </a:r>
            <a:r>
              <a:rPr lang="uk" sz="1300" dirty="0">
                <a:latin typeface="Montserrat" pitchFamily="2" charset="77"/>
              </a:rPr>
              <a:t>а й на питання </a:t>
            </a:r>
            <a:r>
              <a:rPr lang="uk" sz="1300" i="1" dirty="0">
                <a:latin typeface="Montserrat" pitchFamily="2" charset="77"/>
              </a:rPr>
              <a:t>“що робити далі?”</a:t>
            </a:r>
            <a:endParaRPr sz="1300" i="1" dirty="0">
              <a:latin typeface="Montserrat" pitchFamily="2" charset="77"/>
            </a:endParaRPr>
          </a:p>
        </p:txBody>
      </p:sp>
      <p:grpSp>
        <p:nvGrpSpPr>
          <p:cNvPr id="694" name="Google Shape;694;p97"/>
          <p:cNvGrpSpPr/>
          <p:nvPr/>
        </p:nvGrpSpPr>
        <p:grpSpPr>
          <a:xfrm>
            <a:off x="5959645" y="328494"/>
            <a:ext cx="2873205" cy="3852874"/>
            <a:chOff x="0" y="0"/>
            <a:chExt cx="8310490" cy="11144094"/>
          </a:xfrm>
        </p:grpSpPr>
        <p:sp>
          <p:nvSpPr>
            <p:cNvPr id="695" name="Google Shape;695;p97"/>
            <p:cNvSpPr/>
            <p:nvPr/>
          </p:nvSpPr>
          <p:spPr>
            <a:xfrm>
              <a:off x="0" y="0"/>
              <a:ext cx="8310490" cy="11144094"/>
            </a:xfrm>
            <a:custGeom>
              <a:avLst/>
              <a:gdLst/>
              <a:ahLst/>
              <a:cxnLst/>
              <a:rect l="l" t="t" r="r" b="b"/>
              <a:pathLst>
                <a:path w="8310490" h="11144094" extrusionOk="0">
                  <a:moveTo>
                    <a:pt x="0" y="0"/>
                  </a:moveTo>
                  <a:lnTo>
                    <a:pt x="8310490" y="0"/>
                  </a:lnTo>
                  <a:lnTo>
                    <a:pt x="8310490" y="11144094"/>
                  </a:lnTo>
                  <a:lnTo>
                    <a:pt x="0" y="111440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110" r="-120"/>
              </a:stretch>
            </a:blipFill>
            <a:ln w="9525" cap="sq" cmpd="sng">
              <a:solidFill>
                <a:srgbClr val="A6A6A6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696" name="Google Shape;696;p97"/>
            <p:cNvSpPr/>
            <p:nvPr/>
          </p:nvSpPr>
          <p:spPr>
            <a:xfrm>
              <a:off x="1033661" y="1012080"/>
              <a:ext cx="2249494" cy="240083"/>
            </a:xfrm>
            <a:custGeom>
              <a:avLst/>
              <a:gdLst/>
              <a:ahLst/>
              <a:cxnLst/>
              <a:rect l="l" t="t" r="r" b="b"/>
              <a:pathLst>
                <a:path w="2520442" h="269001" extrusionOk="0">
                  <a:moveTo>
                    <a:pt x="0" y="20804"/>
                  </a:moveTo>
                  <a:cubicBezTo>
                    <a:pt x="0" y="9354"/>
                    <a:pt x="14732" y="0"/>
                    <a:pt x="32766" y="0"/>
                  </a:cubicBezTo>
                  <a:lnTo>
                    <a:pt x="2487676" y="0"/>
                  </a:lnTo>
                  <a:cubicBezTo>
                    <a:pt x="2505837" y="0"/>
                    <a:pt x="2520442" y="9354"/>
                    <a:pt x="2520442" y="20804"/>
                  </a:cubicBezTo>
                  <a:lnTo>
                    <a:pt x="2520442" y="248197"/>
                  </a:lnTo>
                  <a:cubicBezTo>
                    <a:pt x="2520442" y="259728"/>
                    <a:pt x="2505710" y="269001"/>
                    <a:pt x="2487676" y="269001"/>
                  </a:cubicBezTo>
                  <a:lnTo>
                    <a:pt x="32766" y="269001"/>
                  </a:lnTo>
                  <a:cubicBezTo>
                    <a:pt x="14732" y="269001"/>
                    <a:pt x="0" y="259728"/>
                    <a:pt x="0" y="248197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45825" tIns="45825" rIns="45825" bIns="45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7"/>
            <p:cNvSpPr/>
            <p:nvPr/>
          </p:nvSpPr>
          <p:spPr>
            <a:xfrm>
              <a:off x="2534081" y="1481345"/>
              <a:ext cx="801286" cy="240083"/>
            </a:xfrm>
            <a:custGeom>
              <a:avLst/>
              <a:gdLst/>
              <a:ahLst/>
              <a:cxnLst/>
              <a:rect l="l" t="t" r="r" b="b"/>
              <a:pathLst>
                <a:path w="897799" h="269001" extrusionOk="0">
                  <a:moveTo>
                    <a:pt x="0" y="20804"/>
                  </a:moveTo>
                  <a:cubicBezTo>
                    <a:pt x="0" y="9354"/>
                    <a:pt x="5248" y="0"/>
                    <a:pt x="11671" y="0"/>
                  </a:cubicBezTo>
                  <a:lnTo>
                    <a:pt x="886111" y="0"/>
                  </a:lnTo>
                  <a:cubicBezTo>
                    <a:pt x="892580" y="0"/>
                    <a:pt x="897799" y="9354"/>
                    <a:pt x="897799" y="20804"/>
                  </a:cubicBezTo>
                  <a:lnTo>
                    <a:pt x="897799" y="248197"/>
                  </a:lnTo>
                  <a:cubicBezTo>
                    <a:pt x="897799" y="259728"/>
                    <a:pt x="892534" y="269001"/>
                    <a:pt x="886111" y="269001"/>
                  </a:cubicBezTo>
                  <a:lnTo>
                    <a:pt x="11671" y="269001"/>
                  </a:lnTo>
                  <a:cubicBezTo>
                    <a:pt x="5248" y="269001"/>
                    <a:pt x="0" y="259728"/>
                    <a:pt x="0" y="248197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45825" tIns="45825" rIns="45825" bIns="45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7"/>
            <p:cNvSpPr/>
            <p:nvPr/>
          </p:nvSpPr>
          <p:spPr>
            <a:xfrm>
              <a:off x="3790058" y="1756699"/>
              <a:ext cx="801286" cy="240083"/>
            </a:xfrm>
            <a:custGeom>
              <a:avLst/>
              <a:gdLst/>
              <a:ahLst/>
              <a:cxnLst/>
              <a:rect l="l" t="t" r="r" b="b"/>
              <a:pathLst>
                <a:path w="897799" h="269001" extrusionOk="0">
                  <a:moveTo>
                    <a:pt x="0" y="20804"/>
                  </a:moveTo>
                  <a:cubicBezTo>
                    <a:pt x="0" y="9354"/>
                    <a:pt x="5248" y="0"/>
                    <a:pt x="11671" y="0"/>
                  </a:cubicBezTo>
                  <a:lnTo>
                    <a:pt x="886111" y="0"/>
                  </a:lnTo>
                  <a:cubicBezTo>
                    <a:pt x="892580" y="0"/>
                    <a:pt x="897799" y="9354"/>
                    <a:pt x="897799" y="20804"/>
                  </a:cubicBezTo>
                  <a:lnTo>
                    <a:pt x="897799" y="248197"/>
                  </a:lnTo>
                  <a:cubicBezTo>
                    <a:pt x="897799" y="259728"/>
                    <a:pt x="892534" y="269001"/>
                    <a:pt x="886111" y="269001"/>
                  </a:cubicBezTo>
                  <a:lnTo>
                    <a:pt x="11671" y="269001"/>
                  </a:lnTo>
                  <a:cubicBezTo>
                    <a:pt x="5248" y="269001"/>
                    <a:pt x="0" y="259728"/>
                    <a:pt x="0" y="248197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45825" tIns="45825" rIns="45825" bIns="45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693;p97">
            <a:extLst>
              <a:ext uri="{FF2B5EF4-FFF2-40B4-BE49-F238E27FC236}">
                <a16:creationId xmlns:a16="http://schemas.microsoft.com/office/drawing/2014/main" id="{24502056-118F-3B9D-1385-4C853F1582E1}"/>
              </a:ext>
            </a:extLst>
          </p:cNvPr>
          <p:cNvSpPr txBox="1">
            <a:spLocks/>
          </p:cNvSpPr>
          <p:nvPr/>
        </p:nvSpPr>
        <p:spPr>
          <a:xfrm>
            <a:off x="5845718" y="4165677"/>
            <a:ext cx="3125575" cy="9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300" b="1" dirty="0" err="1">
                <a:solidFill>
                  <a:schemeClr val="bg1"/>
                </a:solidFill>
                <a:latin typeface="Montserrat" pitchFamily="2" charset="77"/>
              </a:rPr>
              <a:t>Патоформофологічного</a:t>
            </a:r>
            <a:r>
              <a:rPr lang="ru-RU" sz="1300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300" b="1" dirty="0" err="1">
                <a:solidFill>
                  <a:schemeClr val="bg1"/>
                </a:solidFill>
                <a:latin typeface="Montserrat" pitchFamily="2" charset="77"/>
              </a:rPr>
              <a:t>діагнозу</a:t>
            </a:r>
            <a:r>
              <a:rPr lang="ru-RU" sz="1300" b="1" dirty="0">
                <a:solidFill>
                  <a:schemeClr val="bg1"/>
                </a:solidFill>
                <a:latin typeface="Montserrat" pitchFamily="2" charset="77"/>
              </a:rPr>
              <a:t> “Рак </a:t>
            </a:r>
            <a:r>
              <a:rPr lang="ru-RU" sz="1300" b="1" dirty="0" err="1">
                <a:solidFill>
                  <a:schemeClr val="bg1"/>
                </a:solidFill>
                <a:latin typeface="Montserrat" pitchFamily="2" charset="77"/>
              </a:rPr>
              <a:t>шкіри</a:t>
            </a:r>
            <a:r>
              <a:rPr lang="ru-RU" sz="1300" b="1" dirty="0">
                <a:solidFill>
                  <a:schemeClr val="bg1"/>
                </a:solidFill>
                <a:latin typeface="Montserrat" pitchFamily="2" charset="77"/>
              </a:rPr>
              <a:t>” — не </a:t>
            </a:r>
            <a:r>
              <a:rPr lang="ru-RU" sz="1300" b="1" dirty="0" err="1">
                <a:solidFill>
                  <a:schemeClr val="bg1"/>
                </a:solidFill>
                <a:latin typeface="Montserrat" pitchFamily="2" charset="77"/>
              </a:rPr>
              <a:t>існує</a:t>
            </a:r>
            <a:r>
              <a:rPr lang="ru-RU" sz="1300" b="1" dirty="0">
                <a:solidFill>
                  <a:schemeClr val="bg1"/>
                </a:solidFill>
                <a:latin typeface="Montserrat" pitchFamily="2" charset="77"/>
              </a:rPr>
              <a:t>!</a:t>
            </a:r>
          </a:p>
        </p:txBody>
      </p:sp>
      <p:sp>
        <p:nvSpPr>
          <p:cNvPr id="4" name="Google Shape;657;p94">
            <a:extLst>
              <a:ext uri="{FF2B5EF4-FFF2-40B4-BE49-F238E27FC236}">
                <a16:creationId xmlns:a16="http://schemas.microsoft.com/office/drawing/2014/main" id="{0C08D0A9-E570-4F58-D9BF-8F397A480922}"/>
              </a:ext>
            </a:extLst>
          </p:cNvPr>
          <p:cNvSpPr/>
          <p:nvPr/>
        </p:nvSpPr>
        <p:spPr>
          <a:xfrm>
            <a:off x="386348" y="1727225"/>
            <a:ext cx="126273" cy="188782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Google Shape;693;p97">
            <a:extLst>
              <a:ext uri="{FF2B5EF4-FFF2-40B4-BE49-F238E27FC236}">
                <a16:creationId xmlns:a16="http://schemas.microsoft.com/office/drawing/2014/main" id="{23E87762-5253-0FEC-133C-C497A459C727}"/>
              </a:ext>
            </a:extLst>
          </p:cNvPr>
          <p:cNvSpPr txBox="1">
            <a:spLocks/>
          </p:cNvSpPr>
          <p:nvPr/>
        </p:nvSpPr>
        <p:spPr>
          <a:xfrm>
            <a:off x="469944" y="1467962"/>
            <a:ext cx="4523475" cy="27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300" dirty="0">
                <a:latin typeface="Montserrat" pitchFamily="2" charset="77"/>
              </a:rPr>
              <a:t>Для </a:t>
            </a:r>
            <a:r>
              <a:rPr lang="ru-RU" sz="1300" dirty="0" err="1">
                <a:latin typeface="Montserrat" pitchFamily="2" charset="77"/>
              </a:rPr>
              <a:t>раків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шкіри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він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визначає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гістологічний</a:t>
            </a:r>
            <a:r>
              <a:rPr lang="ru-RU" sz="1300" dirty="0">
                <a:latin typeface="Montserrat" pitchFamily="2" charset="77"/>
              </a:rPr>
              <a:t> тип </a:t>
            </a:r>
            <a:r>
              <a:rPr lang="ru-RU" sz="1300" dirty="0" err="1">
                <a:latin typeface="Montserrat" pitchFamily="2" charset="77"/>
              </a:rPr>
              <a:t>пухлини</a:t>
            </a:r>
            <a:r>
              <a:rPr lang="ru-RU" sz="1300" dirty="0">
                <a:latin typeface="Montserrat" pitchFamily="2" charset="77"/>
              </a:rPr>
              <a:t>, </a:t>
            </a:r>
            <a:r>
              <a:rPr lang="ru-RU" sz="1300" dirty="0" err="1">
                <a:latin typeface="Montserrat" pitchFamily="2" charset="77"/>
              </a:rPr>
              <a:t>ступінь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ризику</a:t>
            </a:r>
            <a:r>
              <a:rPr lang="ru-RU" sz="1300" dirty="0">
                <a:latin typeface="Montserrat" pitchFamily="2" charset="77"/>
              </a:rPr>
              <a:t>, статус </a:t>
            </a:r>
            <a:r>
              <a:rPr lang="ru-RU" sz="1300" dirty="0" err="1">
                <a:latin typeface="Montserrat" pitchFamily="2" charset="77"/>
              </a:rPr>
              <a:t>країв</a:t>
            </a:r>
            <a:r>
              <a:rPr lang="ru-RU" sz="1300" dirty="0">
                <a:latin typeface="Montserrat" pitchFamily="2" charset="77"/>
              </a:rPr>
              <a:t>, потребу в </a:t>
            </a:r>
            <a:r>
              <a:rPr lang="ru-RU" sz="1300" dirty="0" err="1">
                <a:latin typeface="Montserrat" pitchFamily="2" charset="77"/>
              </a:rPr>
              <a:t>додатковому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лікуванні</a:t>
            </a:r>
            <a:r>
              <a:rPr lang="ru-RU" sz="1300" dirty="0">
                <a:latin typeface="Montserrat" pitchFamily="2" charset="77"/>
              </a:rPr>
              <a:t>, </a:t>
            </a:r>
            <a:r>
              <a:rPr lang="ru-RU" sz="1300" dirty="0" err="1">
                <a:latin typeface="Montserrat" pitchFamily="2" charset="77"/>
              </a:rPr>
              <a:t>доцільність</a:t>
            </a:r>
            <a:r>
              <a:rPr lang="ru-RU" sz="1300" dirty="0">
                <a:latin typeface="Montserrat" pitchFamily="2" charset="77"/>
              </a:rPr>
              <a:t> МОС-</a:t>
            </a:r>
            <a:r>
              <a:rPr lang="ru-RU" sz="1300" dirty="0" err="1">
                <a:latin typeface="Montserrat" pitchFamily="2" charset="77"/>
              </a:rPr>
              <a:t>хірургії</a:t>
            </a:r>
            <a:r>
              <a:rPr lang="ru-RU" sz="1300" dirty="0">
                <a:latin typeface="Montserrat" pitchFamily="2" charset="77"/>
              </a:rPr>
              <a:t> та </a:t>
            </a:r>
            <a:r>
              <a:rPr lang="ru-RU" sz="1300" dirty="0" err="1">
                <a:latin typeface="Montserrat" pitchFamily="2" charset="77"/>
              </a:rPr>
              <a:t>інтенсивність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подальшого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спостереження</a:t>
            </a:r>
            <a:r>
              <a:rPr lang="ru-RU" sz="1300" dirty="0">
                <a:latin typeface="Montserrat" pitchFamily="2" charset="77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300" dirty="0">
                <a:latin typeface="Montserrat" pitchFamily="2" charset="77"/>
              </a:rPr>
              <a:t>Для </a:t>
            </a:r>
            <a:r>
              <a:rPr lang="ru-RU" sz="1300" dirty="0" err="1">
                <a:latin typeface="Montserrat" pitchFamily="2" charset="77"/>
              </a:rPr>
              <a:t>меланоми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патоморфологія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формує</a:t>
            </a:r>
            <a:r>
              <a:rPr lang="ru-RU" sz="1300" dirty="0">
                <a:latin typeface="Montserrat" pitchFamily="2" charset="77"/>
              </a:rPr>
              <a:t> основу </a:t>
            </a:r>
            <a:r>
              <a:rPr lang="ru-RU" sz="1300" dirty="0" err="1">
                <a:latin typeface="Montserrat" pitchFamily="2" charset="77"/>
              </a:rPr>
              <a:t>стадіювання</a:t>
            </a:r>
            <a:r>
              <a:rPr lang="ru-RU" sz="1300" dirty="0">
                <a:latin typeface="Montserrat" pitchFamily="2" charset="77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300" dirty="0">
                <a:latin typeface="Montserrat" pitchFamily="2" charset="77"/>
              </a:rPr>
              <a:t>Для ПКК вона </a:t>
            </a:r>
            <a:r>
              <a:rPr lang="ru-RU" sz="1300" dirty="0" err="1">
                <a:latin typeface="Montserrat" pitchFamily="2" charset="77"/>
              </a:rPr>
              <a:t>допомагає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виявити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ознаки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агресивної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поведінки</a:t>
            </a:r>
            <a:r>
              <a:rPr lang="ru-RU" sz="1300" dirty="0">
                <a:latin typeface="Montserrat" pitchFamily="2" charset="77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300" dirty="0">
                <a:latin typeface="Montserrat" pitchFamily="2" charset="77"/>
              </a:rPr>
              <a:t>Для БКК вона </a:t>
            </a:r>
            <a:r>
              <a:rPr lang="ru-RU" sz="1300" dirty="0" err="1">
                <a:latin typeface="Montserrat" pitchFamily="2" charset="77"/>
              </a:rPr>
              <a:t>дозволяє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розпізнати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форми</a:t>
            </a:r>
            <a:r>
              <a:rPr lang="ru-RU" sz="1300" dirty="0">
                <a:latin typeface="Montserrat" pitchFamily="2" charset="77"/>
              </a:rPr>
              <a:t> з </a:t>
            </a:r>
            <a:r>
              <a:rPr lang="ru-RU" sz="1300" dirty="0" err="1">
                <a:latin typeface="Montserrat" pitchFamily="2" charset="77"/>
              </a:rPr>
              <a:t>підвищеним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ризиком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субклінічного</a:t>
            </a:r>
            <a:r>
              <a:rPr lang="ru-RU" sz="1300" dirty="0">
                <a:latin typeface="Montserrat" pitchFamily="2" charset="77"/>
              </a:rPr>
              <a:t> росту.</a:t>
            </a:r>
          </a:p>
        </p:txBody>
      </p:sp>
      <p:sp>
        <p:nvSpPr>
          <p:cNvPr id="6" name="Google Shape;657;p94">
            <a:extLst>
              <a:ext uri="{FF2B5EF4-FFF2-40B4-BE49-F238E27FC236}">
                <a16:creationId xmlns:a16="http://schemas.microsoft.com/office/drawing/2014/main" id="{8E456B0D-71FD-FEC8-18BE-04CC5EAC13E3}"/>
              </a:ext>
            </a:extLst>
          </p:cNvPr>
          <p:cNvSpPr/>
          <p:nvPr/>
        </p:nvSpPr>
        <p:spPr>
          <a:xfrm>
            <a:off x="404046" y="2677021"/>
            <a:ext cx="126273" cy="188782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" name="Google Shape;657;p94">
            <a:extLst>
              <a:ext uri="{FF2B5EF4-FFF2-40B4-BE49-F238E27FC236}">
                <a16:creationId xmlns:a16="http://schemas.microsoft.com/office/drawing/2014/main" id="{89EC666F-1577-B857-AC39-E7306AAA282D}"/>
              </a:ext>
            </a:extLst>
          </p:cNvPr>
          <p:cNvSpPr/>
          <p:nvPr/>
        </p:nvSpPr>
        <p:spPr>
          <a:xfrm>
            <a:off x="398146" y="3231561"/>
            <a:ext cx="126273" cy="188782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" name="Google Shape;657;p94">
            <a:extLst>
              <a:ext uri="{FF2B5EF4-FFF2-40B4-BE49-F238E27FC236}">
                <a16:creationId xmlns:a16="http://schemas.microsoft.com/office/drawing/2014/main" id="{FBC80C92-9EC8-9ED1-0A42-6ED97F0DF54B}"/>
              </a:ext>
            </a:extLst>
          </p:cNvPr>
          <p:cNvSpPr/>
          <p:nvPr/>
        </p:nvSpPr>
        <p:spPr>
          <a:xfrm>
            <a:off x="392247" y="3774302"/>
            <a:ext cx="126273" cy="188782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" name="Google Shape;693;p97">
            <a:extLst>
              <a:ext uri="{FF2B5EF4-FFF2-40B4-BE49-F238E27FC236}">
                <a16:creationId xmlns:a16="http://schemas.microsoft.com/office/drawing/2014/main" id="{F431857D-3633-17A9-99DF-D8042739C720}"/>
              </a:ext>
            </a:extLst>
          </p:cNvPr>
          <p:cNvSpPr txBox="1">
            <a:spLocks/>
          </p:cNvSpPr>
          <p:nvPr/>
        </p:nvSpPr>
        <p:spPr>
          <a:xfrm>
            <a:off x="398146" y="4140367"/>
            <a:ext cx="4185652" cy="518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300" b="1" i="1" dirty="0" err="1">
                <a:solidFill>
                  <a:srgbClr val="A04789"/>
                </a:solidFill>
                <a:latin typeface="Montserrat" pitchFamily="2" charset="77"/>
              </a:rPr>
              <a:t>Патоморфологія</a:t>
            </a:r>
            <a:r>
              <a:rPr lang="ru-RU" sz="1300" b="1" i="1" dirty="0">
                <a:solidFill>
                  <a:srgbClr val="A04789"/>
                </a:solidFill>
                <a:latin typeface="Montserrat" pitchFamily="2" charset="77"/>
              </a:rPr>
              <a:t> — </a:t>
            </a:r>
            <a:r>
              <a:rPr lang="ru-RU" sz="1300" b="1" i="1" dirty="0" err="1">
                <a:solidFill>
                  <a:srgbClr val="A04789"/>
                </a:solidFill>
                <a:latin typeface="Montserrat" pitchFamily="2" charset="77"/>
              </a:rPr>
              <a:t>це</a:t>
            </a:r>
            <a:r>
              <a:rPr lang="ru-RU" sz="1300" b="1" i="1" dirty="0">
                <a:solidFill>
                  <a:srgbClr val="A04789"/>
                </a:solidFill>
                <a:latin typeface="Montserrat" pitchFamily="2" charset="77"/>
              </a:rPr>
              <a:t> не </a:t>
            </a:r>
            <a:r>
              <a:rPr lang="ru-RU" sz="1300" b="1" i="1" dirty="0" err="1">
                <a:solidFill>
                  <a:srgbClr val="A04789"/>
                </a:solidFill>
                <a:latin typeface="Montserrat" pitchFamily="2" charset="77"/>
              </a:rPr>
              <a:t>архів</a:t>
            </a:r>
            <a:r>
              <a:rPr lang="ru-RU" sz="1300" b="1" i="1" dirty="0">
                <a:solidFill>
                  <a:srgbClr val="A04789"/>
                </a:solidFill>
                <a:latin typeface="Montserrat" pitchFamily="2" charset="77"/>
              </a:rPr>
              <a:t> </a:t>
            </a:r>
            <a:r>
              <a:rPr lang="ru-RU" sz="1300" b="1" i="1" dirty="0" err="1">
                <a:solidFill>
                  <a:srgbClr val="A04789"/>
                </a:solidFill>
                <a:latin typeface="Montserrat" pitchFamily="2" charset="77"/>
              </a:rPr>
              <a:t>хвороби</a:t>
            </a:r>
            <a:r>
              <a:rPr lang="ru-RU" sz="1300" b="1" i="1" dirty="0">
                <a:solidFill>
                  <a:srgbClr val="A04789"/>
                </a:solidFill>
                <a:latin typeface="Montserrat" pitchFamily="2" charset="77"/>
              </a:rPr>
              <a:t>, а </a:t>
            </a:r>
            <a:r>
              <a:rPr lang="ru-RU" sz="1300" b="1" i="1" dirty="0" err="1">
                <a:solidFill>
                  <a:srgbClr val="A04789"/>
                </a:solidFill>
                <a:latin typeface="Montserrat" pitchFamily="2" charset="77"/>
              </a:rPr>
              <a:t>інструмент</a:t>
            </a:r>
            <a:r>
              <a:rPr lang="ru-RU" sz="1300" b="1" i="1" dirty="0">
                <a:solidFill>
                  <a:srgbClr val="A04789"/>
                </a:solidFill>
                <a:latin typeface="Montserrat" pitchFamily="2" charset="77"/>
              </a:rPr>
              <a:t> для </a:t>
            </a:r>
            <a:r>
              <a:rPr lang="ru-RU" sz="1300" b="1" i="1" dirty="0" err="1">
                <a:solidFill>
                  <a:srgbClr val="A04789"/>
                </a:solidFill>
                <a:latin typeface="Montserrat" pitchFamily="2" charset="77"/>
              </a:rPr>
              <a:t>стратегічного</a:t>
            </a:r>
            <a:r>
              <a:rPr lang="ru-RU" sz="1300" b="1" i="1" dirty="0">
                <a:solidFill>
                  <a:srgbClr val="A04789"/>
                </a:solidFill>
                <a:latin typeface="Montserrat" pitchFamily="2" charset="77"/>
              </a:rPr>
              <a:t> </a:t>
            </a:r>
            <a:r>
              <a:rPr lang="ru-RU" sz="1300" b="1" i="1" dirty="0" err="1">
                <a:solidFill>
                  <a:srgbClr val="A04789"/>
                </a:solidFill>
                <a:latin typeface="Montserrat" pitchFamily="2" charset="77"/>
              </a:rPr>
              <a:t>планування</a:t>
            </a:r>
            <a:r>
              <a:rPr lang="ru-RU" sz="1300" b="1" i="1" dirty="0">
                <a:solidFill>
                  <a:srgbClr val="A04789"/>
                </a:solidFill>
                <a:latin typeface="Montserrat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99"/>
          <p:cNvPicPr preferRelativeResize="0"/>
          <p:nvPr/>
        </p:nvPicPr>
        <p:blipFill rotWithShape="1">
          <a:blip r:embed="rId3">
            <a:alphaModFix/>
          </a:blip>
          <a:srcRect l="44741" t="2669" r="2759" b="2669"/>
          <a:stretch>
            <a:fillRect/>
          </a:stretch>
        </p:blipFill>
        <p:spPr>
          <a:xfrm>
            <a:off x="4439264" y="1"/>
            <a:ext cx="4572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99"/>
          <p:cNvPicPr preferRelativeResize="0"/>
          <p:nvPr/>
        </p:nvPicPr>
        <p:blipFill>
          <a:blip r:embed="rId4">
            <a:alphaModFix/>
          </a:blip>
          <a:srcRect/>
          <a:stretch/>
        </p:blipFill>
        <p:spPr>
          <a:xfrm>
            <a:off x="4766913" y="486017"/>
            <a:ext cx="2514833" cy="546702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9"/>
          <p:cNvSpPr txBox="1"/>
          <p:nvPr/>
        </p:nvSpPr>
        <p:spPr>
          <a:xfrm>
            <a:off x="342900" y="326691"/>
            <a:ext cx="3939168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 b="1" dirty="0">
                <a:solidFill>
                  <a:schemeClr val="tx1"/>
                </a:solidFill>
                <a:latin typeface="Montserrat" pitchFamily="2" charset="77"/>
              </a:rPr>
              <a:t>Діагностика, яка випереджає час!</a:t>
            </a:r>
            <a:endParaRPr sz="24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34" name="Google Shape;734;p99"/>
          <p:cNvSpPr txBox="1"/>
          <p:nvPr/>
        </p:nvSpPr>
        <p:spPr>
          <a:xfrm>
            <a:off x="358500" y="1405121"/>
            <a:ext cx="4213500" cy="879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b="1" dirty="0">
                <a:solidFill>
                  <a:srgbClr val="A04789"/>
                </a:solidFill>
                <a:latin typeface="Montserrat" pitchFamily="2" charset="77"/>
              </a:rPr>
              <a:t>Найшвидша діагностика в Україні</a:t>
            </a:r>
            <a:endParaRPr b="1" dirty="0">
              <a:solidFill>
                <a:srgbClr val="A04789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chemeClr val="tx1"/>
                </a:solidFill>
                <a:latin typeface="Montserrat" pitchFamily="2" charset="77"/>
              </a:rPr>
              <a:t>Готовність діагнозу від 48 годин після надходження матеріалу. А для більшої впевненості – експертна «друга думка» вже за 24 години.</a:t>
            </a:r>
            <a:endParaRPr sz="12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35" name="Google Shape;735;p99"/>
          <p:cNvSpPr txBox="1"/>
          <p:nvPr/>
        </p:nvSpPr>
        <p:spPr>
          <a:xfrm>
            <a:off x="342900" y="3802005"/>
            <a:ext cx="4179300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b="1" dirty="0">
                <a:solidFill>
                  <a:srgbClr val="A04789"/>
                </a:solidFill>
                <a:latin typeface="Montserrat" pitchFamily="2" charset="77"/>
              </a:rPr>
              <a:t>Клініко-морфологічні </a:t>
            </a:r>
            <a:r>
              <a:rPr lang="en-US" b="1" dirty="0">
                <a:solidFill>
                  <a:srgbClr val="A04789"/>
                </a:solidFill>
                <a:latin typeface="Montserrat" pitchFamily="2" charset="77"/>
              </a:rPr>
              <a:t>                </a:t>
            </a:r>
            <a:r>
              <a:rPr lang="uk" b="1" dirty="0">
                <a:solidFill>
                  <a:srgbClr val="A04789"/>
                </a:solidFill>
                <a:latin typeface="Montserrat" pitchFamily="2" charset="77"/>
              </a:rPr>
              <a:t>конференції для лікарів</a:t>
            </a:r>
            <a:endParaRPr b="1" dirty="0">
              <a:solidFill>
                <a:srgbClr val="A04789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chemeClr val="tx1"/>
                </a:solidFill>
                <a:latin typeface="Montserrat" pitchFamily="2" charset="77"/>
              </a:rPr>
              <a:t>Регулярні освітні заходи, де лікарі й патологи обговорюють складні клінічні й патоморфологічні випадки, шукаючи найкращі рішення для пацієнтів.</a:t>
            </a:r>
            <a:endParaRPr sz="12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736" name="Google Shape;736;p99"/>
          <p:cNvSpPr txBox="1"/>
          <p:nvPr/>
        </p:nvSpPr>
        <p:spPr>
          <a:xfrm>
            <a:off x="342900" y="2511379"/>
            <a:ext cx="4179300" cy="106336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b="1" dirty="0">
                <a:solidFill>
                  <a:srgbClr val="A04789"/>
                </a:solidFill>
                <a:latin typeface="Montserrat" pitchFamily="2" charset="77"/>
              </a:rPr>
              <a:t>Digital-діагностика</a:t>
            </a:r>
            <a:endParaRPr b="1" dirty="0">
              <a:solidFill>
                <a:srgbClr val="A04789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chemeClr val="tx1"/>
                </a:solidFill>
                <a:latin typeface="Montserrat" pitchFamily="2" charset="77"/>
              </a:rPr>
              <a:t>Усі препарати оцифровуються високоточним сканером, що відкриває доступ до оперативної колегіальної діагностики та консультацій з міжнародними експертами.</a:t>
            </a:r>
            <a:endParaRPr sz="120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737" name="Google Shape;73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8200" y="3802005"/>
            <a:ext cx="905400" cy="905400"/>
          </a:xfrm>
          <a:prstGeom prst="roundRect">
            <a:avLst>
              <a:gd name="adj" fmla="val 8226"/>
            </a:avLst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55C25-B851-BF93-0153-9910C4110FE8}"/>
              </a:ext>
            </a:extLst>
          </p:cNvPr>
          <p:cNvSpPr txBox="1"/>
          <p:nvPr/>
        </p:nvSpPr>
        <p:spPr>
          <a:xfrm>
            <a:off x="5379204" y="4391913"/>
            <a:ext cx="1902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" sz="1800" b="1" dirty="0">
                <a:solidFill>
                  <a:schemeClr val="bg1"/>
                </a:solidFill>
                <a:latin typeface="Montserrat" pitchFamily="2" charset="77"/>
              </a:rPr>
              <a:t>044 333 43 08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779;p101">
            <a:extLst>
              <a:ext uri="{FF2B5EF4-FFF2-40B4-BE49-F238E27FC236}">
                <a16:creationId xmlns:a16="http://schemas.microsoft.com/office/drawing/2014/main" id="{8687D109-07B3-3185-B238-118BBDB29C4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3273742"/>
            <a:ext cx="3255264" cy="16182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hape 0"/>
          <p:cNvSpPr/>
          <p:nvPr/>
        </p:nvSpPr>
        <p:spPr>
          <a:xfrm>
            <a:off x="0" y="0"/>
            <a:ext cx="9144000" cy="713232"/>
          </a:xfrm>
          <a:prstGeom prst="rect">
            <a:avLst/>
          </a:prstGeom>
          <a:solidFill>
            <a:srgbClr val="A04789"/>
          </a:solidFill>
          <a:ln w="12700">
            <a:solidFill>
              <a:srgbClr val="C0395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274320" y="0"/>
            <a:ext cx="859536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Базальноклітинна карцинома: </a:t>
            </a:r>
            <a:endParaRPr lang="uk-UA" sz="2000" b="1" dirty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 algn="l">
              <a:buNone/>
            </a:pPr>
            <a:r>
              <a:rPr lang="en-US" sz="2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локальна</a:t>
            </a: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пухлина з великим деструктивним потенціалом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228600" y="804672"/>
            <a:ext cx="2331720" cy="2029968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 w="15240">
            <a:solidFill>
              <a:srgbClr val="A04789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265176" y="841248"/>
            <a:ext cx="2258568" cy="1645920"/>
          </a:xfrm>
          <a:prstGeom prst="rect">
            <a:avLst/>
          </a:prstGeom>
          <a:solidFill>
            <a:srgbClr val="F0F0F0"/>
          </a:solidFill>
          <a:ln w="12700">
            <a:solidFill>
              <a:srgbClr val="E8A0B0"/>
            </a:solidFill>
            <a:prstDash val="dash"/>
          </a:ln>
        </p:spPr>
      </p:sp>
      <p:sp>
        <p:nvSpPr>
          <p:cNvPr id="6" name="Text 4"/>
          <p:cNvSpPr/>
          <p:nvPr/>
        </p:nvSpPr>
        <p:spPr>
          <a:xfrm>
            <a:off x="265176" y="841248"/>
            <a:ext cx="2258568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© BOGOMOLETS CLINIC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Вузлова базаліома ]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274320" y="2478024"/>
            <a:ext cx="224028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Вузлова базаліома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228600" y="2907792"/>
            <a:ext cx="2331720" cy="2029968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 w="15240">
            <a:solidFill>
              <a:srgbClr val="A04789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265176" y="2944368"/>
            <a:ext cx="2258568" cy="1645920"/>
          </a:xfrm>
          <a:prstGeom prst="rect">
            <a:avLst/>
          </a:prstGeom>
          <a:solidFill>
            <a:srgbClr val="F0F0F0"/>
          </a:solidFill>
          <a:ln w="12700">
            <a:solidFill>
              <a:srgbClr val="E8A0B0"/>
            </a:solidFill>
            <a:prstDash val="dash"/>
          </a:ln>
        </p:spPr>
      </p:sp>
      <p:sp>
        <p:nvSpPr>
          <p:cNvPr id="10" name="Text 8"/>
          <p:cNvSpPr/>
          <p:nvPr/>
        </p:nvSpPr>
        <p:spPr>
          <a:xfrm>
            <a:off x="265176" y="2944368"/>
            <a:ext cx="2258568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© BOGOMOLETS CLINIC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Морфеоподібна БКК ]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274320" y="4581144"/>
            <a:ext cx="224028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Морфеоподібна БКК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2697480" y="859536"/>
            <a:ext cx="45720" cy="621792"/>
          </a:xfrm>
          <a:prstGeom prst="rect">
            <a:avLst/>
          </a:prstGeom>
          <a:solidFill>
            <a:srgbClr val="A04789"/>
          </a:solidFill>
          <a:ln w="12700">
            <a:solidFill>
              <a:srgbClr val="C0395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2807208" y="841248"/>
            <a:ext cx="3364992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Основна небезпека БКК — повільний, але наполегливий локальний ріст, руйнування тканин, субклінічне поширення та ризик рецидиву після неповного лікування.</a:t>
            </a:r>
            <a:endParaRPr lang="en-US" sz="1100" dirty="0">
              <a:latin typeface="Montserrat" pitchFamily="2" charset="77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2697480" y="1664208"/>
            <a:ext cx="45720" cy="621792"/>
          </a:xfrm>
          <a:prstGeom prst="rect">
            <a:avLst/>
          </a:prstGeom>
          <a:solidFill>
            <a:srgbClr val="A04789"/>
          </a:solidFill>
          <a:ln w="12700">
            <a:solidFill>
              <a:srgbClr val="C0395A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2807208" y="1645920"/>
            <a:ext cx="324612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Особливо небезпечні БКК у H-зоні обличчя: навколо очей, носа, губ, вух і центральної частини обличчя.</a:t>
            </a:r>
            <a:endParaRPr lang="en-US" sz="1100" dirty="0">
              <a:latin typeface="Montserrat" pitchFamily="2" charset="77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2697480" y="2468880"/>
            <a:ext cx="45720" cy="621792"/>
          </a:xfrm>
          <a:prstGeom prst="rect">
            <a:avLst/>
          </a:prstGeom>
          <a:solidFill>
            <a:srgbClr val="A04789"/>
          </a:solidFill>
          <a:ln w="12700">
            <a:solidFill>
              <a:srgbClr val="C0395A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2807208" y="2450592"/>
            <a:ext cx="324612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У цих ділянках навіть невелика пухлина може мати значний функціональний, естетичний і реконструктивний наслідок.</a:t>
            </a:r>
            <a:endParaRPr lang="en-US" sz="1100" dirty="0">
              <a:latin typeface="Montserrat" pitchFamily="2" charset="77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2734056" y="3282696"/>
            <a:ext cx="3264408" cy="1618488"/>
          </a:xfrm>
          <a:prstGeom prst="rect">
            <a:avLst/>
          </a:prstGeom>
          <a:noFill/>
          <a:ln>
            <a:solidFill>
              <a:srgbClr val="A04789"/>
            </a:solidFill>
          </a:ln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900" dirty="0"/>
          </a:p>
        </p:txBody>
      </p:sp>
      <p:sp>
        <p:nvSpPr>
          <p:cNvPr id="23" name="Shape 21"/>
          <p:cNvSpPr/>
          <p:nvPr/>
        </p:nvSpPr>
        <p:spPr>
          <a:xfrm>
            <a:off x="6172200" y="804672"/>
            <a:ext cx="2743200" cy="2029968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 w="15240">
            <a:solidFill>
              <a:srgbClr val="A04789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6208776" y="841248"/>
            <a:ext cx="2670048" cy="1645920"/>
          </a:xfrm>
          <a:prstGeom prst="rect">
            <a:avLst/>
          </a:prstGeom>
          <a:solidFill>
            <a:srgbClr val="F0F0F0"/>
          </a:solidFill>
          <a:ln w="12700">
            <a:solidFill>
              <a:srgbClr val="E8A0B0"/>
            </a:solidFill>
            <a:prstDash val="dash"/>
          </a:ln>
        </p:spPr>
      </p:sp>
      <p:sp>
        <p:nvSpPr>
          <p:cNvPr id="25" name="Text 23"/>
          <p:cNvSpPr/>
          <p:nvPr/>
        </p:nvSpPr>
        <p:spPr>
          <a:xfrm>
            <a:off x="6208776" y="841248"/>
            <a:ext cx="2670048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© BOGOMOLETS CLINIC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БКК ускладнена руйнуванням кістково-хрящової тканини ]</a:t>
            </a:r>
            <a:endParaRPr lang="en-US" sz="900" dirty="0"/>
          </a:p>
        </p:txBody>
      </p:sp>
      <p:sp>
        <p:nvSpPr>
          <p:cNvPr id="26" name="Text 24"/>
          <p:cNvSpPr/>
          <p:nvPr/>
        </p:nvSpPr>
        <p:spPr>
          <a:xfrm>
            <a:off x="6217920" y="2478024"/>
            <a:ext cx="265176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БКК, ускладнена руйнуванням кістково-хрящової тканини</a:t>
            </a:r>
            <a:endParaRPr lang="en-US" sz="1000" dirty="0"/>
          </a:p>
        </p:txBody>
      </p:sp>
      <p:sp>
        <p:nvSpPr>
          <p:cNvPr id="27" name="Shape 25"/>
          <p:cNvSpPr/>
          <p:nvPr/>
        </p:nvSpPr>
        <p:spPr>
          <a:xfrm>
            <a:off x="6172200" y="2907792"/>
            <a:ext cx="2743200" cy="2029968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 w="15240">
            <a:solidFill>
              <a:srgbClr val="A04789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28" name="Shape 26"/>
          <p:cNvSpPr/>
          <p:nvPr/>
        </p:nvSpPr>
        <p:spPr>
          <a:xfrm>
            <a:off x="6208776" y="2944368"/>
            <a:ext cx="2670048" cy="1645920"/>
          </a:xfrm>
          <a:prstGeom prst="rect">
            <a:avLst/>
          </a:prstGeom>
          <a:solidFill>
            <a:srgbClr val="F0F0F0"/>
          </a:solidFill>
          <a:ln w="12700">
            <a:solidFill>
              <a:srgbClr val="E8A0B0"/>
            </a:solidFill>
            <a:prstDash val="dash"/>
          </a:ln>
        </p:spPr>
      </p:sp>
      <p:sp>
        <p:nvSpPr>
          <p:cNvPr id="29" name="Text 27"/>
          <p:cNvSpPr/>
          <p:nvPr/>
        </p:nvSpPr>
        <p:spPr>
          <a:xfrm>
            <a:off x="6208776" y="2944368"/>
            <a:ext cx="2670048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© BOGOMOLETS CLINIC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Базальноклітинний рак ]</a:t>
            </a:r>
            <a:endParaRPr lang="en-US" sz="900" dirty="0"/>
          </a:p>
        </p:txBody>
      </p:sp>
      <p:sp>
        <p:nvSpPr>
          <p:cNvPr id="30" name="Text 28"/>
          <p:cNvSpPr/>
          <p:nvPr/>
        </p:nvSpPr>
        <p:spPr>
          <a:xfrm>
            <a:off x="6217920" y="4581144"/>
            <a:ext cx="265176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Базальноклітинний рак</a:t>
            </a:r>
            <a:endParaRPr lang="en-US" sz="1000" dirty="0"/>
          </a:p>
        </p:txBody>
      </p:sp>
      <p:sp>
        <p:nvSpPr>
          <p:cNvPr id="31" name="Shape 29"/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A04789"/>
          </a:solidFill>
          <a:ln w="12700">
            <a:solidFill>
              <a:srgbClr val="C0395A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182880" y="4873752"/>
            <a:ext cx="8778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ВИСНОВОК (ДІАГНОЗ):   Базальноклітинна карцинома шкіри, інфільтративна форма (Infiltrating basal cell carcinoma ICD-O code 8092/3).</a:t>
            </a:r>
            <a:endParaRPr lang="en-US" sz="950" dirty="0"/>
          </a:p>
        </p:txBody>
      </p:sp>
      <p:pic>
        <p:nvPicPr>
          <p:cNvPr id="33" name="Google Shape;764;p101" title="1)  2283,,25.JPG">
            <a:extLst>
              <a:ext uri="{FF2B5EF4-FFF2-40B4-BE49-F238E27FC236}">
                <a16:creationId xmlns:a16="http://schemas.microsoft.com/office/drawing/2014/main" id="{2DFE8323-F74E-E9CB-8191-0B328DF101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522" t="19293" r="20870" b="16115"/>
          <a:stretch/>
        </p:blipFill>
        <p:spPr>
          <a:xfrm rot="5400000">
            <a:off x="564822" y="537390"/>
            <a:ext cx="1650131" cy="2249424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63199" dist="52666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34" name="Google Shape;765;p101">
            <a:extLst>
              <a:ext uri="{FF2B5EF4-FFF2-40B4-BE49-F238E27FC236}">
                <a16:creationId xmlns:a16="http://schemas.microsoft.com/office/drawing/2014/main" id="{3D6B83C9-A5F1-4BCF-1D7C-ECB7B87761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278" y="2212529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35" name="Google Shape;762;p101" title="4)   1301,25.JPG">
            <a:extLst>
              <a:ext uri="{FF2B5EF4-FFF2-40B4-BE49-F238E27FC236}">
                <a16:creationId xmlns:a16="http://schemas.microsoft.com/office/drawing/2014/main" id="{EFEB3987-948A-AE73-F5FF-538181239E6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6982" t="23839" r="3216" b="30273"/>
          <a:stretch/>
        </p:blipFill>
        <p:spPr>
          <a:xfrm>
            <a:off x="274320" y="2958228"/>
            <a:ext cx="2258568" cy="164592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63199" dist="52666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36" name="Google Shape;763;p101">
            <a:extLst>
              <a:ext uri="{FF2B5EF4-FFF2-40B4-BE49-F238E27FC236}">
                <a16:creationId xmlns:a16="http://schemas.microsoft.com/office/drawing/2014/main" id="{D4BC2DA7-0320-3ABA-BD29-356DF97BF5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025" y="4229384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37" name="Google Shape;768;p101" title="5.1.jpg">
            <a:extLst>
              <a:ext uri="{FF2B5EF4-FFF2-40B4-BE49-F238E27FC236}">
                <a16:creationId xmlns:a16="http://schemas.microsoft.com/office/drawing/2014/main" id="{EAAA8F69-05A0-98A5-66D3-AA6D22F3EB0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4450" r="16764" b="17689"/>
          <a:stretch/>
        </p:blipFill>
        <p:spPr>
          <a:xfrm>
            <a:off x="6208776" y="837036"/>
            <a:ext cx="2670048" cy="1659276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63199" dist="52666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38" name="Google Shape;771;p101">
            <a:extLst>
              <a:ext uri="{FF2B5EF4-FFF2-40B4-BE49-F238E27FC236}">
                <a16:creationId xmlns:a16="http://schemas.microsoft.com/office/drawing/2014/main" id="{9A6E5664-17B6-4D03-4707-4EFD3F10554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0072" y="2289222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39" name="Google Shape;770;p101" title="scary.JPG">
            <a:extLst>
              <a:ext uri="{FF2B5EF4-FFF2-40B4-BE49-F238E27FC236}">
                <a16:creationId xmlns:a16="http://schemas.microsoft.com/office/drawing/2014/main" id="{649EE124-0742-5653-4E4D-61B60DE5ED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948" t="12412" r="50389" b="7675"/>
          <a:stretch>
            <a:fillRect/>
          </a:stretch>
        </p:blipFill>
        <p:spPr>
          <a:xfrm rot="5400000">
            <a:off x="6715020" y="2410692"/>
            <a:ext cx="1639272" cy="2670048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63199" dist="52666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40" name="Google Shape;781;p101">
            <a:extLst>
              <a:ext uri="{FF2B5EF4-FFF2-40B4-BE49-F238E27FC236}">
                <a16:creationId xmlns:a16="http://schemas.microsoft.com/office/drawing/2014/main" id="{E1BD7E48-F9A2-245A-3940-93502602A51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1363" y="4123944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4A5A715-4CCB-BD05-4AA2-3AE1F4E3A8BC}"/>
              </a:ext>
            </a:extLst>
          </p:cNvPr>
          <p:cNvSpPr/>
          <p:nvPr/>
        </p:nvSpPr>
        <p:spPr>
          <a:xfrm>
            <a:off x="8070395" y="1104169"/>
            <a:ext cx="551145" cy="1691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13232"/>
          </a:xfrm>
          <a:prstGeom prst="rect">
            <a:avLst/>
          </a:prstGeom>
          <a:solidFill>
            <a:srgbClr val="FAF6FE"/>
          </a:solidFill>
          <a:ln w="12700">
            <a:noFill/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82880" y="0"/>
            <a:ext cx="896112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A04789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Плоскоклітинна карцинома: рак шкіри з метастатичним потенціалом</a:t>
            </a:r>
            <a:endParaRPr lang="en-US" sz="1800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4" name="Shape 2"/>
          <p:cNvSpPr/>
          <p:nvPr/>
        </p:nvSpPr>
        <p:spPr>
          <a:xfrm>
            <a:off x="228600" y="804672"/>
            <a:ext cx="2331720" cy="2029968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 w="15240">
            <a:solidFill>
              <a:srgbClr val="A04789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265176" y="841248"/>
            <a:ext cx="2258568" cy="1645920"/>
          </a:xfrm>
          <a:prstGeom prst="rect">
            <a:avLst/>
          </a:prstGeom>
          <a:solidFill>
            <a:srgbClr val="F0F0F0"/>
          </a:solidFill>
          <a:ln w="12700">
            <a:solidFill>
              <a:srgbClr val="E8A0B0"/>
            </a:solidFill>
            <a:prstDash val="dash"/>
          </a:ln>
        </p:spPr>
      </p:sp>
      <p:sp>
        <p:nvSpPr>
          <p:cNvPr id="6" name="Text 4"/>
          <p:cNvSpPr/>
          <p:nvPr/>
        </p:nvSpPr>
        <p:spPr>
          <a:xfrm>
            <a:off x="265176" y="841248"/>
            <a:ext cx="2258568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© BOGOMOLETS CLINIC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Кератоакантома ]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274320" y="2478024"/>
            <a:ext cx="224028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Кератоакантома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228600" y="2907792"/>
            <a:ext cx="2331720" cy="2029968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 w="15240">
            <a:solidFill>
              <a:srgbClr val="A04789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265176" y="2944368"/>
            <a:ext cx="2258568" cy="1645920"/>
          </a:xfrm>
          <a:prstGeom prst="rect">
            <a:avLst/>
          </a:prstGeom>
          <a:solidFill>
            <a:srgbClr val="F0F0F0"/>
          </a:solidFill>
          <a:ln w="12700">
            <a:solidFill>
              <a:srgbClr val="E8A0B0"/>
            </a:solidFill>
            <a:prstDash val="dash"/>
          </a:ln>
        </p:spPr>
      </p:sp>
      <p:sp>
        <p:nvSpPr>
          <p:cNvPr id="10" name="Text 8"/>
          <p:cNvSpPr/>
          <p:nvPr/>
        </p:nvSpPr>
        <p:spPr>
          <a:xfrm>
            <a:off x="265176" y="2944368"/>
            <a:ext cx="2258568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© BOGOMOLETS CLINIC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Хвороба Боуена ]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274320" y="4581144"/>
            <a:ext cx="224028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Хвороба Боуена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2697480" y="859536"/>
            <a:ext cx="45720" cy="594360"/>
          </a:xfrm>
          <a:prstGeom prst="rect">
            <a:avLst/>
          </a:prstGeom>
          <a:solidFill>
            <a:srgbClr val="FAF6FE"/>
          </a:solidFill>
          <a:ln w="12700">
            <a:solidFill>
              <a:srgbClr val="A0478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2807208" y="841248"/>
            <a:ext cx="3099816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Плоскоклітинна карцинома є другою за частотою формою кератиноцитарного раку.</a:t>
            </a:r>
            <a:endParaRPr lang="en-US" sz="1100" dirty="0">
              <a:latin typeface="Montserrat" pitchFamily="2" charset="77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2697480" y="1563624"/>
            <a:ext cx="45720" cy="594360"/>
          </a:xfrm>
          <a:prstGeom prst="rect">
            <a:avLst/>
          </a:prstGeom>
          <a:solidFill>
            <a:srgbClr val="FAF6FE"/>
          </a:solidFill>
          <a:ln w="12700">
            <a:solidFill>
              <a:srgbClr val="A04789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2807208" y="1563624"/>
            <a:ext cx="3246120" cy="594360"/>
          </a:xfrm>
          <a:prstGeom prst="roundRect">
            <a:avLst>
              <a:gd name="adj" fmla="val 6667"/>
            </a:avLst>
          </a:prstGeom>
          <a:solidFill>
            <a:srgbClr val="FAF6FE"/>
          </a:solidFill>
          <a:ln w="12700">
            <a:solidFill>
              <a:srgbClr val="A0478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2880360" y="1540764"/>
            <a:ext cx="3099816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9B2A45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ПКК має </a:t>
            </a:r>
            <a:r>
              <a:rPr lang="en-US" b="1" dirty="0" err="1">
                <a:solidFill>
                  <a:srgbClr val="9B2A45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ризик</a:t>
            </a:r>
            <a:r>
              <a:rPr lang="en-US" b="1" dirty="0">
                <a:solidFill>
                  <a:srgbClr val="9B2A45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 </a:t>
            </a:r>
            <a:r>
              <a:rPr lang="en-US" b="1" dirty="0" err="1">
                <a:solidFill>
                  <a:srgbClr val="9B2A45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метастазування</a:t>
            </a:r>
            <a:r>
              <a:rPr lang="uk-UA" b="1" dirty="0">
                <a:solidFill>
                  <a:srgbClr val="9B2A45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!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2697480" y="2359152"/>
            <a:ext cx="45720" cy="594360"/>
          </a:xfrm>
          <a:prstGeom prst="rect">
            <a:avLst/>
          </a:prstGeom>
          <a:solidFill>
            <a:srgbClr val="FAF6FE"/>
          </a:solidFill>
          <a:ln w="12700">
            <a:solidFill>
              <a:srgbClr val="A04789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2807208" y="2340864"/>
            <a:ext cx="3319272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Небезпеку підвищують: глибока інвазія, низький ступінь диференціювання, периневральна інвазія, лімфоваскулярна інвазія, рецидивний характер пухлини та імуносупресія.</a:t>
            </a:r>
            <a:endParaRPr lang="en-US" sz="1100" dirty="0">
              <a:latin typeface="Montserrat" pitchFamily="2" charset="77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2697480" y="3108960"/>
            <a:ext cx="45720" cy="594360"/>
          </a:xfrm>
          <a:prstGeom prst="rect">
            <a:avLst/>
          </a:prstGeom>
          <a:solidFill>
            <a:srgbClr val="FAF6FE"/>
          </a:solidFill>
          <a:ln w="12700">
            <a:solidFill>
              <a:srgbClr val="A0478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2807208" y="3090672"/>
            <a:ext cx="3547872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1A2E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Особливої уваги потребують пухлини губ, вух, обличчя, геніталій, ділянок рубців, хронічних виразок та посттравматичних зон.</a:t>
            </a:r>
            <a:endParaRPr lang="en-US" sz="1100" dirty="0">
              <a:latin typeface="Montserrat" pitchFamily="2" charset="77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2697480" y="3749040"/>
            <a:ext cx="3337560" cy="1124712"/>
          </a:xfrm>
          <a:prstGeom prst="roundRect">
            <a:avLst>
              <a:gd name="adj" fmla="val 5691"/>
            </a:avLst>
          </a:prstGeom>
          <a:solidFill>
            <a:srgbClr val="FFFFFF"/>
          </a:solidFill>
          <a:ln w="15240">
            <a:solidFill>
              <a:srgbClr val="E8A0B0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2734056" y="3785616"/>
            <a:ext cx="3264408" cy="1051560"/>
          </a:xfrm>
          <a:prstGeom prst="rect">
            <a:avLst/>
          </a:prstGeom>
          <a:solidFill>
            <a:srgbClr val="F0F0F0"/>
          </a:solidFill>
          <a:ln w="12700">
            <a:solidFill>
              <a:srgbClr val="E8A0B0"/>
            </a:solidFill>
            <a:prstDash val="dash"/>
          </a:ln>
        </p:spPr>
      </p:sp>
      <p:sp>
        <p:nvSpPr>
          <p:cNvPr id="23" name="Text 21"/>
          <p:cNvSpPr/>
          <p:nvPr/>
        </p:nvSpPr>
        <p:spPr>
          <a:xfrm>
            <a:off x="2734056" y="3785616"/>
            <a:ext cx="3264408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Гістологія ПКК ]</a:t>
            </a:r>
            <a:endParaRPr lang="en-US" sz="900" dirty="0"/>
          </a:p>
        </p:txBody>
      </p:sp>
      <p:sp>
        <p:nvSpPr>
          <p:cNvPr id="24" name="Shape 22"/>
          <p:cNvSpPr/>
          <p:nvPr/>
        </p:nvSpPr>
        <p:spPr>
          <a:xfrm>
            <a:off x="2788920" y="3776472"/>
            <a:ext cx="1371600" cy="256032"/>
          </a:xfrm>
          <a:prstGeom prst="roundRect">
            <a:avLst>
              <a:gd name="adj" fmla="val 17857"/>
            </a:avLst>
          </a:prstGeom>
          <a:solidFill>
            <a:srgbClr val="FAF6FE"/>
          </a:solidFill>
          <a:ln w="12700">
            <a:solidFill>
              <a:srgbClr val="A04789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2788920" y="3776472"/>
            <a:ext cx="1371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Гістологія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26" name="Shape 24"/>
          <p:cNvSpPr/>
          <p:nvPr/>
        </p:nvSpPr>
        <p:spPr>
          <a:xfrm>
            <a:off x="6172200" y="804672"/>
            <a:ext cx="2743200" cy="2029968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 w="15240">
            <a:solidFill>
              <a:srgbClr val="A04789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27" name="Shape 25"/>
          <p:cNvSpPr/>
          <p:nvPr/>
        </p:nvSpPr>
        <p:spPr>
          <a:xfrm>
            <a:off x="6208776" y="841248"/>
            <a:ext cx="2670048" cy="1645920"/>
          </a:xfrm>
          <a:prstGeom prst="rect">
            <a:avLst/>
          </a:prstGeom>
          <a:solidFill>
            <a:srgbClr val="F0F0F0"/>
          </a:solidFill>
          <a:ln w="12700">
            <a:solidFill>
              <a:srgbClr val="E8A0B0"/>
            </a:solidFill>
            <a:prstDash val="dash"/>
          </a:ln>
        </p:spPr>
      </p:sp>
      <p:sp>
        <p:nvSpPr>
          <p:cNvPr id="28" name="Text 26"/>
          <p:cNvSpPr/>
          <p:nvPr/>
        </p:nvSpPr>
        <p:spPr>
          <a:xfrm>
            <a:off x="6208776" y="841248"/>
            <a:ext cx="2670048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© BOGOMOLETS CLINIC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Плоскоклітинний рак ]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6217920" y="2478024"/>
            <a:ext cx="265176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Плоскоклітинний рак</a:t>
            </a:r>
            <a:endParaRPr lang="en-US" sz="1000" dirty="0"/>
          </a:p>
        </p:txBody>
      </p:sp>
      <p:sp>
        <p:nvSpPr>
          <p:cNvPr id="30" name="Shape 28"/>
          <p:cNvSpPr/>
          <p:nvPr/>
        </p:nvSpPr>
        <p:spPr>
          <a:xfrm>
            <a:off x="6172200" y="2907792"/>
            <a:ext cx="2743200" cy="2029968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 w="15240">
            <a:solidFill>
              <a:srgbClr val="A04789"/>
            </a:solidFill>
            <a:prstDash val="solid"/>
          </a:ln>
          <a:effectLst>
            <a:outerShdw blurRad="76200" dist="254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31" name="Shape 29"/>
          <p:cNvSpPr/>
          <p:nvPr/>
        </p:nvSpPr>
        <p:spPr>
          <a:xfrm>
            <a:off x="6208776" y="2944368"/>
            <a:ext cx="2670048" cy="1645920"/>
          </a:xfrm>
          <a:prstGeom prst="rect">
            <a:avLst/>
          </a:prstGeom>
          <a:solidFill>
            <a:srgbClr val="F0F0F0"/>
          </a:solidFill>
          <a:ln w="12700">
            <a:solidFill>
              <a:srgbClr val="E8A0B0"/>
            </a:solidFill>
            <a:prstDash val="dash"/>
          </a:ln>
        </p:spPr>
      </p:sp>
      <p:sp>
        <p:nvSpPr>
          <p:cNvPr id="32" name="Text 30"/>
          <p:cNvSpPr/>
          <p:nvPr/>
        </p:nvSpPr>
        <p:spPr>
          <a:xfrm>
            <a:off x="6208776" y="2944368"/>
            <a:ext cx="2670048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© BOGOMOLETS CLINIC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ПКК на тлі бульозного епідермолізу ]</a:t>
            </a:r>
            <a:endParaRPr lang="en-US" sz="900" dirty="0"/>
          </a:p>
        </p:txBody>
      </p:sp>
      <p:sp>
        <p:nvSpPr>
          <p:cNvPr id="33" name="Text 31"/>
          <p:cNvSpPr/>
          <p:nvPr/>
        </p:nvSpPr>
        <p:spPr>
          <a:xfrm>
            <a:off x="6217920" y="4581144"/>
            <a:ext cx="265176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ПКК на тлі бульозного епідермолізу</a:t>
            </a:r>
            <a:endParaRPr lang="en-US" sz="1000" dirty="0"/>
          </a:p>
        </p:txBody>
      </p:sp>
      <p:sp>
        <p:nvSpPr>
          <p:cNvPr id="36" name="Shape 34"/>
          <p:cNvSpPr/>
          <p:nvPr/>
        </p:nvSpPr>
        <p:spPr>
          <a:xfrm>
            <a:off x="0" y="4873752"/>
            <a:ext cx="9144000" cy="274320"/>
          </a:xfrm>
          <a:prstGeom prst="rect">
            <a:avLst/>
          </a:prstGeom>
          <a:solidFill>
            <a:srgbClr val="FAF6FE"/>
          </a:solidFill>
          <a:ln w="12700">
            <a:noFill/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182880" y="4873752"/>
            <a:ext cx="8778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chemeClr val="tx1"/>
                </a:solidFill>
                <a:latin typeface="Montserrat" pitchFamily="2" charset="77"/>
                <a:ea typeface="Calibri" pitchFamily="34" charset="-122"/>
                <a:cs typeface="Calibri" pitchFamily="34" charset="-120"/>
              </a:rPr>
              <a:t>ВИСНОВОК (ДІАГНОЗ):   Високодиференційована плоскоклітинна карцинома шкіри (Squamous cell carcinoma ICD-O code 8070/3).</a:t>
            </a:r>
            <a:endParaRPr lang="en-US" sz="95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38" name="Google Shape;793;p102" title="9)   3283,25.JPG">
            <a:extLst>
              <a:ext uri="{FF2B5EF4-FFF2-40B4-BE49-F238E27FC236}">
                <a16:creationId xmlns:a16="http://schemas.microsoft.com/office/drawing/2014/main" id="{3428BB91-18BA-E9D5-0943-99AF69B86D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9195" t="30808" r="32210" b="23354"/>
          <a:stretch/>
        </p:blipFill>
        <p:spPr>
          <a:xfrm rot="5400000">
            <a:off x="586156" y="531292"/>
            <a:ext cx="1634895" cy="2258568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63199" dist="52666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39" name="Google Shape;786;p102" title="2)  4769,,13.JPG">
            <a:extLst>
              <a:ext uri="{FF2B5EF4-FFF2-40B4-BE49-F238E27FC236}">
                <a16:creationId xmlns:a16="http://schemas.microsoft.com/office/drawing/2014/main" id="{1B831C76-F4DD-6006-0CD3-6252FC1A95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224" t="37061" r="18520" b="32645"/>
          <a:stretch/>
        </p:blipFill>
        <p:spPr>
          <a:xfrm>
            <a:off x="265176" y="2958228"/>
            <a:ext cx="2267712" cy="164592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63199" dist="52666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40" name="Google Shape;787;p102" title="6.1.jpg">
            <a:extLst>
              <a:ext uri="{FF2B5EF4-FFF2-40B4-BE49-F238E27FC236}">
                <a16:creationId xmlns:a16="http://schemas.microsoft.com/office/drawing/2014/main" id="{E9914FCF-C243-8522-9BA5-2A37EE1856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2028" b="10471"/>
          <a:stretch/>
        </p:blipFill>
        <p:spPr>
          <a:xfrm>
            <a:off x="6208776" y="2941416"/>
            <a:ext cx="2706624" cy="1662732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63199" dist="52666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41" name="Google Shape;788;p102" title="2.jpg">
            <a:extLst>
              <a:ext uri="{FF2B5EF4-FFF2-40B4-BE49-F238E27FC236}">
                <a16:creationId xmlns:a16="http://schemas.microsoft.com/office/drawing/2014/main" id="{CF39D20E-EA2B-E527-C871-FA9ED15A7A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10" t="16351" r="38824" b="24319"/>
          <a:stretch/>
        </p:blipFill>
        <p:spPr>
          <a:xfrm rot="5400000">
            <a:off x="6711696" y="338328"/>
            <a:ext cx="1664208" cy="2670048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63199" dist="52666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42" name="Google Shape;789;p102">
            <a:extLst>
              <a:ext uri="{FF2B5EF4-FFF2-40B4-BE49-F238E27FC236}">
                <a16:creationId xmlns:a16="http://schemas.microsoft.com/office/drawing/2014/main" id="{18C980F2-F069-B537-A015-48C900F2E13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1928" y="4222948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43" name="Google Shape;789;p102">
            <a:extLst>
              <a:ext uri="{FF2B5EF4-FFF2-40B4-BE49-F238E27FC236}">
                <a16:creationId xmlns:a16="http://schemas.microsoft.com/office/drawing/2014/main" id="{44A10AF3-22E9-BDD2-B051-4F371DA5E20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8393" y="2130552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44" name="Google Shape;789;p102">
            <a:extLst>
              <a:ext uri="{FF2B5EF4-FFF2-40B4-BE49-F238E27FC236}">
                <a16:creationId xmlns:a16="http://schemas.microsoft.com/office/drawing/2014/main" id="{8B5EF1CB-CCD8-2A91-20CE-D671E034982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4924" y="2199594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45" name="Google Shape;789;p102">
            <a:extLst>
              <a:ext uri="{FF2B5EF4-FFF2-40B4-BE49-F238E27FC236}">
                <a16:creationId xmlns:a16="http://schemas.microsoft.com/office/drawing/2014/main" id="{09EC0FCB-A5A8-8090-531F-9DF62952D09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2532" y="4261858"/>
            <a:ext cx="1185300" cy="1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46" name="Google Shape;800;p102">
            <a:extLst>
              <a:ext uri="{FF2B5EF4-FFF2-40B4-BE49-F238E27FC236}">
                <a16:creationId xmlns:a16="http://schemas.microsoft.com/office/drawing/2014/main" id="{8315419B-F92E-2709-81CD-84018CF144C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4912" y="3779458"/>
            <a:ext cx="3300984" cy="105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5CA64B9-12EC-79F5-5208-BBAB12E2E5E0}"/>
              </a:ext>
            </a:extLst>
          </p:cNvPr>
          <p:cNvSpPr/>
          <p:nvPr/>
        </p:nvSpPr>
        <p:spPr>
          <a:xfrm>
            <a:off x="1473740" y="1821951"/>
            <a:ext cx="1972648" cy="390029"/>
          </a:xfrm>
          <a:prstGeom prst="roundRect">
            <a:avLst/>
          </a:prstGeom>
          <a:solidFill>
            <a:srgbClr val="FAF6FE"/>
          </a:solidFill>
          <a:ln w="15875">
            <a:solidFill>
              <a:srgbClr val="A047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F9440B4-A094-8CD4-5A7E-A9F8CEE257A2}"/>
              </a:ext>
            </a:extLst>
          </p:cNvPr>
          <p:cNvSpPr/>
          <p:nvPr/>
        </p:nvSpPr>
        <p:spPr>
          <a:xfrm>
            <a:off x="1698519" y="2468360"/>
            <a:ext cx="1470562" cy="553249"/>
          </a:xfrm>
          <a:prstGeom prst="roundRect">
            <a:avLst/>
          </a:prstGeom>
          <a:solidFill>
            <a:srgbClr val="FAF6FE"/>
          </a:solidFill>
          <a:ln w="15875">
            <a:solidFill>
              <a:srgbClr val="A047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5761B62-BFA1-A7FF-E1D2-C5ACB740B1C1}"/>
              </a:ext>
            </a:extLst>
          </p:cNvPr>
          <p:cNvSpPr/>
          <p:nvPr/>
        </p:nvSpPr>
        <p:spPr>
          <a:xfrm>
            <a:off x="3029394" y="3072095"/>
            <a:ext cx="1066074" cy="330301"/>
          </a:xfrm>
          <a:prstGeom prst="roundRect">
            <a:avLst/>
          </a:prstGeom>
          <a:solidFill>
            <a:srgbClr val="FAF6FE"/>
          </a:solidFill>
          <a:ln w="15875">
            <a:solidFill>
              <a:srgbClr val="A047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EF32D55-F2E2-BE84-8012-50002EF74BF5}"/>
              </a:ext>
            </a:extLst>
          </p:cNvPr>
          <p:cNvSpPr/>
          <p:nvPr/>
        </p:nvSpPr>
        <p:spPr>
          <a:xfrm>
            <a:off x="4779431" y="3089371"/>
            <a:ext cx="1317717" cy="330301"/>
          </a:xfrm>
          <a:prstGeom prst="roundRect">
            <a:avLst/>
          </a:prstGeom>
          <a:solidFill>
            <a:srgbClr val="FAF6FE"/>
          </a:solidFill>
          <a:ln w="15875">
            <a:solidFill>
              <a:srgbClr val="A047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22F6FF2-A53A-4F0B-1596-7BCA3A047F91}"/>
              </a:ext>
            </a:extLst>
          </p:cNvPr>
          <p:cNvSpPr/>
          <p:nvPr/>
        </p:nvSpPr>
        <p:spPr>
          <a:xfrm>
            <a:off x="6097148" y="2586451"/>
            <a:ext cx="1051560" cy="330301"/>
          </a:xfrm>
          <a:prstGeom prst="roundRect">
            <a:avLst/>
          </a:prstGeom>
          <a:solidFill>
            <a:srgbClr val="FAF6FE"/>
          </a:solidFill>
          <a:ln w="15875">
            <a:solidFill>
              <a:srgbClr val="A047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F1B2B10-D3D1-8994-AB50-7C508789AF4E}"/>
              </a:ext>
            </a:extLst>
          </p:cNvPr>
          <p:cNvSpPr/>
          <p:nvPr/>
        </p:nvSpPr>
        <p:spPr>
          <a:xfrm>
            <a:off x="5749168" y="1834611"/>
            <a:ext cx="1421252" cy="395901"/>
          </a:xfrm>
          <a:prstGeom prst="roundRect">
            <a:avLst/>
          </a:prstGeom>
          <a:solidFill>
            <a:srgbClr val="FAF6FE"/>
          </a:solidFill>
          <a:ln w="15875">
            <a:solidFill>
              <a:srgbClr val="A047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9314738-C62E-74DC-2626-C03FBF98D619}"/>
              </a:ext>
            </a:extLst>
          </p:cNvPr>
          <p:cNvSpPr/>
          <p:nvPr/>
        </p:nvSpPr>
        <p:spPr>
          <a:xfrm>
            <a:off x="3841978" y="1821951"/>
            <a:ext cx="1429690" cy="390029"/>
          </a:xfrm>
          <a:prstGeom prst="roundRect">
            <a:avLst/>
          </a:prstGeom>
          <a:solidFill>
            <a:srgbClr val="FAF6FE"/>
          </a:solidFill>
          <a:ln w="15875">
            <a:solidFill>
              <a:srgbClr val="A047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99ADAB-88CC-C1C7-3BEE-3ACF01D9F055}"/>
              </a:ext>
            </a:extLst>
          </p:cNvPr>
          <p:cNvSpPr/>
          <p:nvPr/>
        </p:nvSpPr>
        <p:spPr>
          <a:xfrm>
            <a:off x="3903971" y="2418635"/>
            <a:ext cx="1383195" cy="444030"/>
          </a:xfrm>
          <a:prstGeom prst="round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806" name="Google Shape;806;p103"/>
          <p:cNvSpPr txBox="1"/>
          <p:nvPr/>
        </p:nvSpPr>
        <p:spPr>
          <a:xfrm>
            <a:off x="3927729" y="2428470"/>
            <a:ext cx="1317721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535" b="1" dirty="0">
                <a:solidFill>
                  <a:schemeClr val="bg1"/>
                </a:solidFill>
                <a:latin typeface="Montserrat" pitchFamily="2" charset="77"/>
              </a:rPr>
              <a:t>Меланома</a:t>
            </a:r>
            <a:endParaRPr sz="1535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807" name="Google Shape;807;p103"/>
          <p:cNvCxnSpPr>
            <a:cxnSpLocks/>
            <a:stCxn id="806" idx="1"/>
          </p:cNvCxnSpPr>
          <p:nvPr/>
        </p:nvCxnSpPr>
        <p:spPr>
          <a:xfrm flipH="1">
            <a:off x="3317830" y="2650320"/>
            <a:ext cx="609899" cy="4800"/>
          </a:xfrm>
          <a:prstGeom prst="straightConnector1">
            <a:avLst/>
          </a:prstGeom>
          <a:noFill/>
          <a:ln w="81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8" name="Google Shape;808;p103"/>
          <p:cNvCxnSpPr>
            <a:cxnSpLocks/>
            <a:stCxn id="806" idx="3"/>
          </p:cNvCxnSpPr>
          <p:nvPr/>
        </p:nvCxnSpPr>
        <p:spPr>
          <a:xfrm>
            <a:off x="5245450" y="2650320"/>
            <a:ext cx="385680" cy="4800"/>
          </a:xfrm>
          <a:prstGeom prst="straightConnector1">
            <a:avLst/>
          </a:prstGeom>
          <a:noFill/>
          <a:ln w="81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9" name="Google Shape;809;p103"/>
          <p:cNvSpPr txBox="1"/>
          <p:nvPr/>
        </p:nvSpPr>
        <p:spPr>
          <a:xfrm>
            <a:off x="1569500" y="2441120"/>
            <a:ext cx="17748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i="1" dirty="0">
                <a:solidFill>
                  <a:srgbClr val="A04789"/>
                </a:solidFill>
                <a:latin typeface="Montserrat" pitchFamily="2" charset="77"/>
              </a:rPr>
              <a:t>Поверхнево-</a:t>
            </a:r>
            <a:br>
              <a:rPr lang="uk" sz="1200" b="1" i="1" dirty="0">
                <a:solidFill>
                  <a:srgbClr val="A04789"/>
                </a:solidFill>
                <a:latin typeface="Montserrat" pitchFamily="2" charset="77"/>
              </a:rPr>
            </a:br>
            <a:r>
              <a:rPr lang="uk" sz="1200" b="1" i="1" dirty="0">
                <a:solidFill>
                  <a:srgbClr val="A04789"/>
                </a:solidFill>
                <a:latin typeface="Montserrat" pitchFamily="2" charset="77"/>
              </a:rPr>
              <a:t>розповсюджена меланома</a:t>
            </a:r>
            <a:endParaRPr sz="1200" b="1" i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810" name="Google Shape;810;p103"/>
          <p:cNvSpPr txBox="1"/>
          <p:nvPr/>
        </p:nvSpPr>
        <p:spPr>
          <a:xfrm>
            <a:off x="5990930" y="2525561"/>
            <a:ext cx="12546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i="1">
                <a:solidFill>
                  <a:srgbClr val="A04789"/>
                </a:solidFill>
                <a:latin typeface="Montserrat" pitchFamily="2" charset="77"/>
              </a:rPr>
              <a:t>Нодулярна</a:t>
            </a:r>
            <a:endParaRPr sz="1200" b="1" i="1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811" name="Google Shape;811;p103"/>
          <p:cNvSpPr txBox="1"/>
          <p:nvPr/>
        </p:nvSpPr>
        <p:spPr>
          <a:xfrm>
            <a:off x="3847811" y="1795577"/>
            <a:ext cx="141769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i="1">
                <a:solidFill>
                  <a:srgbClr val="A04789"/>
                </a:solidFill>
                <a:latin typeface="Montserrat" pitchFamily="2" charset="77"/>
              </a:rPr>
              <a:t>Амеланотична меланома</a:t>
            </a:r>
            <a:endParaRPr sz="1200" b="1" i="1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812" name="Google Shape;812;p103"/>
          <p:cNvSpPr txBox="1"/>
          <p:nvPr/>
        </p:nvSpPr>
        <p:spPr>
          <a:xfrm>
            <a:off x="4627657" y="3146909"/>
            <a:ext cx="1665833" cy="1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i="1" dirty="0">
                <a:solidFill>
                  <a:srgbClr val="A04789"/>
                </a:solidFill>
                <a:latin typeface="Montserrat" pitchFamily="2" charset="77"/>
              </a:rPr>
              <a:t>Меланома на фоні невуса</a:t>
            </a:r>
            <a:endParaRPr sz="1200" b="1" i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813" name="Google Shape;813;p103"/>
          <p:cNvSpPr txBox="1"/>
          <p:nvPr/>
        </p:nvSpPr>
        <p:spPr>
          <a:xfrm>
            <a:off x="5684292" y="1815603"/>
            <a:ext cx="1550798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i="1" dirty="0">
                <a:solidFill>
                  <a:srgbClr val="A04789"/>
                </a:solidFill>
                <a:latin typeface="Montserrat" pitchFamily="2" charset="77"/>
              </a:rPr>
              <a:t>Лентіго малігна меланома</a:t>
            </a:r>
            <a:endParaRPr sz="1200" b="1" i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814" name="Google Shape;814;p103"/>
          <p:cNvSpPr txBox="1"/>
          <p:nvPr/>
        </p:nvSpPr>
        <p:spPr>
          <a:xfrm>
            <a:off x="1321136" y="1800720"/>
            <a:ext cx="22848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i="1" dirty="0">
                <a:solidFill>
                  <a:srgbClr val="A04789"/>
                </a:solidFill>
                <a:latin typeface="Montserrat" pitchFamily="2" charset="77"/>
              </a:rPr>
              <a:t>Акрально-лентігінозна меланома</a:t>
            </a:r>
            <a:endParaRPr sz="1200" b="1" i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815" name="Google Shape;815;p103"/>
          <p:cNvSpPr txBox="1"/>
          <p:nvPr/>
        </p:nvSpPr>
        <p:spPr>
          <a:xfrm>
            <a:off x="2984578" y="3072095"/>
            <a:ext cx="1178221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i="1" dirty="0">
                <a:solidFill>
                  <a:srgbClr val="A04789"/>
                </a:solidFill>
                <a:latin typeface="Montserrat" pitchFamily="2" charset="77"/>
              </a:rPr>
              <a:t>Меланома de novo</a:t>
            </a:r>
            <a:endParaRPr sz="1200" b="1" i="1" dirty="0">
              <a:solidFill>
                <a:srgbClr val="A04789"/>
              </a:solidFill>
              <a:latin typeface="Montserrat" pitchFamily="2" charset="77"/>
            </a:endParaRPr>
          </a:p>
        </p:txBody>
      </p:sp>
      <p:cxnSp>
        <p:nvCxnSpPr>
          <p:cNvPr id="816" name="Google Shape;816;p103"/>
          <p:cNvCxnSpPr>
            <a:cxnSpLocks/>
          </p:cNvCxnSpPr>
          <p:nvPr/>
        </p:nvCxnSpPr>
        <p:spPr>
          <a:xfrm flipV="1">
            <a:off x="4574801" y="2239277"/>
            <a:ext cx="0" cy="152061"/>
          </a:xfrm>
          <a:prstGeom prst="straightConnector1">
            <a:avLst/>
          </a:prstGeom>
          <a:noFill/>
          <a:ln w="81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7" name="Google Shape;817;p103"/>
          <p:cNvCxnSpPr>
            <a:cxnSpLocks/>
          </p:cNvCxnSpPr>
          <p:nvPr/>
        </p:nvCxnSpPr>
        <p:spPr>
          <a:xfrm flipH="1">
            <a:off x="3751630" y="2839525"/>
            <a:ext cx="314570" cy="229795"/>
          </a:xfrm>
          <a:prstGeom prst="straightConnector1">
            <a:avLst/>
          </a:prstGeom>
          <a:noFill/>
          <a:ln w="81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8" name="Google Shape;818;p103"/>
          <p:cNvCxnSpPr>
            <a:cxnSpLocks/>
          </p:cNvCxnSpPr>
          <p:nvPr/>
        </p:nvCxnSpPr>
        <p:spPr>
          <a:xfrm>
            <a:off x="5050200" y="2858300"/>
            <a:ext cx="388090" cy="187754"/>
          </a:xfrm>
          <a:prstGeom prst="straightConnector1">
            <a:avLst/>
          </a:prstGeom>
          <a:noFill/>
          <a:ln w="81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9" name="Google Shape;819;p103"/>
          <p:cNvCxnSpPr/>
          <p:nvPr/>
        </p:nvCxnSpPr>
        <p:spPr>
          <a:xfrm rot="10800000">
            <a:off x="3128765" y="2155044"/>
            <a:ext cx="953700" cy="330300"/>
          </a:xfrm>
          <a:prstGeom prst="straightConnector1">
            <a:avLst/>
          </a:prstGeom>
          <a:noFill/>
          <a:ln w="81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0" name="Google Shape;820;p103"/>
          <p:cNvCxnSpPr/>
          <p:nvPr/>
        </p:nvCxnSpPr>
        <p:spPr>
          <a:xfrm rot="10800000" flipH="1">
            <a:off x="4932244" y="2155044"/>
            <a:ext cx="802500" cy="330300"/>
          </a:xfrm>
          <a:prstGeom prst="straightConnector1">
            <a:avLst/>
          </a:prstGeom>
          <a:noFill/>
          <a:ln w="81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21" name="Google Shape;82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814" y="581479"/>
            <a:ext cx="1207975" cy="116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414" y="562391"/>
            <a:ext cx="1207975" cy="12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6664" y="3494718"/>
            <a:ext cx="1207973" cy="118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15100" y="3480927"/>
            <a:ext cx="1207950" cy="12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769" y="1894161"/>
            <a:ext cx="1207950" cy="12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103"/>
          <p:cNvPicPr preferRelativeResize="0"/>
          <p:nvPr/>
        </p:nvPicPr>
        <p:blipFill rotWithShape="1">
          <a:blip r:embed="rId8">
            <a:alphaModFix/>
          </a:blip>
          <a:srcRect t="18350" b="13461"/>
          <a:stretch/>
        </p:blipFill>
        <p:spPr>
          <a:xfrm>
            <a:off x="3912675" y="620502"/>
            <a:ext cx="1318651" cy="11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1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84995" y="1811975"/>
            <a:ext cx="1318650" cy="1283949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3"/>
          <p:cNvSpPr txBox="1"/>
          <p:nvPr/>
        </p:nvSpPr>
        <p:spPr>
          <a:xfrm>
            <a:off x="2373001" y="43149"/>
            <a:ext cx="40314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Широке хірургічне висічення, біопсія сторожового вузла</a:t>
            </a:r>
            <a:endParaRPr sz="1135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Імунотерапія / таргетна терапія (залежно від мутацій)</a:t>
            </a:r>
            <a:endParaRPr sz="1135" dirty="0">
              <a:solidFill>
                <a:schemeClr val="dk1"/>
              </a:solidFill>
            </a:endParaRPr>
          </a:p>
        </p:txBody>
      </p:sp>
      <p:sp>
        <p:nvSpPr>
          <p:cNvPr id="829" name="Google Shape;829;p103"/>
          <p:cNvSpPr txBox="1"/>
          <p:nvPr/>
        </p:nvSpPr>
        <p:spPr>
          <a:xfrm>
            <a:off x="7392625" y="164650"/>
            <a:ext cx="17748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>
                <a:solidFill>
                  <a:schemeClr val="dk1"/>
                </a:solidFill>
              </a:rPr>
              <a:t>Широке висічення (часто Slow- Mohs)</a:t>
            </a:r>
            <a:endParaRPr sz="113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>
                <a:solidFill>
                  <a:schemeClr val="dk1"/>
                </a:solidFill>
              </a:rPr>
              <a:t>При інвазивній трансформації — як при меланомі шкіри</a:t>
            </a:r>
            <a:endParaRPr sz="1135">
              <a:solidFill>
                <a:schemeClr val="dk1"/>
              </a:solidFill>
            </a:endParaRPr>
          </a:p>
        </p:txBody>
      </p:sp>
      <p:sp>
        <p:nvSpPr>
          <p:cNvPr id="830" name="Google Shape;830;p103"/>
          <p:cNvSpPr txBox="1"/>
          <p:nvPr/>
        </p:nvSpPr>
        <p:spPr>
          <a:xfrm>
            <a:off x="6492500" y="4279200"/>
            <a:ext cx="257525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Повне хірургічне видалення з широкими відступами</a:t>
            </a:r>
            <a:endParaRPr sz="1135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Обов’язкове гістологічне дослідження всього невуса</a:t>
            </a:r>
            <a:endParaRPr sz="1135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Подальше стадіювання </a:t>
            </a:r>
            <a:endParaRPr sz="1135" dirty="0">
              <a:solidFill>
                <a:schemeClr val="dk1"/>
              </a:solidFill>
            </a:endParaRPr>
          </a:p>
        </p:txBody>
      </p:sp>
      <p:sp>
        <p:nvSpPr>
          <p:cNvPr id="831" name="Google Shape;831;p103"/>
          <p:cNvSpPr txBox="1"/>
          <p:nvPr/>
        </p:nvSpPr>
        <p:spPr>
          <a:xfrm>
            <a:off x="155050" y="359200"/>
            <a:ext cx="1585800" cy="10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>
                <a:solidFill>
                  <a:schemeClr val="dk1"/>
                </a:solidFill>
              </a:rPr>
              <a:t>Хірургія (часто ампутаційні/розширені втручання)</a:t>
            </a:r>
            <a:endParaRPr sz="113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>
                <a:solidFill>
                  <a:schemeClr val="dk1"/>
                </a:solidFill>
              </a:rPr>
              <a:t>БСЛВ</a:t>
            </a:r>
            <a:endParaRPr sz="113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>
                <a:solidFill>
                  <a:schemeClr val="dk1"/>
                </a:solidFill>
              </a:rPr>
              <a:t>Імунотерапія чи</a:t>
            </a:r>
            <a:endParaRPr sz="113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>
                <a:solidFill>
                  <a:schemeClr val="dk1"/>
                </a:solidFill>
              </a:rPr>
              <a:t>таргетна терапія</a:t>
            </a:r>
            <a:endParaRPr sz="1135">
              <a:solidFill>
                <a:schemeClr val="dk1"/>
              </a:solidFill>
            </a:endParaRPr>
          </a:p>
        </p:txBody>
      </p:sp>
      <p:sp>
        <p:nvSpPr>
          <p:cNvPr id="832" name="Google Shape;832;p103"/>
          <p:cNvSpPr txBox="1"/>
          <p:nvPr/>
        </p:nvSpPr>
        <p:spPr>
          <a:xfrm>
            <a:off x="727350" y="4304560"/>
            <a:ext cx="19596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Повне хірургічне видалення з широкими відступами</a:t>
            </a:r>
            <a:endParaRPr sz="1135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Подальше стадіювання </a:t>
            </a:r>
            <a:endParaRPr sz="1135" dirty="0">
              <a:solidFill>
                <a:schemeClr val="dk1"/>
              </a:solidFill>
            </a:endParaRPr>
          </a:p>
        </p:txBody>
      </p:sp>
      <p:cxnSp>
        <p:nvCxnSpPr>
          <p:cNvPr id="833" name="Google Shape;833;p103"/>
          <p:cNvCxnSpPr>
            <a:cxnSpLocks/>
            <a:stCxn id="826" idx="0"/>
          </p:cNvCxnSpPr>
          <p:nvPr/>
        </p:nvCxnSpPr>
        <p:spPr>
          <a:xfrm flipH="1" flipV="1">
            <a:off x="4569716" y="487029"/>
            <a:ext cx="2285" cy="13347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4" name="Google Shape;834;p103"/>
          <p:cNvCxnSpPr>
            <a:stCxn id="822" idx="3"/>
            <a:endCxn id="829" idx="1"/>
          </p:cNvCxnSpPr>
          <p:nvPr/>
        </p:nvCxnSpPr>
        <p:spPr>
          <a:xfrm rot="10800000" flipH="1">
            <a:off x="7008389" y="957279"/>
            <a:ext cx="384300" cy="20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5" name="Google Shape;835;p103"/>
          <p:cNvSpPr txBox="1"/>
          <p:nvPr/>
        </p:nvSpPr>
        <p:spPr>
          <a:xfrm>
            <a:off x="6656570" y="3252772"/>
            <a:ext cx="257525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Термінове радикальне висічення</a:t>
            </a:r>
            <a:endParaRPr sz="1135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БСЛВ</a:t>
            </a:r>
            <a:endParaRPr sz="1135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Часто системна терапія (імунна/таргетна)</a:t>
            </a:r>
            <a:endParaRPr sz="1135" dirty="0">
              <a:solidFill>
                <a:schemeClr val="dk1"/>
              </a:solidFill>
            </a:endParaRPr>
          </a:p>
        </p:txBody>
      </p:sp>
      <p:cxnSp>
        <p:nvCxnSpPr>
          <p:cNvPr id="836" name="Google Shape;836;p103"/>
          <p:cNvCxnSpPr/>
          <p:nvPr/>
        </p:nvCxnSpPr>
        <p:spPr>
          <a:xfrm rot="10800000">
            <a:off x="1386575" y="1012250"/>
            <a:ext cx="443100" cy="16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7" name="Google Shape;837;p103"/>
          <p:cNvCxnSpPr>
            <a:cxnSpLocks/>
            <a:stCxn id="827" idx="2"/>
            <a:endCxn id="835" idx="0"/>
          </p:cNvCxnSpPr>
          <p:nvPr/>
        </p:nvCxnSpPr>
        <p:spPr>
          <a:xfrm flipH="1">
            <a:off x="7944195" y="3095924"/>
            <a:ext cx="125" cy="15684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8" name="Google Shape;838;p103"/>
          <p:cNvCxnSpPr>
            <a:cxnSpLocks/>
            <a:stCxn id="823" idx="3"/>
            <a:endCxn id="830" idx="1"/>
          </p:cNvCxnSpPr>
          <p:nvPr/>
        </p:nvCxnSpPr>
        <p:spPr>
          <a:xfrm>
            <a:off x="6064637" y="4084910"/>
            <a:ext cx="427863" cy="5586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9" name="Google Shape;839;p103"/>
          <p:cNvCxnSpPr>
            <a:cxnSpLocks/>
            <a:stCxn id="824" idx="1"/>
          </p:cNvCxnSpPr>
          <p:nvPr/>
        </p:nvCxnSpPr>
        <p:spPr>
          <a:xfrm flipH="1">
            <a:off x="2433800" y="4084902"/>
            <a:ext cx="481300" cy="57130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0" name="Google Shape;840;p103"/>
          <p:cNvSpPr txBox="1"/>
          <p:nvPr/>
        </p:nvSpPr>
        <p:spPr>
          <a:xfrm>
            <a:off x="60631" y="3268137"/>
            <a:ext cx="22848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50" tIns="77950" rIns="77950" bIns="77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Хірургічне висічення з адекватними відступами</a:t>
            </a:r>
            <a:endParaRPr sz="1135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БСЛВ</a:t>
            </a:r>
            <a:endParaRPr sz="1135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35" dirty="0">
                <a:solidFill>
                  <a:schemeClr val="dk1"/>
                </a:solidFill>
              </a:rPr>
              <a:t>Імунотерапія при стадії ≥II </a:t>
            </a:r>
            <a:endParaRPr sz="1135" dirty="0">
              <a:solidFill>
                <a:schemeClr val="dk1"/>
              </a:solidFill>
            </a:endParaRPr>
          </a:p>
        </p:txBody>
      </p:sp>
      <p:cxnSp>
        <p:nvCxnSpPr>
          <p:cNvPr id="841" name="Google Shape;841;p103"/>
          <p:cNvCxnSpPr>
            <a:cxnSpLocks/>
            <a:stCxn id="825" idx="2"/>
          </p:cNvCxnSpPr>
          <p:nvPr/>
        </p:nvCxnSpPr>
        <p:spPr>
          <a:xfrm>
            <a:off x="734744" y="3102111"/>
            <a:ext cx="0" cy="24260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42" name="Google Shape;842;p10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03763" y="4338472"/>
            <a:ext cx="2284800" cy="84679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95250" dir="30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06854F0-8609-4E42-E1BB-3239CEBC892C}"/>
              </a:ext>
            </a:extLst>
          </p:cNvPr>
          <p:cNvSpPr/>
          <p:nvPr/>
        </p:nvSpPr>
        <p:spPr>
          <a:xfrm>
            <a:off x="358775" y="3486002"/>
            <a:ext cx="3939900" cy="948752"/>
          </a:xfrm>
          <a:prstGeom prst="roundRect">
            <a:avLst>
              <a:gd name="adj" fmla="val 11223"/>
            </a:avLst>
          </a:prstGeom>
          <a:solidFill>
            <a:srgbClr val="FAF6FE"/>
          </a:solidFill>
          <a:ln w="12700">
            <a:solidFill>
              <a:srgbClr val="998CC0">
                <a:alpha val="76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5D46A9-FF2A-3BD0-A7D0-7009BD7C7186}"/>
              </a:ext>
            </a:extLst>
          </p:cNvPr>
          <p:cNvSpPr/>
          <p:nvPr/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847" name="Google Shape;847;p104"/>
          <p:cNvSpPr txBox="1">
            <a:spLocks noGrp="1"/>
          </p:cNvSpPr>
          <p:nvPr>
            <p:ph type="title"/>
          </p:nvPr>
        </p:nvSpPr>
        <p:spPr>
          <a:xfrm>
            <a:off x="289177" y="453347"/>
            <a:ext cx="440080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00" b="1" dirty="0">
                <a:latin typeface="Montserrat" pitchFamily="2" charset="77"/>
              </a:rPr>
              <a:t>Від діагнозу до оцінки біологічного ризику</a:t>
            </a:r>
            <a:endParaRPr sz="2400" b="1" dirty="0">
              <a:latin typeface="Montserrat" pitchFamily="2" charset="77"/>
            </a:endParaRPr>
          </a:p>
        </p:txBody>
      </p:sp>
      <p:sp>
        <p:nvSpPr>
          <p:cNvPr id="848" name="Google Shape;848;p104"/>
          <p:cNvSpPr txBox="1">
            <a:spLocks noGrp="1"/>
          </p:cNvSpPr>
          <p:nvPr>
            <p:ph type="body" idx="1"/>
          </p:nvPr>
        </p:nvSpPr>
        <p:spPr>
          <a:xfrm>
            <a:off x="289177" y="1671234"/>
            <a:ext cx="4014809" cy="13389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uk" sz="1400" dirty="0">
                <a:latin typeface="Montserrat" pitchFamily="2" charset="77"/>
              </a:rPr>
              <a:t>Клінічно подібні новоутворення можуть відрізнятися типом росту, глибиною інвазії, агресивністю гістологічного підтипу, ризиком рецидиву, метастатичним потенціалом і потребою в спеціалізованому лікуванні.</a:t>
            </a:r>
            <a:endParaRPr sz="14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endParaRPr sz="1400" dirty="0">
              <a:latin typeface="Montserrat" pitchFamily="2" charset="77"/>
            </a:endParaRPr>
          </a:p>
        </p:txBody>
      </p:sp>
      <p:pic>
        <p:nvPicPr>
          <p:cNvPr id="849" name="Google Shape;849;p104" title="Безпігментна меланома.jpg"/>
          <p:cNvPicPr preferRelativeResize="0"/>
          <p:nvPr/>
        </p:nvPicPr>
        <p:blipFill rotWithShape="1">
          <a:blip r:embed="rId3">
            <a:alphaModFix/>
          </a:blip>
          <a:srcRect l="40311" t="48733" r="19142" b="27779"/>
          <a:stretch/>
        </p:blipFill>
        <p:spPr>
          <a:xfrm>
            <a:off x="6885905" y="901900"/>
            <a:ext cx="2186895" cy="2126900"/>
          </a:xfrm>
          <a:prstGeom prst="roundRect">
            <a:avLst>
              <a:gd name="adj" fmla="val 6478"/>
            </a:avLst>
          </a:prstGeom>
          <a:solidFill>
            <a:srgbClr val="FFFFFF"/>
          </a:solidFill>
          <a:ln w="285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0" name="Google Shape;850;p104" title="5422866995906466675 (1).jpg"/>
          <p:cNvPicPr preferRelativeResize="0"/>
          <p:nvPr/>
        </p:nvPicPr>
        <p:blipFill rotWithShape="1">
          <a:blip r:embed="rId4">
            <a:alphaModFix/>
          </a:blip>
          <a:srcRect l="2496" t="21447" r="6735" b="12359"/>
          <a:stretch/>
        </p:blipFill>
        <p:spPr>
          <a:xfrm>
            <a:off x="4619298" y="920537"/>
            <a:ext cx="2148345" cy="2089626"/>
          </a:xfrm>
          <a:prstGeom prst="roundRect">
            <a:avLst>
              <a:gd name="adj" fmla="val 8601"/>
            </a:avLst>
          </a:prstGeom>
          <a:noFill/>
          <a:ln w="285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1" name="Google Shape;851;p104" title="Hemangioma_gor_2.png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049506" y="1115774"/>
            <a:ext cx="712291" cy="1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04" title="Hemangioma_gor_2.png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610500" y="1149337"/>
            <a:ext cx="712291" cy="1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104"/>
          <p:cNvSpPr txBox="1"/>
          <p:nvPr/>
        </p:nvSpPr>
        <p:spPr>
          <a:xfrm>
            <a:off x="4827820" y="3257600"/>
            <a:ext cx="17313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dirty="0">
                <a:solidFill>
                  <a:schemeClr val="bg1"/>
                </a:solidFill>
                <a:latin typeface="Montserrat" pitchFamily="2" charset="77"/>
              </a:rPr>
              <a:t>Піогенна гранульома, вік пацієнта 2 роки</a:t>
            </a:r>
            <a:endParaRPr sz="1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54" name="Google Shape;854;p104"/>
          <p:cNvSpPr txBox="1"/>
          <p:nvPr/>
        </p:nvSpPr>
        <p:spPr>
          <a:xfrm>
            <a:off x="7186673" y="3432348"/>
            <a:ext cx="1731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dirty="0">
                <a:solidFill>
                  <a:schemeClr val="bg1"/>
                </a:solidFill>
                <a:latin typeface="Montserrat" pitchFamily="2" charset="77"/>
              </a:rPr>
              <a:t>Безпігментна меланома, вік пацієнта 1.8 роки</a:t>
            </a:r>
            <a:endParaRPr sz="1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55" name="Google Shape;855;p104"/>
          <p:cNvSpPr txBox="1"/>
          <p:nvPr/>
        </p:nvSpPr>
        <p:spPr>
          <a:xfrm>
            <a:off x="464031" y="3691296"/>
            <a:ext cx="3794193" cy="74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 dirty="0">
                <a:solidFill>
                  <a:schemeClr val="dk1"/>
                </a:solidFill>
                <a:latin typeface="Montserrat" pitchFamily="2" charset="77"/>
              </a:rPr>
              <a:t>Персоналізована медицина починається тоді, коли лікар перестає лікувати назву діагнозу й розуміє патоморфологію і починає лікувати конкретний ризик.</a:t>
            </a:r>
            <a:endParaRPr sz="1300" dirty="0">
              <a:solidFill>
                <a:schemeClr val="dk1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7C59B2-1D5E-8D72-3EEC-136556E5021C}"/>
              </a:ext>
            </a:extLst>
          </p:cNvPr>
          <p:cNvSpPr/>
          <p:nvPr/>
        </p:nvSpPr>
        <p:spPr>
          <a:xfrm>
            <a:off x="5177790" y="0"/>
            <a:ext cx="3966210" cy="5143500"/>
          </a:xfrm>
          <a:prstGeom prst="rect">
            <a:avLst/>
          </a:prstGeom>
          <a:solidFill>
            <a:srgbClr val="FAF6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878" name="Google Shape;878;p106"/>
          <p:cNvSpPr txBox="1">
            <a:spLocks noGrp="1"/>
          </p:cNvSpPr>
          <p:nvPr>
            <p:ph type="title"/>
          </p:nvPr>
        </p:nvSpPr>
        <p:spPr>
          <a:xfrm>
            <a:off x="330000" y="547386"/>
            <a:ext cx="424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000" b="1" dirty="0">
                <a:latin typeface="Montserrat" pitchFamily="2" charset="77"/>
              </a:rPr>
              <a:t>Феномен Гало-невусу: </a:t>
            </a:r>
            <a:r>
              <a:rPr lang="uk" sz="2000" dirty="0">
                <a:latin typeface="Montserrat" pitchFamily="2" charset="77"/>
              </a:rPr>
              <a:t>природна модель повного  регресу меланоцитів</a:t>
            </a:r>
            <a:endParaRPr sz="2000" dirty="0">
              <a:latin typeface="Montserrat" pitchFamily="2" charset="77"/>
            </a:endParaRPr>
          </a:p>
        </p:txBody>
      </p:sp>
      <p:sp>
        <p:nvSpPr>
          <p:cNvPr id="879" name="Google Shape;879;p106"/>
          <p:cNvSpPr txBox="1">
            <a:spLocks noGrp="1"/>
          </p:cNvSpPr>
          <p:nvPr>
            <p:ph type="body" idx="1"/>
          </p:nvPr>
        </p:nvSpPr>
        <p:spPr>
          <a:xfrm>
            <a:off x="383787" y="2720678"/>
            <a:ext cx="4741353" cy="20431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400" dirty="0">
                <a:latin typeface="Montserrat" pitchFamily="2" charset="77"/>
              </a:rPr>
              <a:t>Клінічний феномен відображає імунну </a:t>
            </a:r>
            <a:r>
              <a:rPr lang="en-US" sz="1400" dirty="0">
                <a:latin typeface="Montserrat" pitchFamily="2" charset="77"/>
              </a:rPr>
              <a:t>    </a:t>
            </a:r>
            <a:r>
              <a:rPr lang="uk" sz="1400" dirty="0">
                <a:latin typeface="Montserrat" pitchFamily="2" charset="77"/>
              </a:rPr>
              <a:t>реакцію проти меланоцитарних клітин.</a:t>
            </a:r>
            <a:endParaRPr sz="1400" dirty="0">
              <a:latin typeface="Montserrat" pitchFamily="2" charset="77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400" dirty="0">
                <a:latin typeface="Montserrat" pitchFamily="2" charset="77"/>
              </a:rPr>
              <a:t>Гало-невус демонструє, що імунна система здатна не лише стримувати клітинний ріст, а </a:t>
            </a:r>
            <a:r>
              <a:rPr lang="en-US" sz="1400" dirty="0">
                <a:latin typeface="Montserrat" pitchFamily="2" charset="77"/>
              </a:rPr>
              <a:t>     </a:t>
            </a:r>
            <a:r>
              <a:rPr lang="uk" sz="1400" dirty="0">
                <a:latin typeface="Montserrat" pitchFamily="2" charset="77"/>
              </a:rPr>
              <a:t>й повністю елімінувати меланоцитарні клітини.</a:t>
            </a:r>
            <a:endParaRPr sz="1400" dirty="0">
              <a:latin typeface="Montserrat" pitchFamily="2" charset="77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400" dirty="0">
                <a:latin typeface="Montserrat" pitchFamily="2" charset="77"/>
              </a:rPr>
              <a:t>Це важлива модель для розуміння регресії, аутоімунітету, вітиліго-подібних реакцій і протипухлинного імунного нагляду.</a:t>
            </a:r>
            <a:endParaRPr sz="1400" dirty="0">
              <a:latin typeface="Montserrat" pitchFamily="2" charset="77"/>
            </a:endParaRPr>
          </a:p>
        </p:txBody>
      </p:sp>
      <p:pic>
        <p:nvPicPr>
          <p:cNvPr id="880" name="Google Shape;880;p106"/>
          <p:cNvPicPr preferRelativeResize="0"/>
          <p:nvPr/>
        </p:nvPicPr>
        <p:blipFill rotWithShape="1">
          <a:blip r:embed="rId3">
            <a:alphaModFix/>
          </a:blip>
          <a:srcRect l="10303" t="12740" r="15093"/>
          <a:stretch/>
        </p:blipFill>
        <p:spPr>
          <a:xfrm>
            <a:off x="7346078" y="1698457"/>
            <a:ext cx="1592100" cy="122015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81" name="Google Shape;881;p106"/>
          <p:cNvPicPr preferRelativeResize="0"/>
          <p:nvPr/>
        </p:nvPicPr>
        <p:blipFill rotWithShape="1">
          <a:blip r:embed="rId4">
            <a:alphaModFix/>
          </a:blip>
          <a:srcRect l="9864" r="5318"/>
          <a:stretch/>
        </p:blipFill>
        <p:spPr>
          <a:xfrm>
            <a:off x="7353625" y="330687"/>
            <a:ext cx="1592100" cy="1213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82" name="Google Shape;882;p106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7642977" y="2609024"/>
            <a:ext cx="986973" cy="2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106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7613246" y="1290663"/>
            <a:ext cx="986973" cy="2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106"/>
          <p:cNvPicPr preferRelativeResize="0"/>
          <p:nvPr/>
        </p:nvPicPr>
        <p:blipFill rotWithShape="1">
          <a:blip r:embed="rId6">
            <a:alphaModFix/>
          </a:blip>
          <a:srcRect l="1955" t="15782" r="11524" b="5700"/>
          <a:stretch/>
        </p:blipFill>
        <p:spPr>
          <a:xfrm>
            <a:off x="5354440" y="2984265"/>
            <a:ext cx="1885200" cy="1213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47625" dir="1620000" algn="bl" rotWithShape="0">
              <a:srgbClr val="000066">
                <a:alpha val="31760"/>
              </a:srgbClr>
            </a:outerShdw>
          </a:effectLst>
        </p:spPr>
      </p:pic>
      <p:pic>
        <p:nvPicPr>
          <p:cNvPr id="885" name="Google Shape;885;p106"/>
          <p:cNvPicPr preferRelativeResize="0"/>
          <p:nvPr/>
        </p:nvPicPr>
        <p:blipFill rotWithShape="1">
          <a:blip r:embed="rId7">
            <a:alphaModFix/>
          </a:blip>
          <a:srcRect t="18113" r="10881"/>
          <a:stretch/>
        </p:blipFill>
        <p:spPr>
          <a:xfrm>
            <a:off x="5354440" y="1698457"/>
            <a:ext cx="1885200" cy="1213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47625" dir="1620000" algn="bl" rotWithShape="0">
              <a:srgbClr val="000066">
                <a:alpha val="31760"/>
              </a:srgbClr>
            </a:outerShdw>
          </a:effectLst>
        </p:spPr>
      </p:pic>
      <p:pic>
        <p:nvPicPr>
          <p:cNvPr id="886" name="Google Shape;886;p106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5845751" y="3811212"/>
            <a:ext cx="986973" cy="2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06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5803552" y="2648138"/>
            <a:ext cx="986973" cy="2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106"/>
          <p:cNvPicPr preferRelativeResize="0"/>
          <p:nvPr/>
        </p:nvPicPr>
        <p:blipFill rotWithShape="1">
          <a:blip r:embed="rId8">
            <a:alphaModFix/>
          </a:blip>
          <a:srcRect l="9139" t="2425" r="2646" b="12200"/>
          <a:stretch/>
        </p:blipFill>
        <p:spPr>
          <a:xfrm>
            <a:off x="7346078" y="2984265"/>
            <a:ext cx="1599647" cy="1213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47625" dir="1620000" algn="bl" rotWithShape="0">
              <a:srgbClr val="000066">
                <a:alpha val="31760"/>
              </a:srgbClr>
            </a:outerShdw>
          </a:effectLst>
        </p:spPr>
      </p:pic>
      <p:pic>
        <p:nvPicPr>
          <p:cNvPr id="889" name="Google Shape;889;p106"/>
          <p:cNvPicPr preferRelativeResize="0"/>
          <p:nvPr/>
        </p:nvPicPr>
        <p:blipFill rotWithShape="1">
          <a:blip r:embed="rId9">
            <a:alphaModFix/>
          </a:blip>
          <a:srcRect l="4382" t="8754" r="11187" b="9514"/>
          <a:stretch/>
        </p:blipFill>
        <p:spPr>
          <a:xfrm>
            <a:off x="5354440" y="330687"/>
            <a:ext cx="1885200" cy="1213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47625" dir="1620000" algn="bl" rotWithShape="0">
              <a:srgbClr val="000066">
                <a:alpha val="31760"/>
              </a:srgbClr>
            </a:outerShdw>
          </a:effectLst>
        </p:spPr>
      </p:pic>
      <p:pic>
        <p:nvPicPr>
          <p:cNvPr id="890" name="Google Shape;890;p106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7697467" y="3811212"/>
            <a:ext cx="986973" cy="2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106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5803553" y="1289288"/>
            <a:ext cx="986973" cy="2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79;p106">
            <a:extLst>
              <a:ext uri="{FF2B5EF4-FFF2-40B4-BE49-F238E27FC236}">
                <a16:creationId xmlns:a16="http://schemas.microsoft.com/office/drawing/2014/main" id="{4C9EB6AC-1C3E-08F9-294F-8F66190DC215}"/>
              </a:ext>
            </a:extLst>
          </p:cNvPr>
          <p:cNvSpPr txBox="1">
            <a:spLocks/>
          </p:cNvSpPr>
          <p:nvPr/>
        </p:nvSpPr>
        <p:spPr>
          <a:xfrm>
            <a:off x="5186254" y="4270073"/>
            <a:ext cx="3966210" cy="7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1" dirty="0">
                <a:latin typeface="Montserrat" pitchFamily="2" charset="77"/>
              </a:rPr>
              <a:t>Гало-невус ставить велике </a:t>
            </a:r>
            <a:r>
              <a:rPr lang="ru-RU" sz="1100" b="1" dirty="0" err="1">
                <a:latin typeface="Montserrat" pitchFamily="2" charset="77"/>
              </a:rPr>
              <a:t>питання</a:t>
            </a:r>
            <a:r>
              <a:rPr lang="ru-RU" sz="1100" b="1" dirty="0">
                <a:latin typeface="Montserrat" pitchFamily="2" charset="77"/>
              </a:rPr>
              <a:t>: </a:t>
            </a:r>
            <a:r>
              <a:rPr lang="ru-RU" sz="1100" b="1" dirty="0" err="1">
                <a:latin typeface="Montserrat" pitchFamily="2" charset="77"/>
              </a:rPr>
              <a:t>чому</a:t>
            </a:r>
            <a:r>
              <a:rPr lang="ru-RU" sz="1100" b="1" dirty="0">
                <a:latin typeface="Montserrat" pitchFamily="2" charset="77"/>
              </a:rPr>
              <a:t> </a:t>
            </a:r>
            <a:r>
              <a:rPr lang="ru-RU" sz="1100" b="1" dirty="0" err="1">
                <a:latin typeface="Montserrat" pitchFamily="2" charset="77"/>
              </a:rPr>
              <a:t>імунна</a:t>
            </a:r>
            <a:r>
              <a:rPr lang="ru-RU" sz="1100" b="1" dirty="0">
                <a:latin typeface="Montserrat" pitchFamily="2" charset="77"/>
              </a:rPr>
              <a:t> система </a:t>
            </a:r>
            <a:r>
              <a:rPr lang="ru-RU" sz="1100" b="1" dirty="0" err="1">
                <a:latin typeface="Montserrat" pitchFamily="2" charset="77"/>
              </a:rPr>
              <a:t>іноді</a:t>
            </a:r>
            <a:r>
              <a:rPr lang="ru-RU" sz="1100" b="1" dirty="0">
                <a:latin typeface="Montserrat" pitchFamily="2" charset="77"/>
              </a:rPr>
              <a:t> </a:t>
            </a:r>
            <a:r>
              <a:rPr lang="ru-RU" sz="1100" b="1" dirty="0" err="1">
                <a:latin typeface="Montserrat" pitchFamily="2" charset="77"/>
              </a:rPr>
              <a:t>повністю</a:t>
            </a:r>
            <a:r>
              <a:rPr lang="ru-RU" sz="1100" b="1" dirty="0">
                <a:latin typeface="Montserrat" pitchFamily="2" charset="77"/>
              </a:rPr>
              <a:t> </a:t>
            </a:r>
            <a:r>
              <a:rPr lang="ru-RU" sz="1100" b="1" dirty="0" err="1">
                <a:latin typeface="Montserrat" pitchFamily="2" charset="77"/>
              </a:rPr>
              <a:t>знищує</a:t>
            </a:r>
            <a:r>
              <a:rPr lang="ru-RU" sz="1100" b="1" dirty="0">
                <a:latin typeface="Montserrat" pitchFamily="2" charset="77"/>
              </a:rPr>
              <a:t> </a:t>
            </a:r>
            <a:r>
              <a:rPr lang="ru-RU" sz="1100" b="1" dirty="0" err="1">
                <a:latin typeface="Montserrat" pitchFamily="2" charset="77"/>
              </a:rPr>
              <a:t>меланоцити</a:t>
            </a:r>
            <a:r>
              <a:rPr lang="ru-RU" sz="1100" b="1" dirty="0">
                <a:latin typeface="Montserrat" pitchFamily="2" charset="77"/>
              </a:rPr>
              <a:t>, а </a:t>
            </a:r>
            <a:r>
              <a:rPr lang="ru-RU" sz="1100" b="1" dirty="0" err="1">
                <a:latin typeface="Montserrat" pitchFamily="2" charset="77"/>
              </a:rPr>
              <a:t>іноді</a:t>
            </a:r>
            <a:r>
              <a:rPr lang="ru-RU" sz="1100" b="1" dirty="0">
                <a:latin typeface="Montserrat" pitchFamily="2" charset="77"/>
              </a:rPr>
              <a:t> не </a:t>
            </a:r>
            <a:r>
              <a:rPr lang="ru-RU" sz="1100" b="1" dirty="0" err="1">
                <a:latin typeface="Montserrat" pitchFamily="2" charset="77"/>
              </a:rPr>
              <a:t>може</a:t>
            </a:r>
            <a:r>
              <a:rPr lang="ru-RU" sz="1100" b="1" dirty="0">
                <a:latin typeface="Montserrat" pitchFamily="2" charset="77"/>
              </a:rPr>
              <a:t> </a:t>
            </a:r>
            <a:r>
              <a:rPr lang="ru-RU" sz="1100" b="1" dirty="0" err="1">
                <a:latin typeface="Montserrat" pitchFamily="2" charset="77"/>
              </a:rPr>
              <a:t>зупинити</a:t>
            </a:r>
            <a:r>
              <a:rPr lang="ru-RU" sz="1100" b="1" dirty="0">
                <a:latin typeface="Montserrat" pitchFamily="2" charset="77"/>
              </a:rPr>
              <a:t> меланому?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67AA287-3AD5-2FF8-B0F9-6D4A1983C76B}"/>
              </a:ext>
            </a:extLst>
          </p:cNvPr>
          <p:cNvSpPr/>
          <p:nvPr/>
        </p:nvSpPr>
        <p:spPr>
          <a:xfrm>
            <a:off x="358775" y="1506449"/>
            <a:ext cx="4213225" cy="983035"/>
          </a:xfrm>
          <a:prstGeom prst="roundRect">
            <a:avLst/>
          </a:prstGeom>
          <a:solidFill>
            <a:srgbClr val="FAF6FE"/>
          </a:solidFill>
          <a:ln>
            <a:solidFill>
              <a:srgbClr val="998C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5" name="Google Shape;879;p106">
            <a:extLst>
              <a:ext uri="{FF2B5EF4-FFF2-40B4-BE49-F238E27FC236}">
                <a16:creationId xmlns:a16="http://schemas.microsoft.com/office/drawing/2014/main" id="{3D66D0AC-888D-8489-0F8F-B7069893BFCF}"/>
              </a:ext>
            </a:extLst>
          </p:cNvPr>
          <p:cNvSpPr txBox="1">
            <a:spLocks/>
          </p:cNvSpPr>
          <p:nvPr/>
        </p:nvSpPr>
        <p:spPr>
          <a:xfrm>
            <a:off x="392894" y="1457144"/>
            <a:ext cx="4242000" cy="105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buNone/>
            </a:pPr>
            <a:r>
              <a:rPr lang="ru-RU" dirty="0">
                <a:latin typeface="Montserrat" pitchFamily="2" charset="77"/>
              </a:rPr>
              <a:t>Гало-невус </a:t>
            </a:r>
            <a:r>
              <a:rPr lang="ru-RU" dirty="0" err="1">
                <a:latin typeface="Montserrat" pitchFamily="2" charset="77"/>
              </a:rPr>
              <a:t>або</a:t>
            </a:r>
            <a:r>
              <a:rPr lang="ru-RU" dirty="0">
                <a:latin typeface="Montserrat" pitchFamily="2" charset="77"/>
              </a:rPr>
              <a:t> невус </a:t>
            </a:r>
            <a:r>
              <a:rPr lang="ru-RU" dirty="0" err="1">
                <a:latin typeface="Montserrat" pitchFamily="2" charset="77"/>
              </a:rPr>
              <a:t>Сеттона</a:t>
            </a:r>
            <a:r>
              <a:rPr lang="ru-RU" dirty="0">
                <a:latin typeface="Montserrat" pitchFamily="2" charset="77"/>
              </a:rPr>
              <a:t>— </a:t>
            </a:r>
            <a:r>
              <a:rPr lang="ru-RU" dirty="0" err="1">
                <a:latin typeface="Montserrat" pitchFamily="2" charset="77"/>
              </a:rPr>
              <a:t>це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меланоцитарний</a:t>
            </a:r>
            <a:r>
              <a:rPr lang="ru-RU" dirty="0">
                <a:latin typeface="Montserrat" pitchFamily="2" charset="77"/>
              </a:rPr>
              <a:t> невус, </a:t>
            </a:r>
            <a:r>
              <a:rPr lang="ru-RU" dirty="0" err="1">
                <a:latin typeface="Montserrat" pitchFamily="2" charset="77"/>
              </a:rPr>
              <a:t>оточений</a:t>
            </a:r>
            <a:r>
              <a:rPr lang="ru-RU" dirty="0">
                <a:latin typeface="Montserrat" pitchFamily="2" charset="77"/>
              </a:rPr>
              <a:t> зоною </a:t>
            </a:r>
            <a:r>
              <a:rPr lang="ru-RU" dirty="0" err="1">
                <a:latin typeface="Montserrat" pitchFamily="2" charset="77"/>
              </a:rPr>
              <a:t>депігментації</a:t>
            </a:r>
            <a:r>
              <a:rPr lang="ru-RU" dirty="0">
                <a:latin typeface="Montserrat" pitchFamily="2" charset="77"/>
              </a:rPr>
              <a:t>, яка </a:t>
            </a:r>
            <a:r>
              <a:rPr lang="ru-RU" dirty="0" err="1">
                <a:latin typeface="Montserrat" pitchFamily="2" charset="77"/>
              </a:rPr>
              <a:t>поступово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призводить</a:t>
            </a:r>
            <a:r>
              <a:rPr lang="ru-RU" dirty="0">
                <a:latin typeface="Montserrat" pitchFamily="2" charset="77"/>
              </a:rPr>
              <a:t> до </a:t>
            </a:r>
            <a:r>
              <a:rPr lang="ru-RU" dirty="0" err="1">
                <a:latin typeface="Montserrat" pitchFamily="2" charset="77"/>
              </a:rPr>
              <a:t>повного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зникнення</a:t>
            </a:r>
            <a:r>
              <a:rPr lang="ru-RU" dirty="0">
                <a:latin typeface="Montserrat" pitchFamily="2" charset="77"/>
              </a:rPr>
              <a:t> невуса.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83A321-0D50-2178-040F-193D33D57380}"/>
              </a:ext>
            </a:extLst>
          </p:cNvPr>
          <p:cNvSpPr/>
          <p:nvPr/>
        </p:nvSpPr>
        <p:spPr>
          <a:xfrm>
            <a:off x="379910" y="2809782"/>
            <a:ext cx="45719" cy="459351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5661EF-D271-EC18-8D11-2154ADFD34F9}"/>
              </a:ext>
            </a:extLst>
          </p:cNvPr>
          <p:cNvSpPr/>
          <p:nvPr/>
        </p:nvSpPr>
        <p:spPr>
          <a:xfrm>
            <a:off x="379910" y="3428760"/>
            <a:ext cx="45719" cy="590677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03DBDA-D82B-29F0-7A28-385AB9BFD5D2}"/>
              </a:ext>
            </a:extLst>
          </p:cNvPr>
          <p:cNvSpPr/>
          <p:nvPr/>
        </p:nvSpPr>
        <p:spPr>
          <a:xfrm>
            <a:off x="379910" y="4235308"/>
            <a:ext cx="45719" cy="590677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4789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05"/>
          <p:cNvSpPr/>
          <p:nvPr/>
        </p:nvSpPr>
        <p:spPr>
          <a:xfrm>
            <a:off x="-729692" y="1238250"/>
            <a:ext cx="5019300" cy="2286000"/>
          </a:xfrm>
          <a:prstGeom prst="roundRect">
            <a:avLst>
              <a:gd name="adj" fmla="val 7264"/>
            </a:avLst>
          </a:prstGeom>
          <a:solidFill>
            <a:srgbClr val="FAF6F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05"/>
          <p:cNvSpPr/>
          <p:nvPr/>
        </p:nvSpPr>
        <p:spPr>
          <a:xfrm>
            <a:off x="-419326" y="3195413"/>
            <a:ext cx="5488500" cy="1483200"/>
          </a:xfrm>
          <a:prstGeom prst="roundRect">
            <a:avLst>
              <a:gd name="adj" fmla="val 1328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05"/>
          <p:cNvSpPr/>
          <p:nvPr/>
        </p:nvSpPr>
        <p:spPr>
          <a:xfrm>
            <a:off x="1445812" y="3765408"/>
            <a:ext cx="2944500" cy="413700"/>
          </a:xfrm>
          <a:prstGeom prst="roundRect">
            <a:avLst>
              <a:gd name="adj" fmla="val 27294"/>
            </a:avLst>
          </a:prstGeom>
          <a:solidFill>
            <a:srgbClr val="FAF6F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05"/>
          <p:cNvSpPr/>
          <p:nvPr/>
        </p:nvSpPr>
        <p:spPr>
          <a:xfrm>
            <a:off x="5418048" y="2138321"/>
            <a:ext cx="2460630" cy="2543154"/>
          </a:xfrm>
          <a:custGeom>
            <a:avLst/>
            <a:gdLst/>
            <a:ahLst/>
            <a:cxnLst/>
            <a:rect l="l" t="t" r="r" b="b"/>
            <a:pathLst>
              <a:path w="6350013" h="6562979" extrusionOk="0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3" y="484594"/>
                  <a:pt x="6350013" y="1082383"/>
                </a:cubicBezTo>
                <a:lnTo>
                  <a:pt x="6350013" y="548058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8901" r="-18901"/>
            </a:stretch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05"/>
          <p:cNvSpPr/>
          <p:nvPr/>
        </p:nvSpPr>
        <p:spPr>
          <a:xfrm>
            <a:off x="5166058" y="274788"/>
            <a:ext cx="252998" cy="257833"/>
          </a:xfrm>
          <a:custGeom>
            <a:avLst/>
            <a:gdLst/>
            <a:ahLst/>
            <a:cxnLst/>
            <a:rect l="l" t="t" r="r" b="b"/>
            <a:pathLst>
              <a:path w="505996" h="515665" extrusionOk="0">
                <a:moveTo>
                  <a:pt x="0" y="0"/>
                </a:moveTo>
                <a:lnTo>
                  <a:pt x="505997" y="0"/>
                </a:lnTo>
                <a:lnTo>
                  <a:pt x="505997" y="515665"/>
                </a:lnTo>
                <a:lnTo>
                  <a:pt x="0" y="515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/>
            </a:stretch>
          </a:blipFill>
          <a:ln>
            <a:noFill/>
          </a:ln>
        </p:spPr>
      </p:sp>
      <p:sp>
        <p:nvSpPr>
          <p:cNvPr id="865" name="Google Shape;865;p105"/>
          <p:cNvSpPr/>
          <p:nvPr/>
        </p:nvSpPr>
        <p:spPr>
          <a:xfrm>
            <a:off x="3636502" y="1872810"/>
            <a:ext cx="183264" cy="186766"/>
          </a:xfrm>
          <a:custGeom>
            <a:avLst/>
            <a:gdLst/>
            <a:ahLst/>
            <a:cxnLst/>
            <a:rect l="l" t="t" r="r" b="b"/>
            <a:pathLst>
              <a:path w="366528" h="373532" extrusionOk="0">
                <a:moveTo>
                  <a:pt x="0" y="0"/>
                </a:moveTo>
                <a:lnTo>
                  <a:pt x="366528" y="0"/>
                </a:lnTo>
                <a:lnTo>
                  <a:pt x="366528" y="373532"/>
                </a:lnTo>
                <a:lnTo>
                  <a:pt x="0" y="373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25000"/>
            </a:blip>
            <a:stretch>
              <a:fillRect/>
            </a:stretch>
          </a:blipFill>
          <a:ln>
            <a:noFill/>
          </a:ln>
        </p:spPr>
      </p:sp>
      <p:sp>
        <p:nvSpPr>
          <p:cNvPr id="866" name="Google Shape;866;p105"/>
          <p:cNvSpPr/>
          <p:nvPr/>
        </p:nvSpPr>
        <p:spPr>
          <a:xfrm>
            <a:off x="1790110" y="4773533"/>
            <a:ext cx="183264" cy="186766"/>
          </a:xfrm>
          <a:custGeom>
            <a:avLst/>
            <a:gdLst/>
            <a:ahLst/>
            <a:cxnLst/>
            <a:rect l="l" t="t" r="r" b="b"/>
            <a:pathLst>
              <a:path w="366528" h="373532" extrusionOk="0">
                <a:moveTo>
                  <a:pt x="0" y="0"/>
                </a:moveTo>
                <a:lnTo>
                  <a:pt x="366528" y="0"/>
                </a:lnTo>
                <a:lnTo>
                  <a:pt x="366528" y="373532"/>
                </a:lnTo>
                <a:lnTo>
                  <a:pt x="0" y="373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/>
            </a:stretch>
          </a:blipFill>
          <a:ln>
            <a:noFill/>
          </a:ln>
        </p:spPr>
      </p:sp>
      <p:sp>
        <p:nvSpPr>
          <p:cNvPr id="867" name="Google Shape;867;p105"/>
          <p:cNvSpPr txBox="1"/>
          <p:nvPr/>
        </p:nvSpPr>
        <p:spPr>
          <a:xfrm>
            <a:off x="1557938" y="3750288"/>
            <a:ext cx="27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 dirty="0">
                <a:solidFill>
                  <a:srgbClr val="214AC4"/>
                </a:solidFill>
              </a:rPr>
              <a:t>stop-melanoma.net</a:t>
            </a:r>
            <a:r>
              <a:rPr lang="uk" sz="2300" dirty="0">
                <a:solidFill>
                  <a:srgbClr val="214AC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300" dirty="0">
              <a:solidFill>
                <a:srgbClr val="214A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105"/>
          <p:cNvSpPr/>
          <p:nvPr/>
        </p:nvSpPr>
        <p:spPr>
          <a:xfrm>
            <a:off x="5117129" y="3750666"/>
            <a:ext cx="191935" cy="286949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9" name="Google Shape;869;p105"/>
          <p:cNvSpPr/>
          <p:nvPr/>
        </p:nvSpPr>
        <p:spPr>
          <a:xfrm>
            <a:off x="338097" y="2410615"/>
            <a:ext cx="3671317" cy="509657"/>
          </a:xfrm>
          <a:prstGeom prst="roundRect">
            <a:avLst>
              <a:gd name="adj" fmla="val 27294"/>
            </a:avLst>
          </a:prstGeom>
          <a:solidFill>
            <a:srgbClr val="998CC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05"/>
          <p:cNvSpPr txBox="1"/>
          <p:nvPr/>
        </p:nvSpPr>
        <p:spPr>
          <a:xfrm>
            <a:off x="433281" y="1473789"/>
            <a:ext cx="3576134" cy="19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800" b="1" dirty="0">
                <a:solidFill>
                  <a:srgbClr val="A04789"/>
                </a:solidFill>
              </a:rPr>
              <a:t>ДЕНЬ МЕЛАНОМИ</a:t>
            </a:r>
            <a:r>
              <a:rPr lang="uk" sz="2500" dirty="0">
                <a:solidFill>
                  <a:srgbClr val="A0478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uk" sz="2300" dirty="0">
                <a:solidFill>
                  <a:srgbClr val="A0478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2500" dirty="0">
                <a:solidFill>
                  <a:srgbClr val="A0478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00" dirty="0">
              <a:solidFill>
                <a:srgbClr val="A04789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500" dirty="0">
                <a:solidFill>
                  <a:schemeClr val="bg1"/>
                </a:solidFill>
              </a:rPr>
              <a:t>18</a:t>
            </a:r>
            <a:r>
              <a:rPr lang="uk" sz="25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ТРАВНЯ 202</a:t>
            </a:r>
            <a:r>
              <a:rPr lang="uk" sz="2500" dirty="0">
                <a:solidFill>
                  <a:schemeClr val="bg1"/>
                </a:solidFill>
              </a:rPr>
              <a:t>6</a:t>
            </a:r>
            <a:r>
              <a:rPr lang="uk" sz="25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РОКУ</a:t>
            </a:r>
            <a:endParaRPr sz="7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A047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995" y="3401114"/>
            <a:ext cx="1071600" cy="107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72" name="Google Shape;872;p105"/>
          <p:cNvSpPr txBox="1"/>
          <p:nvPr/>
        </p:nvSpPr>
        <p:spPr>
          <a:xfrm>
            <a:off x="4571999" y="847325"/>
            <a:ext cx="43914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uk" sz="2100">
                <a:solidFill>
                  <a:schemeClr val="lt1"/>
                </a:solidFill>
              </a:rPr>
              <a:t>494943 обстежених людей</a:t>
            </a:r>
            <a:endParaRPr sz="2100">
              <a:solidFill>
                <a:schemeClr val="lt1"/>
              </a:solidFill>
            </a:endParaRPr>
          </a:p>
          <a:p>
            <a:pPr marL="457200" marR="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uk" sz="2100">
                <a:solidFill>
                  <a:schemeClr val="lt1"/>
                </a:solidFill>
              </a:rPr>
              <a:t>4903 виявлених раків шкіри</a:t>
            </a:r>
            <a:endParaRPr sz="2100">
              <a:solidFill>
                <a:schemeClr val="lt1"/>
              </a:solidFill>
            </a:endParaRPr>
          </a:p>
          <a:p>
            <a:pPr marL="457200" marR="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uk" sz="2100">
                <a:solidFill>
                  <a:schemeClr val="lt1"/>
                </a:solidFill>
              </a:rPr>
              <a:t>1835 виявлених меланом</a:t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105"/>
          <p:cNvSpPr txBox="1"/>
          <p:nvPr/>
        </p:nvSpPr>
        <p:spPr>
          <a:xfrm>
            <a:off x="311700" y="627975"/>
            <a:ext cx="33249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 b="1">
                <a:solidFill>
                  <a:schemeClr val="lt1"/>
                </a:solidFill>
              </a:rPr>
              <a:t>0 800 332 500</a:t>
            </a:r>
            <a:endParaRPr sz="3000" b="1"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109"/>
          <p:cNvGrpSpPr/>
          <p:nvPr/>
        </p:nvGrpSpPr>
        <p:grpSpPr>
          <a:xfrm>
            <a:off x="833015" y="444500"/>
            <a:ext cx="7477970" cy="4563258"/>
            <a:chOff x="311700" y="0"/>
            <a:chExt cx="7175473" cy="5143500"/>
          </a:xfrm>
        </p:grpSpPr>
        <p:grpSp>
          <p:nvGrpSpPr>
            <p:cNvPr id="929" name="Google Shape;929;p109"/>
            <p:cNvGrpSpPr/>
            <p:nvPr/>
          </p:nvGrpSpPr>
          <p:grpSpPr>
            <a:xfrm>
              <a:off x="311700" y="0"/>
              <a:ext cx="3637585" cy="5143500"/>
              <a:chOff x="311700" y="0"/>
              <a:chExt cx="3637585" cy="5143500"/>
            </a:xfrm>
          </p:grpSpPr>
          <p:pic>
            <p:nvPicPr>
              <p:cNvPr id="930" name="Google Shape;930;p10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11700" y="0"/>
                <a:ext cx="3637585" cy="5143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31" name="Google Shape;931;p109"/>
              <p:cNvSpPr/>
              <p:nvPr/>
            </p:nvSpPr>
            <p:spPr>
              <a:xfrm>
                <a:off x="586200" y="257316"/>
                <a:ext cx="445200" cy="1707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8900" cap="flat" cmpd="sng">
                <a:solidFill>
                  <a:srgbClr val="1741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5175" tIns="85175" rIns="85175" bIns="851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745" b="1">
                    <a:solidFill>
                      <a:srgbClr val="17419C"/>
                    </a:solidFill>
                  </a:rPr>
                  <a:t>Кейс</a:t>
                </a:r>
                <a:endParaRPr sz="745" b="1">
                  <a:solidFill>
                    <a:srgbClr val="17419C"/>
                  </a:solidFill>
                </a:endParaRPr>
              </a:p>
            </p:txBody>
          </p:sp>
        </p:grpSp>
        <p:pic>
          <p:nvPicPr>
            <p:cNvPr id="932" name="Google Shape;932;p10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49598" y="22151"/>
              <a:ext cx="3637574" cy="50967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7" name="Google Shape;927;p109"/>
          <p:cNvSpPr txBox="1">
            <a:spLocks noGrp="1"/>
          </p:cNvSpPr>
          <p:nvPr>
            <p:ph type="title"/>
          </p:nvPr>
        </p:nvSpPr>
        <p:spPr>
          <a:xfrm>
            <a:off x="299985" y="92033"/>
            <a:ext cx="864251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200" b="1" dirty="0">
                <a:solidFill>
                  <a:srgbClr val="A04789"/>
                </a:solidFill>
                <a:latin typeface="Montserrat" pitchFamily="2" charset="77"/>
              </a:rPr>
              <a:t>Коли мікроскоп стає частиною хірургічного рішення</a:t>
            </a:r>
            <a:endParaRPr sz="2200" b="1" dirty="0">
              <a:solidFill>
                <a:srgbClr val="A04789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78EAA6C-991E-3498-59C0-00DB42D974DA}"/>
              </a:ext>
            </a:extLst>
          </p:cNvPr>
          <p:cNvSpPr/>
          <p:nvPr/>
        </p:nvSpPr>
        <p:spPr>
          <a:xfrm>
            <a:off x="311150" y="2269567"/>
            <a:ext cx="5706591" cy="1307621"/>
          </a:xfrm>
          <a:prstGeom prst="roundRect">
            <a:avLst>
              <a:gd name="adj" fmla="val 11223"/>
            </a:avLst>
          </a:prstGeom>
          <a:solidFill>
            <a:srgbClr val="A0478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85" name="Google Shape;485;p88"/>
          <p:cNvSpPr txBox="1">
            <a:spLocks noGrp="1"/>
          </p:cNvSpPr>
          <p:nvPr>
            <p:ph type="title"/>
          </p:nvPr>
        </p:nvSpPr>
        <p:spPr>
          <a:xfrm>
            <a:off x="332946" y="444500"/>
            <a:ext cx="6550454" cy="78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b="1" dirty="0">
                <a:latin typeface="Montserrat" pitchFamily="2" charset="77"/>
              </a:rPr>
              <a:t>Академік О.О. Богомолець: тканина, реактивність, організм</a:t>
            </a:r>
            <a:endParaRPr b="1" dirty="0">
              <a:latin typeface="Montserrat" pitchFamily="2" charset="77"/>
            </a:endParaRPr>
          </a:p>
        </p:txBody>
      </p:sp>
      <p:sp>
        <p:nvSpPr>
          <p:cNvPr id="486" name="Google Shape;486;p88"/>
          <p:cNvSpPr txBox="1">
            <a:spLocks noGrp="1"/>
          </p:cNvSpPr>
          <p:nvPr>
            <p:ph type="body" idx="1"/>
          </p:nvPr>
        </p:nvSpPr>
        <p:spPr>
          <a:xfrm>
            <a:off x="344097" y="2185677"/>
            <a:ext cx="5684795" cy="1258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300" dirty="0">
                <a:solidFill>
                  <a:schemeClr val="bg1"/>
                </a:solidFill>
                <a:latin typeface="Montserrat" pitchFamily="2" charset="77"/>
              </a:rPr>
              <a:t>Його наукова спадщина пов’язана з ідеями збереження життя, консервації і переливання крові пораненим під час війни, вивченням  реактивності організму, ролі сполучної тканини, адаптації до ушкодження, активації репарації, імунології і внутрішніх механізмів захисту та збільшенню тривалості життя.</a:t>
            </a:r>
            <a:endParaRPr sz="13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488" name="Google Shape;48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2936" y="0"/>
            <a:ext cx="1851064" cy="289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88"/>
          <p:cNvPicPr preferRelativeResize="0"/>
          <p:nvPr/>
        </p:nvPicPr>
        <p:blipFill rotWithShape="1">
          <a:blip r:embed="rId4">
            <a:alphaModFix/>
          </a:blip>
          <a:srcRect b="11980"/>
          <a:stretch/>
        </p:blipFill>
        <p:spPr>
          <a:xfrm>
            <a:off x="6283250" y="2185677"/>
            <a:ext cx="2280630" cy="3167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86;p88">
            <a:extLst>
              <a:ext uri="{FF2B5EF4-FFF2-40B4-BE49-F238E27FC236}">
                <a16:creationId xmlns:a16="http://schemas.microsoft.com/office/drawing/2014/main" id="{61E8DEA1-83DD-F87E-F9A4-4B0A9C9DFCCC}"/>
              </a:ext>
            </a:extLst>
          </p:cNvPr>
          <p:cNvSpPr txBox="1">
            <a:spLocks/>
          </p:cNvSpPr>
          <p:nvPr/>
        </p:nvSpPr>
        <p:spPr>
          <a:xfrm>
            <a:off x="332947" y="1268971"/>
            <a:ext cx="5153454" cy="78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ru-RU" sz="1300" b="1" i="1" dirty="0">
                <a:latin typeface="Montserrat" pitchFamily="2" charset="77"/>
              </a:rPr>
              <a:t>О.О. </a:t>
            </a:r>
            <a:r>
              <a:rPr lang="ru-RU" sz="1300" b="1" i="1" dirty="0" err="1">
                <a:latin typeface="Montserrat" pitchFamily="2" charset="77"/>
              </a:rPr>
              <a:t>Богомолець</a:t>
            </a:r>
            <a:r>
              <a:rPr lang="ru-RU" sz="1300" b="1" i="1" dirty="0">
                <a:latin typeface="Montserrat" pitchFamily="2" charset="77"/>
              </a:rPr>
              <a:t> </a:t>
            </a:r>
            <a:r>
              <a:rPr lang="ru-RU" sz="1300" b="1" i="1" dirty="0" err="1">
                <a:latin typeface="Montserrat" pitchFamily="2" charset="77"/>
              </a:rPr>
              <a:t>розглядав</a:t>
            </a:r>
            <a:r>
              <a:rPr lang="ru-RU" sz="1300" b="1" i="1" dirty="0">
                <a:latin typeface="Montserrat" pitchFamily="2" charset="77"/>
              </a:rPr>
              <a:t> хворобу не як </a:t>
            </a:r>
            <a:r>
              <a:rPr lang="ru-RU" sz="1300" b="1" i="1" dirty="0" err="1">
                <a:latin typeface="Montserrat" pitchFamily="2" charset="77"/>
              </a:rPr>
              <a:t>ізольований</a:t>
            </a:r>
            <a:r>
              <a:rPr lang="ru-RU" sz="1300" b="1" i="1" dirty="0">
                <a:latin typeface="Montserrat" pitchFamily="2" charset="77"/>
              </a:rPr>
              <a:t> </a:t>
            </a:r>
            <a:r>
              <a:rPr lang="ru-RU" sz="1300" b="1" i="1" dirty="0" err="1">
                <a:latin typeface="Montserrat" pitchFamily="2" charset="77"/>
              </a:rPr>
              <a:t>діагноз</a:t>
            </a:r>
            <a:r>
              <a:rPr lang="ru-RU" sz="1300" b="1" i="1" dirty="0">
                <a:latin typeface="Montserrat" pitchFamily="2" charset="77"/>
              </a:rPr>
              <a:t>, а як </a:t>
            </a:r>
            <a:r>
              <a:rPr lang="ru-RU" sz="1300" b="1" i="1" dirty="0" err="1">
                <a:latin typeface="Montserrat" pitchFamily="2" charset="77"/>
              </a:rPr>
              <a:t>процес</a:t>
            </a:r>
            <a:r>
              <a:rPr lang="ru-RU" sz="1300" b="1" i="1" dirty="0">
                <a:latin typeface="Montserrat" pitchFamily="2" charset="77"/>
              </a:rPr>
              <a:t> </a:t>
            </a:r>
            <a:r>
              <a:rPr lang="ru-RU" sz="1300" b="1" i="1" dirty="0" err="1">
                <a:latin typeface="Montserrat" pitchFamily="2" charset="77"/>
              </a:rPr>
              <a:t>взаємодії</a:t>
            </a:r>
            <a:r>
              <a:rPr lang="ru-RU" sz="1300" b="1" i="1" dirty="0">
                <a:latin typeface="Montserrat" pitchFamily="2" charset="77"/>
              </a:rPr>
              <a:t> </a:t>
            </a:r>
            <a:r>
              <a:rPr lang="ru-RU" sz="1300" b="1" i="1" dirty="0" err="1">
                <a:latin typeface="Montserrat" pitchFamily="2" charset="77"/>
              </a:rPr>
              <a:t>організму</a:t>
            </a:r>
            <a:r>
              <a:rPr lang="ru-RU" sz="1300" b="1" i="1" dirty="0">
                <a:latin typeface="Montserrat" pitchFamily="2" charset="77"/>
              </a:rPr>
              <a:t>, тканин, </a:t>
            </a:r>
            <a:r>
              <a:rPr lang="ru-RU" sz="1300" b="1" i="1" dirty="0" err="1">
                <a:latin typeface="Montserrat" pitchFamily="2" charset="77"/>
              </a:rPr>
              <a:t>імунної</a:t>
            </a:r>
            <a:r>
              <a:rPr lang="ru-RU" sz="1300" b="1" i="1" dirty="0">
                <a:latin typeface="Montserrat" pitchFamily="2" charset="77"/>
              </a:rPr>
              <a:t> </a:t>
            </a:r>
            <a:r>
              <a:rPr lang="ru-RU" sz="1300" b="1" i="1" dirty="0" err="1">
                <a:latin typeface="Montserrat" pitchFamily="2" charset="77"/>
              </a:rPr>
              <a:t>відповіді</a:t>
            </a:r>
            <a:r>
              <a:rPr lang="ru-RU" sz="1300" b="1" i="1" dirty="0">
                <a:latin typeface="Montserrat" pitchFamily="2" charset="77"/>
              </a:rPr>
              <a:t> та </a:t>
            </a:r>
            <a:r>
              <a:rPr lang="ru-RU" sz="1300" b="1" i="1" dirty="0" err="1">
                <a:latin typeface="Montserrat" pitchFamily="2" charset="77"/>
              </a:rPr>
              <a:t>зовнішніх</a:t>
            </a:r>
            <a:r>
              <a:rPr lang="ru-RU" sz="1300" b="1" i="1" dirty="0">
                <a:latin typeface="Montserrat" pitchFamily="2" charset="77"/>
              </a:rPr>
              <a:t> </a:t>
            </a:r>
            <a:r>
              <a:rPr lang="ru-RU" sz="1300" b="1" i="1" dirty="0" err="1">
                <a:latin typeface="Montserrat" pitchFamily="2" charset="77"/>
              </a:rPr>
              <a:t>впливів</a:t>
            </a:r>
            <a:r>
              <a:rPr lang="ru-RU" sz="1300" b="1" i="1" dirty="0">
                <a:latin typeface="Montserrat" pitchFamily="2" charset="77"/>
              </a:rPr>
              <a:t>.</a:t>
            </a:r>
            <a:endParaRPr lang="ru-RU" sz="1300" dirty="0">
              <a:latin typeface="Montserrat" pitchFamily="2" charset="77"/>
            </a:endParaRPr>
          </a:p>
        </p:txBody>
      </p:sp>
      <p:sp>
        <p:nvSpPr>
          <p:cNvPr id="16" name="Google Shape;486;p88">
            <a:extLst>
              <a:ext uri="{FF2B5EF4-FFF2-40B4-BE49-F238E27FC236}">
                <a16:creationId xmlns:a16="http://schemas.microsoft.com/office/drawing/2014/main" id="{E1350960-2034-28C0-21A0-62D62F88FB5E}"/>
              </a:ext>
            </a:extLst>
          </p:cNvPr>
          <p:cNvSpPr txBox="1">
            <a:spLocks/>
          </p:cNvSpPr>
          <p:nvPr/>
        </p:nvSpPr>
        <p:spPr>
          <a:xfrm>
            <a:off x="311150" y="3527734"/>
            <a:ext cx="5684795" cy="125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Для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сучасної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медицини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і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дерматології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це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мислення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залишається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надзвичайно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актуальним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Коли ми говоримо про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лікування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хвороб, ми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маємо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впливати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не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лише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на симптом, а на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біологічні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 </a:t>
            </a:r>
            <a:r>
              <a:rPr lang="ru-RU" sz="1300" dirty="0" err="1">
                <a:solidFill>
                  <a:schemeClr val="bg2"/>
                </a:solidFill>
                <a:latin typeface="Montserrat" pitchFamily="2" charset="77"/>
              </a:rPr>
              <a:t>механізм</a:t>
            </a: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/>
              <a:buNone/>
            </a:pPr>
            <a:r>
              <a:rPr lang="ru-RU" sz="1300" dirty="0">
                <a:solidFill>
                  <a:schemeClr val="bg2"/>
                </a:solidFill>
                <a:latin typeface="Montserrat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107" title="ChatGPT Image 30 квіт. 2026 р., 17_54_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14075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" name="Google Shape;901;p108"/>
          <p:cNvGrpSpPr/>
          <p:nvPr/>
        </p:nvGrpSpPr>
        <p:grpSpPr>
          <a:xfrm>
            <a:off x="6081556" y="0"/>
            <a:ext cx="3269384" cy="5756442"/>
            <a:chOff x="0" y="0"/>
            <a:chExt cx="1722088" cy="3032100"/>
          </a:xfrm>
        </p:grpSpPr>
        <p:sp>
          <p:nvSpPr>
            <p:cNvPr id="902" name="Google Shape;902;p108"/>
            <p:cNvSpPr/>
            <p:nvPr/>
          </p:nvSpPr>
          <p:spPr>
            <a:xfrm>
              <a:off x="0" y="0"/>
              <a:ext cx="1722088" cy="3032100"/>
            </a:xfrm>
            <a:custGeom>
              <a:avLst/>
              <a:gdLst/>
              <a:ahLst/>
              <a:cxnLst/>
              <a:rect l="l" t="t" r="r" b="b"/>
              <a:pathLst>
                <a:path w="1722088" h="3032100" extrusionOk="0">
                  <a:moveTo>
                    <a:pt x="63938" y="0"/>
                  </a:moveTo>
                  <a:lnTo>
                    <a:pt x="1658150" y="0"/>
                  </a:lnTo>
                  <a:cubicBezTo>
                    <a:pt x="1675107" y="0"/>
                    <a:pt x="1691370" y="6736"/>
                    <a:pt x="1703361" y="18727"/>
                  </a:cubicBezTo>
                  <a:cubicBezTo>
                    <a:pt x="1715351" y="30718"/>
                    <a:pt x="1722088" y="46981"/>
                    <a:pt x="1722088" y="63938"/>
                  </a:cubicBezTo>
                  <a:lnTo>
                    <a:pt x="1722088" y="2968161"/>
                  </a:lnTo>
                  <a:cubicBezTo>
                    <a:pt x="1722088" y="2985119"/>
                    <a:pt x="1715351" y="3001382"/>
                    <a:pt x="1703361" y="3013372"/>
                  </a:cubicBezTo>
                  <a:cubicBezTo>
                    <a:pt x="1691370" y="3025363"/>
                    <a:pt x="1675107" y="3032100"/>
                    <a:pt x="1658150" y="3032100"/>
                  </a:cubicBezTo>
                  <a:lnTo>
                    <a:pt x="63938" y="3032100"/>
                  </a:lnTo>
                  <a:cubicBezTo>
                    <a:pt x="46981" y="3032100"/>
                    <a:pt x="30718" y="3025363"/>
                    <a:pt x="18727" y="3013372"/>
                  </a:cubicBezTo>
                  <a:cubicBezTo>
                    <a:pt x="6736" y="3001382"/>
                    <a:pt x="0" y="2985119"/>
                    <a:pt x="0" y="2968161"/>
                  </a:cubicBezTo>
                  <a:lnTo>
                    <a:pt x="0" y="63938"/>
                  </a:lnTo>
                  <a:cubicBezTo>
                    <a:pt x="0" y="46981"/>
                    <a:pt x="6736" y="30718"/>
                    <a:pt x="18727" y="18727"/>
                  </a:cubicBezTo>
                  <a:cubicBezTo>
                    <a:pt x="30718" y="6736"/>
                    <a:pt x="46981" y="0"/>
                    <a:pt x="63938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08"/>
            <p:cNvSpPr txBox="1"/>
            <p:nvPr/>
          </p:nvSpPr>
          <p:spPr>
            <a:xfrm>
              <a:off x="0" y="9525"/>
              <a:ext cx="1722000" cy="3022500"/>
            </a:xfrm>
            <a:prstGeom prst="rect">
              <a:avLst/>
            </a:prstGeom>
            <a:solidFill>
              <a:srgbClr val="998CC0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4" name="Google Shape;904;p108"/>
          <p:cNvGrpSpPr/>
          <p:nvPr/>
        </p:nvGrpSpPr>
        <p:grpSpPr>
          <a:xfrm rot="5400000">
            <a:off x="8583928" y="3987462"/>
            <a:ext cx="321945" cy="951332"/>
            <a:chOff x="0" y="0"/>
            <a:chExt cx="660400" cy="1951851"/>
          </a:xfrm>
        </p:grpSpPr>
        <p:sp>
          <p:nvSpPr>
            <p:cNvPr id="905" name="Google Shape;905;p108"/>
            <p:cNvSpPr/>
            <p:nvPr/>
          </p:nvSpPr>
          <p:spPr>
            <a:xfrm>
              <a:off x="0" y="0"/>
              <a:ext cx="660400" cy="1951851"/>
            </a:xfrm>
            <a:custGeom>
              <a:avLst/>
              <a:gdLst/>
              <a:ahLst/>
              <a:cxnLst/>
              <a:rect l="l" t="t" r="r" b="b"/>
              <a:pathLst>
                <a:path w="660400" h="1951851" extrusionOk="0">
                  <a:moveTo>
                    <a:pt x="220252" y="1932782"/>
                  </a:moveTo>
                  <a:cubicBezTo>
                    <a:pt x="254109" y="1944296"/>
                    <a:pt x="292600" y="1951851"/>
                    <a:pt x="330378" y="1951851"/>
                  </a:cubicBezTo>
                  <a:cubicBezTo>
                    <a:pt x="368157" y="1951851"/>
                    <a:pt x="404509" y="1945374"/>
                    <a:pt x="438009" y="1933860"/>
                  </a:cubicBezTo>
                  <a:cubicBezTo>
                    <a:pt x="438723" y="1933501"/>
                    <a:pt x="439435" y="1933501"/>
                    <a:pt x="440148" y="1933141"/>
                  </a:cubicBezTo>
                  <a:cubicBezTo>
                    <a:pt x="565955" y="1887086"/>
                    <a:pt x="658618" y="1765472"/>
                    <a:pt x="660400" y="159804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596862"/>
                  </a:lnTo>
                  <a:cubicBezTo>
                    <a:pt x="1782" y="1766191"/>
                    <a:pt x="93019" y="1887806"/>
                    <a:pt x="220252" y="1932782"/>
                  </a:cubicBezTo>
                  <a:close/>
                </a:path>
              </a:pathLst>
            </a:custGeom>
            <a:solidFill>
              <a:srgbClr val="3575FE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08"/>
            <p:cNvSpPr txBox="1"/>
            <p:nvPr/>
          </p:nvSpPr>
          <p:spPr>
            <a:xfrm>
              <a:off x="0" y="9525"/>
              <a:ext cx="660300" cy="18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7" name="Google Shape;907;p108"/>
          <p:cNvGrpSpPr/>
          <p:nvPr/>
        </p:nvGrpSpPr>
        <p:grpSpPr>
          <a:xfrm>
            <a:off x="8269127" y="4302155"/>
            <a:ext cx="321869" cy="321869"/>
            <a:chOff x="0" y="0"/>
            <a:chExt cx="812800" cy="812800"/>
          </a:xfrm>
        </p:grpSpPr>
        <p:sp>
          <p:nvSpPr>
            <p:cNvPr id="908" name="Google Shape;908;p10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337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08"/>
            <p:cNvSpPr txBox="1"/>
            <p:nvPr/>
          </p:nvSpPr>
          <p:spPr>
            <a:xfrm>
              <a:off x="76200" y="85725"/>
              <a:ext cx="660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0" name="Google Shape;910;p108"/>
          <p:cNvSpPr/>
          <p:nvPr/>
        </p:nvSpPr>
        <p:spPr>
          <a:xfrm>
            <a:off x="8323075" y="4356104"/>
            <a:ext cx="213970" cy="213969"/>
          </a:xfrm>
          <a:custGeom>
            <a:avLst/>
            <a:gdLst/>
            <a:ahLst/>
            <a:cxnLst/>
            <a:rect l="l" t="t" r="r" b="b"/>
            <a:pathLst>
              <a:path w="427939" h="427939" extrusionOk="0">
                <a:moveTo>
                  <a:pt x="0" y="0"/>
                </a:moveTo>
                <a:lnTo>
                  <a:pt x="427939" y="0"/>
                </a:lnTo>
                <a:lnTo>
                  <a:pt x="427939" y="427939"/>
                </a:lnTo>
                <a:lnTo>
                  <a:pt x="0" y="427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1" name="Google Shape;911;p108"/>
          <p:cNvSpPr/>
          <p:nvPr/>
        </p:nvSpPr>
        <p:spPr>
          <a:xfrm>
            <a:off x="5742050" y="4356104"/>
            <a:ext cx="183264" cy="186766"/>
          </a:xfrm>
          <a:custGeom>
            <a:avLst/>
            <a:gdLst/>
            <a:ahLst/>
            <a:cxnLst/>
            <a:rect l="l" t="t" r="r" b="b"/>
            <a:pathLst>
              <a:path w="366528" h="373532" extrusionOk="0">
                <a:moveTo>
                  <a:pt x="0" y="0"/>
                </a:moveTo>
                <a:lnTo>
                  <a:pt x="366528" y="0"/>
                </a:lnTo>
                <a:lnTo>
                  <a:pt x="366528" y="373531"/>
                </a:lnTo>
                <a:lnTo>
                  <a:pt x="0" y="373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5000"/>
            </a:blip>
            <a:stretch>
              <a:fillRect/>
            </a:stretch>
          </a:blipFill>
          <a:ln>
            <a:noFill/>
          </a:ln>
        </p:spPr>
      </p:sp>
      <p:sp>
        <p:nvSpPr>
          <p:cNvPr id="912" name="Google Shape;912;p108"/>
          <p:cNvSpPr/>
          <p:nvPr/>
        </p:nvSpPr>
        <p:spPr>
          <a:xfrm>
            <a:off x="2907509" y="1456390"/>
            <a:ext cx="6777301" cy="3168811"/>
          </a:xfrm>
          <a:custGeom>
            <a:avLst/>
            <a:gdLst/>
            <a:ahLst/>
            <a:cxnLst/>
            <a:rect l="l" t="t" r="r" b="b"/>
            <a:pathLst>
              <a:path w="3281986" h="1534533" extrusionOk="0">
                <a:moveTo>
                  <a:pt x="30854" y="0"/>
                </a:moveTo>
                <a:lnTo>
                  <a:pt x="3251132" y="0"/>
                </a:lnTo>
                <a:cubicBezTo>
                  <a:pt x="3268172" y="0"/>
                  <a:pt x="3281986" y="13814"/>
                  <a:pt x="3281986" y="30854"/>
                </a:cubicBezTo>
                <a:lnTo>
                  <a:pt x="3281986" y="1503679"/>
                </a:lnTo>
                <a:cubicBezTo>
                  <a:pt x="3281986" y="1520719"/>
                  <a:pt x="3268172" y="1534533"/>
                  <a:pt x="3251132" y="1534533"/>
                </a:cubicBezTo>
                <a:lnTo>
                  <a:pt x="30854" y="1534533"/>
                </a:lnTo>
                <a:cubicBezTo>
                  <a:pt x="13814" y="1534533"/>
                  <a:pt x="0" y="1520719"/>
                  <a:pt x="0" y="1503679"/>
                </a:cubicBezTo>
                <a:lnTo>
                  <a:pt x="0" y="30854"/>
                </a:lnTo>
                <a:cubicBezTo>
                  <a:pt x="0" y="13814"/>
                  <a:pt x="13814" y="0"/>
                  <a:pt x="30854" y="0"/>
                </a:cubicBezTo>
                <a:close/>
              </a:path>
            </a:pathLst>
          </a:custGeom>
          <a:solidFill>
            <a:srgbClr val="FFFFFF"/>
          </a:solidFill>
          <a:ln w="9525" cap="rnd" cmpd="sng">
            <a:solidFill>
              <a:srgbClr val="A047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08"/>
          <p:cNvSpPr txBox="1"/>
          <p:nvPr/>
        </p:nvSpPr>
        <p:spPr>
          <a:xfrm>
            <a:off x="2907509" y="1476053"/>
            <a:ext cx="6774900" cy="31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08"/>
          <p:cNvSpPr/>
          <p:nvPr/>
        </p:nvSpPr>
        <p:spPr>
          <a:xfrm>
            <a:off x="3088399" y="1721666"/>
            <a:ext cx="2993157" cy="2727820"/>
          </a:xfrm>
          <a:custGeom>
            <a:avLst/>
            <a:gdLst/>
            <a:ahLst/>
            <a:cxnLst/>
            <a:rect l="l" t="t" r="r" b="b"/>
            <a:pathLst>
              <a:path w="5986313" h="5455640" extrusionOk="0">
                <a:moveTo>
                  <a:pt x="0" y="0"/>
                </a:moveTo>
                <a:lnTo>
                  <a:pt x="5986313" y="0"/>
                </a:lnTo>
                <a:lnTo>
                  <a:pt x="5986313" y="5455640"/>
                </a:lnTo>
                <a:lnTo>
                  <a:pt x="0" y="5455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300" t="-1390" r="-1960" b="-11920"/>
            </a:stretch>
          </a:blipFill>
          <a:ln w="9525" cap="sq" cmpd="sng">
            <a:solidFill>
              <a:srgbClr val="737373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915" name="Google Shape;915;p108"/>
          <p:cNvSpPr/>
          <p:nvPr/>
        </p:nvSpPr>
        <p:spPr>
          <a:xfrm>
            <a:off x="6309119" y="1735269"/>
            <a:ext cx="3041713" cy="2727820"/>
          </a:xfrm>
          <a:custGeom>
            <a:avLst/>
            <a:gdLst/>
            <a:ahLst/>
            <a:cxnLst/>
            <a:rect l="l" t="t" r="r" b="b"/>
            <a:pathLst>
              <a:path w="6083426" h="5455640" extrusionOk="0">
                <a:moveTo>
                  <a:pt x="0" y="0"/>
                </a:moveTo>
                <a:lnTo>
                  <a:pt x="6083426" y="0"/>
                </a:lnTo>
                <a:lnTo>
                  <a:pt x="6083426" y="5455639"/>
                </a:lnTo>
                <a:lnTo>
                  <a:pt x="0" y="54556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500" t="-1430" r="-2910" b="-15000"/>
            </a:stretch>
          </a:blipFill>
          <a:ln w="9525" cap="sq" cmpd="sng">
            <a:solidFill>
              <a:srgbClr val="737373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916" name="Google Shape;916;p108"/>
          <p:cNvSpPr txBox="1"/>
          <p:nvPr/>
        </p:nvSpPr>
        <p:spPr>
          <a:xfrm>
            <a:off x="323331" y="229662"/>
            <a:ext cx="44013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Оцінка чистоти краю резекції та дна рани</a:t>
            </a:r>
            <a:endParaRPr sz="2400" b="1" dirty="0">
              <a:solidFill>
                <a:srgbClr val="A04789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108"/>
          <p:cNvSpPr/>
          <p:nvPr/>
        </p:nvSpPr>
        <p:spPr>
          <a:xfrm>
            <a:off x="-753299" y="1456390"/>
            <a:ext cx="3588349" cy="3167784"/>
          </a:xfrm>
          <a:custGeom>
            <a:avLst/>
            <a:gdLst/>
            <a:ahLst/>
            <a:cxnLst/>
            <a:rect l="l" t="t" r="r" b="b"/>
            <a:pathLst>
              <a:path w="1807912" h="1668572" extrusionOk="0">
                <a:moveTo>
                  <a:pt x="39474" y="0"/>
                </a:moveTo>
                <a:lnTo>
                  <a:pt x="1768438" y="0"/>
                </a:lnTo>
                <a:cubicBezTo>
                  <a:pt x="1778907" y="0"/>
                  <a:pt x="1788947" y="4159"/>
                  <a:pt x="1796350" y="11562"/>
                </a:cubicBezTo>
                <a:cubicBezTo>
                  <a:pt x="1803753" y="18965"/>
                  <a:pt x="1807912" y="29005"/>
                  <a:pt x="1807912" y="39474"/>
                </a:cubicBezTo>
                <a:lnTo>
                  <a:pt x="1807912" y="1629098"/>
                </a:lnTo>
                <a:cubicBezTo>
                  <a:pt x="1807912" y="1650899"/>
                  <a:pt x="1790239" y="1668572"/>
                  <a:pt x="1768438" y="1668572"/>
                </a:cubicBezTo>
                <a:lnTo>
                  <a:pt x="39474" y="1668572"/>
                </a:lnTo>
                <a:cubicBezTo>
                  <a:pt x="17673" y="1668572"/>
                  <a:pt x="0" y="1650899"/>
                  <a:pt x="0" y="1629098"/>
                </a:cubicBezTo>
                <a:lnTo>
                  <a:pt x="0" y="39474"/>
                </a:lnTo>
                <a:cubicBezTo>
                  <a:pt x="0" y="17673"/>
                  <a:pt x="17673" y="0"/>
                  <a:pt x="39474" y="0"/>
                </a:cubicBezTo>
                <a:close/>
              </a:path>
            </a:pathLst>
          </a:custGeom>
          <a:solidFill>
            <a:srgbClr val="A0478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8CC0"/>
              </a:solidFill>
            </a:endParaRPr>
          </a:p>
        </p:txBody>
      </p:sp>
      <p:sp>
        <p:nvSpPr>
          <p:cNvPr id="919" name="Google Shape;919;p108"/>
          <p:cNvSpPr txBox="1"/>
          <p:nvPr/>
        </p:nvSpPr>
        <p:spPr>
          <a:xfrm>
            <a:off x="887574" y="2045255"/>
            <a:ext cx="3837057" cy="352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08"/>
          <p:cNvSpPr/>
          <p:nvPr/>
        </p:nvSpPr>
        <p:spPr>
          <a:xfrm>
            <a:off x="462591" y="1082675"/>
            <a:ext cx="1727512" cy="1267899"/>
          </a:xfrm>
          <a:custGeom>
            <a:avLst/>
            <a:gdLst/>
            <a:ahLst/>
            <a:cxnLst/>
            <a:rect l="l" t="t" r="r" b="b"/>
            <a:pathLst>
              <a:path w="3455023" h="2535797" extrusionOk="0">
                <a:moveTo>
                  <a:pt x="0" y="0"/>
                </a:moveTo>
                <a:lnTo>
                  <a:pt x="3455023" y="0"/>
                </a:lnTo>
                <a:lnTo>
                  <a:pt x="3455023" y="2535797"/>
                </a:lnTo>
                <a:lnTo>
                  <a:pt x="0" y="2535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1" name="Google Shape;921;p108"/>
          <p:cNvSpPr txBox="1"/>
          <p:nvPr/>
        </p:nvSpPr>
        <p:spPr>
          <a:xfrm>
            <a:off x="328990" y="2403166"/>
            <a:ext cx="2629203" cy="2200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Суть методу полягає в одночасному хірургічному видаленні злоякісної </a:t>
            </a:r>
            <a:r>
              <a:rPr lang="en-US" sz="1300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uk" sz="1300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пухлини шкіри, патогістологічної перевірки чистоти краю і дна рани прямо під час операції, закриттю дефекту тканин </a:t>
            </a:r>
            <a:r>
              <a:rPr lang="en-US" sz="1300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      </a:t>
            </a:r>
            <a:r>
              <a:rPr lang="uk" sz="1300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з максимальним збереженням функції і естетики.</a:t>
            </a:r>
            <a:endParaRPr sz="700" dirty="0">
              <a:latin typeface="Montserrat" pitchFamily="2" charset="77"/>
            </a:endParaRPr>
          </a:p>
        </p:txBody>
      </p:sp>
      <p:pic>
        <p:nvPicPr>
          <p:cNvPr id="922" name="Google Shape;922;p108" title="MOS-ris01-derevo-png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4100" y="288176"/>
            <a:ext cx="1255025" cy="9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3000">
              <a:srgbClr val="FAF6FE"/>
            </a:gs>
            <a:gs pos="62000">
              <a:srgbClr val="FAF6FE"/>
            </a:gs>
            <a:gs pos="97000">
              <a:srgbClr val="998CC0">
                <a:alpha val="39015"/>
              </a:srgbClr>
            </a:gs>
          </a:gsLst>
          <a:lin ang="5400000" scaled="1"/>
          <a:tileRect/>
        </a:gradFill>
        <a:effectLst/>
      </p:bgPr>
    </p:bg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6243CC-1880-2F80-01AC-71AC492AB09F}"/>
              </a:ext>
            </a:extLst>
          </p:cNvPr>
          <p:cNvCxnSpPr>
            <a:cxnSpLocks/>
          </p:cNvCxnSpPr>
          <p:nvPr/>
        </p:nvCxnSpPr>
        <p:spPr>
          <a:xfrm flipH="1">
            <a:off x="516488" y="3673455"/>
            <a:ext cx="8111023" cy="0"/>
          </a:xfrm>
          <a:prstGeom prst="line">
            <a:avLst/>
          </a:prstGeom>
          <a:ln w="19050">
            <a:solidFill>
              <a:srgbClr val="A0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F47759-8034-79AA-D19F-88BACA2BC8E8}"/>
              </a:ext>
            </a:extLst>
          </p:cNvPr>
          <p:cNvCxnSpPr>
            <a:cxnSpLocks/>
          </p:cNvCxnSpPr>
          <p:nvPr/>
        </p:nvCxnSpPr>
        <p:spPr>
          <a:xfrm flipH="1">
            <a:off x="514150" y="1797803"/>
            <a:ext cx="8111023" cy="0"/>
          </a:xfrm>
          <a:prstGeom prst="line">
            <a:avLst/>
          </a:prstGeom>
          <a:ln w="19050">
            <a:solidFill>
              <a:srgbClr val="A0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7" name="Google Shape;937;p110"/>
          <p:cNvSpPr txBox="1">
            <a:spLocks noGrp="1"/>
          </p:cNvSpPr>
          <p:nvPr>
            <p:ph type="title"/>
          </p:nvPr>
        </p:nvSpPr>
        <p:spPr>
          <a:xfrm>
            <a:off x="311700" y="242990"/>
            <a:ext cx="85206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b="1" dirty="0">
                <a:solidFill>
                  <a:srgbClr val="A04789"/>
                </a:solidFill>
                <a:latin typeface="Montserrat" pitchFamily="2" charset="77"/>
              </a:rPr>
              <a:t>Етапи МОС-хірургії</a:t>
            </a:r>
            <a:endParaRPr b="1" dirty="0">
              <a:solidFill>
                <a:srgbClr val="A04789"/>
              </a:solidFill>
              <a:latin typeface="Montserrat" pitchFamily="2" charset="77"/>
            </a:endParaRPr>
          </a:p>
        </p:txBody>
      </p:sp>
      <p:grpSp>
        <p:nvGrpSpPr>
          <p:cNvPr id="939" name="Google Shape;939;p110"/>
          <p:cNvGrpSpPr/>
          <p:nvPr/>
        </p:nvGrpSpPr>
        <p:grpSpPr>
          <a:xfrm>
            <a:off x="514150" y="968498"/>
            <a:ext cx="2533998" cy="1698825"/>
            <a:chOff x="0" y="0"/>
            <a:chExt cx="1334737" cy="894825"/>
          </a:xfrm>
        </p:grpSpPr>
        <p:sp>
          <p:nvSpPr>
            <p:cNvPr id="940" name="Google Shape;940;p110"/>
            <p:cNvSpPr/>
            <p:nvPr/>
          </p:nvSpPr>
          <p:spPr>
            <a:xfrm>
              <a:off x="0" y="0"/>
              <a:ext cx="1334737" cy="894689"/>
            </a:xfrm>
            <a:custGeom>
              <a:avLst/>
              <a:gdLst/>
              <a:ahLst/>
              <a:cxnLst/>
              <a:rect l="l" t="t" r="r" b="b"/>
              <a:pathLst>
                <a:path w="1334737" h="894689" extrusionOk="0">
                  <a:moveTo>
                    <a:pt x="30553" y="0"/>
                  </a:moveTo>
                  <a:lnTo>
                    <a:pt x="1304184" y="0"/>
                  </a:lnTo>
                  <a:cubicBezTo>
                    <a:pt x="1312287" y="0"/>
                    <a:pt x="1320058" y="3219"/>
                    <a:pt x="1325788" y="8949"/>
                  </a:cubicBezTo>
                  <a:cubicBezTo>
                    <a:pt x="1331518" y="14679"/>
                    <a:pt x="1334737" y="22450"/>
                    <a:pt x="1334737" y="30553"/>
                  </a:cubicBezTo>
                  <a:lnTo>
                    <a:pt x="1334737" y="864136"/>
                  </a:lnTo>
                  <a:cubicBezTo>
                    <a:pt x="1334737" y="872239"/>
                    <a:pt x="1331518" y="880010"/>
                    <a:pt x="1325788" y="885740"/>
                  </a:cubicBezTo>
                  <a:cubicBezTo>
                    <a:pt x="1320058" y="891470"/>
                    <a:pt x="1312287" y="894689"/>
                    <a:pt x="1304184" y="894689"/>
                  </a:cubicBezTo>
                  <a:lnTo>
                    <a:pt x="30553" y="894689"/>
                  </a:lnTo>
                  <a:cubicBezTo>
                    <a:pt x="22450" y="894689"/>
                    <a:pt x="14679" y="891470"/>
                    <a:pt x="8949" y="885740"/>
                  </a:cubicBezTo>
                  <a:cubicBezTo>
                    <a:pt x="3219" y="880010"/>
                    <a:pt x="0" y="872239"/>
                    <a:pt x="0" y="864136"/>
                  </a:cubicBezTo>
                  <a:lnTo>
                    <a:pt x="0" y="30553"/>
                  </a:lnTo>
                  <a:cubicBezTo>
                    <a:pt x="0" y="22450"/>
                    <a:pt x="3219" y="14679"/>
                    <a:pt x="8949" y="8949"/>
                  </a:cubicBezTo>
                  <a:cubicBezTo>
                    <a:pt x="14679" y="3219"/>
                    <a:pt x="22450" y="0"/>
                    <a:pt x="30553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10"/>
            <p:cNvSpPr txBox="1"/>
            <p:nvPr/>
          </p:nvSpPr>
          <p:spPr>
            <a:xfrm>
              <a:off x="0" y="9525"/>
              <a:ext cx="1334700" cy="8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Shave-біопсія</a:t>
              </a:r>
              <a:endParaRPr sz="700"/>
            </a:p>
          </p:txBody>
        </p:sp>
      </p:grpSp>
      <p:sp>
        <p:nvSpPr>
          <p:cNvPr id="942" name="Google Shape;942;p110"/>
          <p:cNvSpPr/>
          <p:nvPr/>
        </p:nvSpPr>
        <p:spPr>
          <a:xfrm>
            <a:off x="514150" y="968498"/>
            <a:ext cx="2533915" cy="1226124"/>
          </a:xfrm>
          <a:custGeom>
            <a:avLst/>
            <a:gdLst/>
            <a:ahLst/>
            <a:cxnLst/>
            <a:rect l="l" t="t" r="r" b="b"/>
            <a:pathLst>
              <a:path w="5067829" h="2452247" extrusionOk="0">
                <a:moveTo>
                  <a:pt x="0" y="0"/>
                </a:moveTo>
                <a:lnTo>
                  <a:pt x="5067829" y="0"/>
                </a:lnTo>
                <a:lnTo>
                  <a:pt x="5067829" y="2452247"/>
                </a:lnTo>
                <a:lnTo>
                  <a:pt x="0" y="2452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411"/>
            </a:stretch>
          </a:blipFill>
          <a:ln>
            <a:noFill/>
          </a:ln>
        </p:spPr>
      </p:sp>
      <p:grpSp>
        <p:nvGrpSpPr>
          <p:cNvPr id="943" name="Google Shape;943;p110"/>
          <p:cNvGrpSpPr/>
          <p:nvPr/>
        </p:nvGrpSpPr>
        <p:grpSpPr>
          <a:xfrm>
            <a:off x="3304843" y="968498"/>
            <a:ext cx="2533998" cy="1698825"/>
            <a:chOff x="0" y="0"/>
            <a:chExt cx="1334737" cy="894825"/>
          </a:xfrm>
        </p:grpSpPr>
        <p:sp>
          <p:nvSpPr>
            <p:cNvPr id="944" name="Google Shape;944;p110"/>
            <p:cNvSpPr/>
            <p:nvPr/>
          </p:nvSpPr>
          <p:spPr>
            <a:xfrm>
              <a:off x="0" y="0"/>
              <a:ext cx="1334737" cy="894689"/>
            </a:xfrm>
            <a:custGeom>
              <a:avLst/>
              <a:gdLst/>
              <a:ahLst/>
              <a:cxnLst/>
              <a:rect l="l" t="t" r="r" b="b"/>
              <a:pathLst>
                <a:path w="1334737" h="894689" extrusionOk="0">
                  <a:moveTo>
                    <a:pt x="30553" y="0"/>
                  </a:moveTo>
                  <a:lnTo>
                    <a:pt x="1304184" y="0"/>
                  </a:lnTo>
                  <a:cubicBezTo>
                    <a:pt x="1312287" y="0"/>
                    <a:pt x="1320058" y="3219"/>
                    <a:pt x="1325788" y="8949"/>
                  </a:cubicBezTo>
                  <a:cubicBezTo>
                    <a:pt x="1331518" y="14679"/>
                    <a:pt x="1334737" y="22450"/>
                    <a:pt x="1334737" y="30553"/>
                  </a:cubicBezTo>
                  <a:lnTo>
                    <a:pt x="1334737" y="864136"/>
                  </a:lnTo>
                  <a:cubicBezTo>
                    <a:pt x="1334737" y="872239"/>
                    <a:pt x="1331518" y="880010"/>
                    <a:pt x="1325788" y="885740"/>
                  </a:cubicBezTo>
                  <a:cubicBezTo>
                    <a:pt x="1320058" y="891470"/>
                    <a:pt x="1312287" y="894689"/>
                    <a:pt x="1304184" y="894689"/>
                  </a:cubicBezTo>
                  <a:lnTo>
                    <a:pt x="30553" y="894689"/>
                  </a:lnTo>
                  <a:cubicBezTo>
                    <a:pt x="22450" y="894689"/>
                    <a:pt x="14679" y="891470"/>
                    <a:pt x="8949" y="885740"/>
                  </a:cubicBezTo>
                  <a:cubicBezTo>
                    <a:pt x="3219" y="880010"/>
                    <a:pt x="0" y="872239"/>
                    <a:pt x="0" y="864136"/>
                  </a:cubicBezTo>
                  <a:lnTo>
                    <a:pt x="0" y="30553"/>
                  </a:lnTo>
                  <a:cubicBezTo>
                    <a:pt x="0" y="22450"/>
                    <a:pt x="3219" y="14679"/>
                    <a:pt x="8949" y="8949"/>
                  </a:cubicBezTo>
                  <a:cubicBezTo>
                    <a:pt x="14679" y="3219"/>
                    <a:pt x="22450" y="0"/>
                    <a:pt x="30553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10"/>
            <p:cNvSpPr txBox="1"/>
            <p:nvPr/>
          </p:nvSpPr>
          <p:spPr>
            <a:xfrm>
              <a:off x="0" y="9525"/>
              <a:ext cx="1334700" cy="8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Shave-біопсія</a:t>
              </a:r>
              <a:endParaRPr sz="700"/>
            </a:p>
          </p:txBody>
        </p:sp>
      </p:grpSp>
      <p:sp>
        <p:nvSpPr>
          <p:cNvPr id="946" name="Google Shape;946;p110"/>
          <p:cNvSpPr/>
          <p:nvPr/>
        </p:nvSpPr>
        <p:spPr>
          <a:xfrm>
            <a:off x="3304843" y="968498"/>
            <a:ext cx="2533914" cy="1222515"/>
          </a:xfrm>
          <a:custGeom>
            <a:avLst/>
            <a:gdLst/>
            <a:ahLst/>
            <a:cxnLst/>
            <a:rect l="l" t="t" r="r" b="b"/>
            <a:pathLst>
              <a:path w="5067829" h="2445029" extrusionOk="0">
                <a:moveTo>
                  <a:pt x="0" y="0"/>
                </a:moveTo>
                <a:lnTo>
                  <a:pt x="5067828" y="0"/>
                </a:lnTo>
                <a:lnTo>
                  <a:pt x="5067828" y="2445029"/>
                </a:lnTo>
                <a:lnTo>
                  <a:pt x="0" y="24450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5810" r="-10290" b="-24760"/>
            </a:stretch>
          </a:blipFill>
          <a:ln>
            <a:noFill/>
          </a:ln>
        </p:spPr>
      </p:sp>
      <p:grpSp>
        <p:nvGrpSpPr>
          <p:cNvPr id="947" name="Google Shape;947;p110"/>
          <p:cNvGrpSpPr/>
          <p:nvPr/>
        </p:nvGrpSpPr>
        <p:grpSpPr>
          <a:xfrm>
            <a:off x="6095536" y="968498"/>
            <a:ext cx="2533998" cy="1698825"/>
            <a:chOff x="0" y="0"/>
            <a:chExt cx="1334737" cy="894825"/>
          </a:xfrm>
        </p:grpSpPr>
        <p:sp>
          <p:nvSpPr>
            <p:cNvPr id="948" name="Google Shape;948;p110"/>
            <p:cNvSpPr/>
            <p:nvPr/>
          </p:nvSpPr>
          <p:spPr>
            <a:xfrm>
              <a:off x="0" y="0"/>
              <a:ext cx="1334737" cy="894689"/>
            </a:xfrm>
            <a:custGeom>
              <a:avLst/>
              <a:gdLst/>
              <a:ahLst/>
              <a:cxnLst/>
              <a:rect l="l" t="t" r="r" b="b"/>
              <a:pathLst>
                <a:path w="1334737" h="894689" extrusionOk="0">
                  <a:moveTo>
                    <a:pt x="30553" y="0"/>
                  </a:moveTo>
                  <a:lnTo>
                    <a:pt x="1304184" y="0"/>
                  </a:lnTo>
                  <a:cubicBezTo>
                    <a:pt x="1312287" y="0"/>
                    <a:pt x="1320058" y="3219"/>
                    <a:pt x="1325788" y="8949"/>
                  </a:cubicBezTo>
                  <a:cubicBezTo>
                    <a:pt x="1331518" y="14679"/>
                    <a:pt x="1334737" y="22450"/>
                    <a:pt x="1334737" y="30553"/>
                  </a:cubicBezTo>
                  <a:lnTo>
                    <a:pt x="1334737" y="864136"/>
                  </a:lnTo>
                  <a:cubicBezTo>
                    <a:pt x="1334737" y="872239"/>
                    <a:pt x="1331518" y="880010"/>
                    <a:pt x="1325788" y="885740"/>
                  </a:cubicBezTo>
                  <a:cubicBezTo>
                    <a:pt x="1320058" y="891470"/>
                    <a:pt x="1312287" y="894689"/>
                    <a:pt x="1304184" y="894689"/>
                  </a:cubicBezTo>
                  <a:lnTo>
                    <a:pt x="30553" y="894689"/>
                  </a:lnTo>
                  <a:cubicBezTo>
                    <a:pt x="22450" y="894689"/>
                    <a:pt x="14679" y="891470"/>
                    <a:pt x="8949" y="885740"/>
                  </a:cubicBezTo>
                  <a:cubicBezTo>
                    <a:pt x="3219" y="880010"/>
                    <a:pt x="0" y="872239"/>
                    <a:pt x="0" y="864136"/>
                  </a:cubicBezTo>
                  <a:lnTo>
                    <a:pt x="0" y="30553"/>
                  </a:lnTo>
                  <a:cubicBezTo>
                    <a:pt x="0" y="22450"/>
                    <a:pt x="3219" y="14679"/>
                    <a:pt x="8949" y="8949"/>
                  </a:cubicBezTo>
                  <a:cubicBezTo>
                    <a:pt x="14679" y="3219"/>
                    <a:pt x="22450" y="0"/>
                    <a:pt x="30553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10"/>
            <p:cNvSpPr txBox="1"/>
            <p:nvPr/>
          </p:nvSpPr>
          <p:spPr>
            <a:xfrm>
              <a:off x="0" y="9525"/>
              <a:ext cx="1334700" cy="8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Shave-біопсія</a:t>
              </a:r>
              <a:endParaRPr sz="700"/>
            </a:p>
          </p:txBody>
        </p:sp>
      </p:grpSp>
      <p:grpSp>
        <p:nvGrpSpPr>
          <p:cNvPr id="950" name="Google Shape;950;p110"/>
          <p:cNvGrpSpPr/>
          <p:nvPr/>
        </p:nvGrpSpPr>
        <p:grpSpPr>
          <a:xfrm>
            <a:off x="514150" y="2824172"/>
            <a:ext cx="2533998" cy="1698825"/>
            <a:chOff x="0" y="0"/>
            <a:chExt cx="1334737" cy="894825"/>
          </a:xfrm>
        </p:grpSpPr>
        <p:sp>
          <p:nvSpPr>
            <p:cNvPr id="951" name="Google Shape;951;p110"/>
            <p:cNvSpPr/>
            <p:nvPr/>
          </p:nvSpPr>
          <p:spPr>
            <a:xfrm>
              <a:off x="0" y="0"/>
              <a:ext cx="1334737" cy="894689"/>
            </a:xfrm>
            <a:custGeom>
              <a:avLst/>
              <a:gdLst/>
              <a:ahLst/>
              <a:cxnLst/>
              <a:rect l="l" t="t" r="r" b="b"/>
              <a:pathLst>
                <a:path w="1334737" h="894689" extrusionOk="0">
                  <a:moveTo>
                    <a:pt x="30553" y="0"/>
                  </a:moveTo>
                  <a:lnTo>
                    <a:pt x="1304184" y="0"/>
                  </a:lnTo>
                  <a:cubicBezTo>
                    <a:pt x="1312287" y="0"/>
                    <a:pt x="1320058" y="3219"/>
                    <a:pt x="1325788" y="8949"/>
                  </a:cubicBezTo>
                  <a:cubicBezTo>
                    <a:pt x="1331518" y="14679"/>
                    <a:pt x="1334737" y="22450"/>
                    <a:pt x="1334737" y="30553"/>
                  </a:cubicBezTo>
                  <a:lnTo>
                    <a:pt x="1334737" y="864136"/>
                  </a:lnTo>
                  <a:cubicBezTo>
                    <a:pt x="1334737" y="872239"/>
                    <a:pt x="1331518" y="880010"/>
                    <a:pt x="1325788" y="885740"/>
                  </a:cubicBezTo>
                  <a:cubicBezTo>
                    <a:pt x="1320058" y="891470"/>
                    <a:pt x="1312287" y="894689"/>
                    <a:pt x="1304184" y="894689"/>
                  </a:cubicBezTo>
                  <a:lnTo>
                    <a:pt x="30553" y="894689"/>
                  </a:lnTo>
                  <a:cubicBezTo>
                    <a:pt x="22450" y="894689"/>
                    <a:pt x="14679" y="891470"/>
                    <a:pt x="8949" y="885740"/>
                  </a:cubicBezTo>
                  <a:cubicBezTo>
                    <a:pt x="3219" y="880010"/>
                    <a:pt x="0" y="872239"/>
                    <a:pt x="0" y="864136"/>
                  </a:cubicBezTo>
                  <a:lnTo>
                    <a:pt x="0" y="30553"/>
                  </a:lnTo>
                  <a:cubicBezTo>
                    <a:pt x="0" y="22450"/>
                    <a:pt x="3219" y="14679"/>
                    <a:pt x="8949" y="8949"/>
                  </a:cubicBezTo>
                  <a:cubicBezTo>
                    <a:pt x="14679" y="3219"/>
                    <a:pt x="22450" y="0"/>
                    <a:pt x="30553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10"/>
            <p:cNvSpPr txBox="1"/>
            <p:nvPr/>
          </p:nvSpPr>
          <p:spPr>
            <a:xfrm>
              <a:off x="0" y="9525"/>
              <a:ext cx="1334700" cy="8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Shave-біопсія</a:t>
              </a:r>
              <a:endParaRPr sz="700"/>
            </a:p>
          </p:txBody>
        </p:sp>
      </p:grpSp>
      <p:sp>
        <p:nvSpPr>
          <p:cNvPr id="953" name="Google Shape;953;p110"/>
          <p:cNvSpPr/>
          <p:nvPr/>
        </p:nvSpPr>
        <p:spPr>
          <a:xfrm>
            <a:off x="514150" y="2824171"/>
            <a:ext cx="2533915" cy="1186065"/>
          </a:xfrm>
          <a:custGeom>
            <a:avLst/>
            <a:gdLst/>
            <a:ahLst/>
            <a:cxnLst/>
            <a:rect l="l" t="t" r="r" b="b"/>
            <a:pathLst>
              <a:path w="5067829" h="2372129" extrusionOk="0">
                <a:moveTo>
                  <a:pt x="0" y="0"/>
                </a:moveTo>
                <a:lnTo>
                  <a:pt x="5067829" y="0"/>
                </a:lnTo>
                <a:lnTo>
                  <a:pt x="5067829" y="2372129"/>
                </a:lnTo>
                <a:lnTo>
                  <a:pt x="0" y="2372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1310" b="-21290"/>
            </a:stretch>
          </a:blipFill>
          <a:ln>
            <a:noFill/>
          </a:ln>
        </p:spPr>
      </p:sp>
      <p:grpSp>
        <p:nvGrpSpPr>
          <p:cNvPr id="954" name="Google Shape;954;p110"/>
          <p:cNvGrpSpPr/>
          <p:nvPr/>
        </p:nvGrpSpPr>
        <p:grpSpPr>
          <a:xfrm>
            <a:off x="3304843" y="2824172"/>
            <a:ext cx="2533998" cy="1698825"/>
            <a:chOff x="0" y="0"/>
            <a:chExt cx="1334737" cy="894825"/>
          </a:xfrm>
        </p:grpSpPr>
        <p:sp>
          <p:nvSpPr>
            <p:cNvPr id="955" name="Google Shape;955;p110"/>
            <p:cNvSpPr/>
            <p:nvPr/>
          </p:nvSpPr>
          <p:spPr>
            <a:xfrm>
              <a:off x="0" y="0"/>
              <a:ext cx="1334737" cy="894689"/>
            </a:xfrm>
            <a:custGeom>
              <a:avLst/>
              <a:gdLst/>
              <a:ahLst/>
              <a:cxnLst/>
              <a:rect l="l" t="t" r="r" b="b"/>
              <a:pathLst>
                <a:path w="1334737" h="894689" extrusionOk="0">
                  <a:moveTo>
                    <a:pt x="30553" y="0"/>
                  </a:moveTo>
                  <a:lnTo>
                    <a:pt x="1304184" y="0"/>
                  </a:lnTo>
                  <a:cubicBezTo>
                    <a:pt x="1312287" y="0"/>
                    <a:pt x="1320058" y="3219"/>
                    <a:pt x="1325788" y="8949"/>
                  </a:cubicBezTo>
                  <a:cubicBezTo>
                    <a:pt x="1331518" y="14679"/>
                    <a:pt x="1334737" y="22450"/>
                    <a:pt x="1334737" y="30553"/>
                  </a:cubicBezTo>
                  <a:lnTo>
                    <a:pt x="1334737" y="864136"/>
                  </a:lnTo>
                  <a:cubicBezTo>
                    <a:pt x="1334737" y="872239"/>
                    <a:pt x="1331518" y="880010"/>
                    <a:pt x="1325788" y="885740"/>
                  </a:cubicBezTo>
                  <a:cubicBezTo>
                    <a:pt x="1320058" y="891470"/>
                    <a:pt x="1312287" y="894689"/>
                    <a:pt x="1304184" y="894689"/>
                  </a:cubicBezTo>
                  <a:lnTo>
                    <a:pt x="30553" y="894689"/>
                  </a:lnTo>
                  <a:cubicBezTo>
                    <a:pt x="22450" y="894689"/>
                    <a:pt x="14679" y="891470"/>
                    <a:pt x="8949" y="885740"/>
                  </a:cubicBezTo>
                  <a:cubicBezTo>
                    <a:pt x="3219" y="880010"/>
                    <a:pt x="0" y="872239"/>
                    <a:pt x="0" y="864136"/>
                  </a:cubicBezTo>
                  <a:lnTo>
                    <a:pt x="0" y="30553"/>
                  </a:lnTo>
                  <a:cubicBezTo>
                    <a:pt x="0" y="22450"/>
                    <a:pt x="3219" y="14679"/>
                    <a:pt x="8949" y="8949"/>
                  </a:cubicBezTo>
                  <a:cubicBezTo>
                    <a:pt x="14679" y="3219"/>
                    <a:pt x="22450" y="0"/>
                    <a:pt x="30553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10"/>
            <p:cNvSpPr txBox="1"/>
            <p:nvPr/>
          </p:nvSpPr>
          <p:spPr>
            <a:xfrm>
              <a:off x="0" y="9525"/>
              <a:ext cx="1334700" cy="8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Shave-біопсія</a:t>
              </a:r>
              <a:endParaRPr sz="700"/>
            </a:p>
          </p:txBody>
        </p:sp>
      </p:grpSp>
      <p:sp>
        <p:nvSpPr>
          <p:cNvPr id="957" name="Google Shape;957;p110"/>
          <p:cNvSpPr/>
          <p:nvPr/>
        </p:nvSpPr>
        <p:spPr>
          <a:xfrm>
            <a:off x="3304843" y="2824171"/>
            <a:ext cx="2533914" cy="1186065"/>
          </a:xfrm>
          <a:custGeom>
            <a:avLst/>
            <a:gdLst/>
            <a:ahLst/>
            <a:cxnLst/>
            <a:rect l="l" t="t" r="r" b="b"/>
            <a:pathLst>
              <a:path w="5067829" h="2372129" extrusionOk="0">
                <a:moveTo>
                  <a:pt x="0" y="0"/>
                </a:moveTo>
                <a:lnTo>
                  <a:pt x="5067828" y="0"/>
                </a:lnTo>
                <a:lnTo>
                  <a:pt x="5067828" y="2372129"/>
                </a:lnTo>
                <a:lnTo>
                  <a:pt x="0" y="2372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600" b="-15920"/>
            </a:stretch>
          </a:blipFill>
          <a:ln>
            <a:noFill/>
          </a:ln>
        </p:spPr>
      </p:sp>
      <p:grpSp>
        <p:nvGrpSpPr>
          <p:cNvPr id="958" name="Google Shape;958;p110"/>
          <p:cNvGrpSpPr/>
          <p:nvPr/>
        </p:nvGrpSpPr>
        <p:grpSpPr>
          <a:xfrm>
            <a:off x="6095536" y="2824172"/>
            <a:ext cx="2533998" cy="1698825"/>
            <a:chOff x="0" y="0"/>
            <a:chExt cx="1334737" cy="894825"/>
          </a:xfrm>
        </p:grpSpPr>
        <p:sp>
          <p:nvSpPr>
            <p:cNvPr id="959" name="Google Shape;959;p110"/>
            <p:cNvSpPr/>
            <p:nvPr/>
          </p:nvSpPr>
          <p:spPr>
            <a:xfrm>
              <a:off x="0" y="0"/>
              <a:ext cx="1334737" cy="894689"/>
            </a:xfrm>
            <a:custGeom>
              <a:avLst/>
              <a:gdLst/>
              <a:ahLst/>
              <a:cxnLst/>
              <a:rect l="l" t="t" r="r" b="b"/>
              <a:pathLst>
                <a:path w="1334737" h="894689" extrusionOk="0">
                  <a:moveTo>
                    <a:pt x="30553" y="0"/>
                  </a:moveTo>
                  <a:lnTo>
                    <a:pt x="1304184" y="0"/>
                  </a:lnTo>
                  <a:cubicBezTo>
                    <a:pt x="1312287" y="0"/>
                    <a:pt x="1320058" y="3219"/>
                    <a:pt x="1325788" y="8949"/>
                  </a:cubicBezTo>
                  <a:cubicBezTo>
                    <a:pt x="1331518" y="14679"/>
                    <a:pt x="1334737" y="22450"/>
                    <a:pt x="1334737" y="30553"/>
                  </a:cubicBezTo>
                  <a:lnTo>
                    <a:pt x="1334737" y="864136"/>
                  </a:lnTo>
                  <a:cubicBezTo>
                    <a:pt x="1334737" y="872239"/>
                    <a:pt x="1331518" y="880010"/>
                    <a:pt x="1325788" y="885740"/>
                  </a:cubicBezTo>
                  <a:cubicBezTo>
                    <a:pt x="1320058" y="891470"/>
                    <a:pt x="1312287" y="894689"/>
                    <a:pt x="1304184" y="894689"/>
                  </a:cubicBezTo>
                  <a:lnTo>
                    <a:pt x="30553" y="894689"/>
                  </a:lnTo>
                  <a:cubicBezTo>
                    <a:pt x="22450" y="894689"/>
                    <a:pt x="14679" y="891470"/>
                    <a:pt x="8949" y="885740"/>
                  </a:cubicBezTo>
                  <a:cubicBezTo>
                    <a:pt x="3219" y="880010"/>
                    <a:pt x="0" y="872239"/>
                    <a:pt x="0" y="864136"/>
                  </a:cubicBezTo>
                  <a:lnTo>
                    <a:pt x="0" y="30553"/>
                  </a:lnTo>
                  <a:cubicBezTo>
                    <a:pt x="0" y="22450"/>
                    <a:pt x="3219" y="14679"/>
                    <a:pt x="8949" y="8949"/>
                  </a:cubicBezTo>
                  <a:cubicBezTo>
                    <a:pt x="14679" y="3219"/>
                    <a:pt x="22450" y="0"/>
                    <a:pt x="30553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10"/>
            <p:cNvSpPr txBox="1"/>
            <p:nvPr/>
          </p:nvSpPr>
          <p:spPr>
            <a:xfrm>
              <a:off x="0" y="9525"/>
              <a:ext cx="1334700" cy="8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Shave-біопсія</a:t>
              </a:r>
              <a:endParaRPr sz="700"/>
            </a:p>
          </p:txBody>
        </p:sp>
      </p:grpSp>
      <p:sp>
        <p:nvSpPr>
          <p:cNvPr id="961" name="Google Shape;961;p110"/>
          <p:cNvSpPr/>
          <p:nvPr/>
        </p:nvSpPr>
        <p:spPr>
          <a:xfrm>
            <a:off x="6095536" y="2824171"/>
            <a:ext cx="2533914" cy="1186065"/>
          </a:xfrm>
          <a:custGeom>
            <a:avLst/>
            <a:gdLst/>
            <a:ahLst/>
            <a:cxnLst/>
            <a:rect l="l" t="t" r="r" b="b"/>
            <a:pathLst>
              <a:path w="5067829" h="2372129" extrusionOk="0">
                <a:moveTo>
                  <a:pt x="0" y="0"/>
                </a:moveTo>
                <a:lnTo>
                  <a:pt x="5067829" y="0"/>
                </a:lnTo>
                <a:lnTo>
                  <a:pt x="5067829" y="2372129"/>
                </a:lnTo>
                <a:lnTo>
                  <a:pt x="0" y="2372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149380" b="-129882"/>
            </a:stretch>
          </a:blipFill>
          <a:ln>
            <a:noFill/>
          </a:ln>
        </p:spPr>
      </p:sp>
      <p:sp>
        <p:nvSpPr>
          <p:cNvPr id="962" name="Google Shape;962;p110"/>
          <p:cNvSpPr/>
          <p:nvPr/>
        </p:nvSpPr>
        <p:spPr>
          <a:xfrm>
            <a:off x="6095932" y="968498"/>
            <a:ext cx="2533914" cy="1222515"/>
          </a:xfrm>
          <a:custGeom>
            <a:avLst/>
            <a:gdLst/>
            <a:ahLst/>
            <a:cxnLst/>
            <a:rect l="l" t="t" r="r" b="b"/>
            <a:pathLst>
              <a:path w="5067829" h="2445029" extrusionOk="0">
                <a:moveTo>
                  <a:pt x="0" y="0"/>
                </a:moveTo>
                <a:lnTo>
                  <a:pt x="5067829" y="0"/>
                </a:lnTo>
                <a:lnTo>
                  <a:pt x="5067829" y="2445029"/>
                </a:lnTo>
                <a:lnTo>
                  <a:pt x="0" y="24450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9239" b="-29200"/>
            </a:stretch>
          </a:blipFill>
          <a:ln>
            <a:noFill/>
          </a:ln>
        </p:spPr>
      </p:sp>
      <p:sp>
        <p:nvSpPr>
          <p:cNvPr id="963" name="Google Shape;963;p110"/>
          <p:cNvSpPr txBox="1"/>
          <p:nvPr/>
        </p:nvSpPr>
        <p:spPr>
          <a:xfrm>
            <a:off x="3725345" y="2245643"/>
            <a:ext cx="15868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Кольорове кодування зразків</a:t>
            </a:r>
            <a:endParaRPr sz="1100" dirty="0">
              <a:latin typeface="Montserrat" pitchFamily="2" charset="77"/>
            </a:endParaRPr>
          </a:p>
        </p:txBody>
      </p:sp>
      <p:sp>
        <p:nvSpPr>
          <p:cNvPr id="964" name="Google Shape;964;p110"/>
          <p:cNvSpPr txBox="1"/>
          <p:nvPr/>
        </p:nvSpPr>
        <p:spPr>
          <a:xfrm>
            <a:off x="6456514" y="2245643"/>
            <a:ext cx="19725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FFFFFF"/>
                </a:solidFill>
                <a:latin typeface="Montserrat" pitchFamily="2" charset="77"/>
                <a:sym typeface="Arial"/>
              </a:rPr>
              <a:t>Розрізання заморожених зрізів у кріостаті</a:t>
            </a:r>
            <a:endParaRPr sz="1100">
              <a:latin typeface="Montserrat" pitchFamily="2" charset="77"/>
            </a:endParaRPr>
          </a:p>
        </p:txBody>
      </p:sp>
      <p:sp>
        <p:nvSpPr>
          <p:cNvPr id="965" name="Google Shape;965;p110"/>
          <p:cNvSpPr txBox="1"/>
          <p:nvPr/>
        </p:nvSpPr>
        <p:spPr>
          <a:xfrm>
            <a:off x="964699" y="4101317"/>
            <a:ext cx="20835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FFFFFF"/>
                </a:solidFill>
                <a:latin typeface="Montserrat" pitchFamily="2" charset="77"/>
                <a:sym typeface="Arial"/>
              </a:rPr>
              <a:t>Фарбування зрізів гематоксиліном та еозином</a:t>
            </a:r>
            <a:endParaRPr sz="1100">
              <a:latin typeface="Montserrat" pitchFamily="2" charset="77"/>
            </a:endParaRPr>
          </a:p>
        </p:txBody>
      </p:sp>
      <p:sp>
        <p:nvSpPr>
          <p:cNvPr id="966" name="Google Shape;966;p110"/>
          <p:cNvSpPr txBox="1"/>
          <p:nvPr/>
        </p:nvSpPr>
        <p:spPr>
          <a:xfrm>
            <a:off x="3725345" y="4101317"/>
            <a:ext cx="19725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FFFFFF"/>
                </a:solidFill>
                <a:latin typeface="Montserrat" pitchFamily="2" charset="77"/>
                <a:sym typeface="Arial"/>
              </a:rPr>
              <a:t>Зрізи готові до дослідження</a:t>
            </a:r>
            <a:endParaRPr sz="1100">
              <a:latin typeface="Montserrat" pitchFamily="2" charset="77"/>
            </a:endParaRPr>
          </a:p>
        </p:txBody>
      </p:sp>
      <p:sp>
        <p:nvSpPr>
          <p:cNvPr id="967" name="Google Shape;967;p110"/>
          <p:cNvSpPr txBox="1"/>
          <p:nvPr/>
        </p:nvSpPr>
        <p:spPr>
          <a:xfrm>
            <a:off x="6435773" y="4127444"/>
            <a:ext cx="21894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Мікроскопічне дослідження та позначення залишків раку</a:t>
            </a:r>
            <a:endParaRPr sz="1100" dirty="0">
              <a:latin typeface="Montserrat" pitchFamily="2" charset="77"/>
            </a:endParaRPr>
          </a:p>
        </p:txBody>
      </p:sp>
      <p:sp>
        <p:nvSpPr>
          <p:cNvPr id="968" name="Google Shape;968;p110"/>
          <p:cNvSpPr txBox="1"/>
          <p:nvPr/>
        </p:nvSpPr>
        <p:spPr>
          <a:xfrm>
            <a:off x="863128" y="2263061"/>
            <a:ext cx="20942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Висічення видимої пухлини зі збереженням орієнтації</a:t>
            </a:r>
            <a:endParaRPr sz="1100" dirty="0">
              <a:latin typeface="Montserrat" pitchFamily="2" charset="77"/>
            </a:endParaRPr>
          </a:p>
        </p:txBody>
      </p:sp>
      <p:sp>
        <p:nvSpPr>
          <p:cNvPr id="969" name="Google Shape;969;p110"/>
          <p:cNvSpPr txBox="1"/>
          <p:nvPr/>
        </p:nvSpPr>
        <p:spPr>
          <a:xfrm>
            <a:off x="602755" y="2224350"/>
            <a:ext cx="260400" cy="47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900">
                <a:solidFill>
                  <a:srgbClr val="FFFFFF"/>
                </a:solidFill>
                <a:latin typeface="Montserrat" pitchFamily="2" charset="77"/>
                <a:sym typeface="Arial"/>
              </a:rPr>
              <a:t>1</a:t>
            </a:r>
            <a:endParaRPr sz="700">
              <a:latin typeface="Montserrat" pitchFamily="2" charset="77"/>
            </a:endParaRPr>
          </a:p>
        </p:txBody>
      </p:sp>
      <p:sp>
        <p:nvSpPr>
          <p:cNvPr id="970" name="Google Shape;970;p110"/>
          <p:cNvSpPr txBox="1"/>
          <p:nvPr/>
        </p:nvSpPr>
        <p:spPr>
          <a:xfrm>
            <a:off x="3437563" y="2181587"/>
            <a:ext cx="260400" cy="47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9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2</a:t>
            </a:r>
            <a:endParaRPr sz="700" dirty="0">
              <a:latin typeface="Montserrat" pitchFamily="2" charset="77"/>
            </a:endParaRPr>
          </a:p>
        </p:txBody>
      </p:sp>
      <p:sp>
        <p:nvSpPr>
          <p:cNvPr id="971" name="Google Shape;971;p110"/>
          <p:cNvSpPr txBox="1"/>
          <p:nvPr/>
        </p:nvSpPr>
        <p:spPr>
          <a:xfrm>
            <a:off x="6196281" y="2221655"/>
            <a:ext cx="260400" cy="47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9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3</a:t>
            </a:r>
            <a:endParaRPr sz="700" dirty="0">
              <a:latin typeface="Montserrat" pitchFamily="2" charset="77"/>
            </a:endParaRPr>
          </a:p>
        </p:txBody>
      </p:sp>
      <p:sp>
        <p:nvSpPr>
          <p:cNvPr id="972" name="Google Shape;972;p110"/>
          <p:cNvSpPr txBox="1"/>
          <p:nvPr/>
        </p:nvSpPr>
        <p:spPr>
          <a:xfrm>
            <a:off x="637651" y="4060309"/>
            <a:ext cx="260400" cy="47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900">
                <a:solidFill>
                  <a:srgbClr val="FFFFFF"/>
                </a:solidFill>
                <a:latin typeface="Montserrat" pitchFamily="2" charset="77"/>
                <a:sym typeface="Arial"/>
              </a:rPr>
              <a:t>4</a:t>
            </a:r>
            <a:endParaRPr sz="700">
              <a:latin typeface="Montserrat" pitchFamily="2" charset="77"/>
            </a:endParaRPr>
          </a:p>
        </p:txBody>
      </p:sp>
      <p:sp>
        <p:nvSpPr>
          <p:cNvPr id="973" name="Google Shape;973;p110"/>
          <p:cNvSpPr txBox="1"/>
          <p:nvPr/>
        </p:nvSpPr>
        <p:spPr>
          <a:xfrm>
            <a:off x="3423743" y="4060309"/>
            <a:ext cx="260400" cy="47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900">
                <a:solidFill>
                  <a:srgbClr val="FFFFFF"/>
                </a:solidFill>
                <a:latin typeface="Montserrat" pitchFamily="2" charset="77"/>
                <a:sym typeface="Arial"/>
              </a:rPr>
              <a:t>5</a:t>
            </a:r>
            <a:endParaRPr sz="700">
              <a:latin typeface="Montserrat" pitchFamily="2" charset="77"/>
            </a:endParaRPr>
          </a:p>
        </p:txBody>
      </p:sp>
      <p:sp>
        <p:nvSpPr>
          <p:cNvPr id="974" name="Google Shape;974;p110"/>
          <p:cNvSpPr txBox="1"/>
          <p:nvPr/>
        </p:nvSpPr>
        <p:spPr>
          <a:xfrm>
            <a:off x="6196142" y="4069834"/>
            <a:ext cx="260400" cy="47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900" dirty="0">
                <a:solidFill>
                  <a:srgbClr val="FFFFFF"/>
                </a:solidFill>
                <a:latin typeface="Montserrat" pitchFamily="2" charset="77"/>
                <a:sym typeface="Arial"/>
              </a:rPr>
              <a:t>6</a:t>
            </a:r>
            <a:endParaRPr sz="7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4A7C8A-5A11-E16A-ED6D-78B809E4C3E1}"/>
              </a:ext>
            </a:extLst>
          </p:cNvPr>
          <p:cNvSpPr/>
          <p:nvPr/>
        </p:nvSpPr>
        <p:spPr>
          <a:xfrm>
            <a:off x="0" y="3910818"/>
            <a:ext cx="4848293" cy="1232682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8CDD4-19A4-C404-4D19-655A0C84442F}"/>
              </a:ext>
            </a:extLst>
          </p:cNvPr>
          <p:cNvSpPr/>
          <p:nvPr/>
        </p:nvSpPr>
        <p:spPr>
          <a:xfrm>
            <a:off x="4780280" y="0"/>
            <a:ext cx="4363721" cy="5143500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979" name="Google Shape;979;p111"/>
          <p:cNvSpPr txBox="1">
            <a:spLocks noGrp="1"/>
          </p:cNvSpPr>
          <p:nvPr>
            <p:ph type="title"/>
          </p:nvPr>
        </p:nvSpPr>
        <p:spPr>
          <a:xfrm>
            <a:off x="517306" y="432165"/>
            <a:ext cx="4304700" cy="827602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320" b="1" dirty="0">
                <a:latin typeface="Montserrat" pitchFamily="2" charset="77"/>
              </a:rPr>
              <a:t>Агресивна БКК: </a:t>
            </a:r>
            <a:r>
              <a:rPr lang="en-US" sz="2320" b="1" dirty="0">
                <a:latin typeface="Montserrat" pitchFamily="2" charset="77"/>
              </a:rPr>
              <a:t>          </a:t>
            </a:r>
            <a:r>
              <a:rPr lang="uk" sz="2320" b="1" dirty="0">
                <a:latin typeface="Montserrat" pitchFamily="2" charset="77"/>
              </a:rPr>
              <a:t>коли видимі межі не дорівнюють справжнім</a:t>
            </a:r>
            <a:endParaRPr sz="2220" b="1" dirty="0">
              <a:latin typeface="Montserrat" pitchFamily="2" charset="77"/>
            </a:endParaRPr>
          </a:p>
        </p:txBody>
      </p:sp>
      <p:sp>
        <p:nvSpPr>
          <p:cNvPr id="980" name="Google Shape;980;p111"/>
          <p:cNvSpPr txBox="1">
            <a:spLocks noGrp="1"/>
          </p:cNvSpPr>
          <p:nvPr>
            <p:ph type="body" idx="1"/>
          </p:nvPr>
        </p:nvSpPr>
        <p:spPr>
          <a:xfrm>
            <a:off x="535852" y="1667625"/>
            <a:ext cx="4099636" cy="1831846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 dirty="0">
                <a:latin typeface="Montserrat" pitchFamily="2" charset="77"/>
              </a:rPr>
              <a:t>Клінічно маленька пухлина біля ока, носа, губи чи вуха може мати набагато більший хірургічний та естетичний ризик, ніж більша пухлина на тулубі.</a:t>
            </a:r>
            <a:endParaRPr sz="1500" dirty="0">
              <a:latin typeface="Montserrat" pitchFamily="2" charset="77"/>
            </a:endParaRPr>
          </a:p>
          <a:p>
            <a:pPr marL="0" lvl="0" indent="0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500" dirty="0">
                <a:latin typeface="Montserrat" pitchFamily="2" charset="77"/>
              </a:rPr>
              <a:t>У таких випадках лікування має контролювати не тільки видиму частину, а й мікроскопічне поширення.</a:t>
            </a:r>
            <a:endParaRPr sz="1500" dirty="0">
              <a:latin typeface="Montserrat" pitchFamily="2" charset="77"/>
            </a:endParaRPr>
          </a:p>
        </p:txBody>
      </p:sp>
      <p:sp>
        <p:nvSpPr>
          <p:cNvPr id="981" name="Google Shape;981;p111"/>
          <p:cNvSpPr txBox="1"/>
          <p:nvPr/>
        </p:nvSpPr>
        <p:spPr>
          <a:xfrm>
            <a:off x="4916784" y="3858359"/>
            <a:ext cx="4066986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dirty="0">
                <a:solidFill>
                  <a:schemeClr val="bg1"/>
                </a:solidFill>
                <a:latin typeface="Montserrat" pitchFamily="2" charset="77"/>
              </a:rPr>
              <a:t>БКК шкіри схилу носа справа, вузлова форма. </a:t>
            </a:r>
            <a:endParaRPr sz="1200" b="1" dirty="0">
              <a:solidFill>
                <a:schemeClr val="bg1"/>
              </a:solidFill>
              <a:latin typeface="Montserrat" pitchFamily="2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 dirty="0">
                <a:solidFill>
                  <a:schemeClr val="bg1"/>
                </a:solidFill>
                <a:latin typeface="Montserrat" pitchFamily="2" charset="77"/>
              </a:rPr>
              <a:t>Н/у існувало 5 років. Було проведено MOHS-хірургію: виконано 4 дорізки для видалення пухлини в повному обсязі. Пластика острівцевим лоскутом. Результат через 6 міс.</a:t>
            </a:r>
            <a:endParaRPr sz="1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982" name="Google Shape;982;p111" title="photo_5449530071275664783_y.jpg"/>
          <p:cNvPicPr preferRelativeResize="0"/>
          <p:nvPr/>
        </p:nvPicPr>
        <p:blipFill rotWithShape="1">
          <a:blip r:embed="rId3">
            <a:alphaModFix/>
          </a:blip>
          <a:srcRect l="31706" t="13928" r="13267" b="20712"/>
          <a:stretch/>
        </p:blipFill>
        <p:spPr>
          <a:xfrm rot="5400000">
            <a:off x="6293578" y="695186"/>
            <a:ext cx="1373040" cy="1223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11" title="photo_5449746730900911920_y.jpg"/>
          <p:cNvPicPr preferRelativeResize="0"/>
          <p:nvPr/>
        </p:nvPicPr>
        <p:blipFill rotWithShape="1">
          <a:blip r:embed="rId4">
            <a:alphaModFix/>
          </a:blip>
          <a:srcRect l="14445" t="31061" r="30126" b="22251"/>
          <a:stretch/>
        </p:blipFill>
        <p:spPr>
          <a:xfrm>
            <a:off x="5017105" y="620221"/>
            <a:ext cx="1227444" cy="137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11" descr="A grey and black log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1236" y="1786160"/>
            <a:ext cx="610498" cy="12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11" descr="A grey and black log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5212" y="1782524"/>
            <a:ext cx="610498" cy="128518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111"/>
          <p:cNvSpPr/>
          <p:nvPr/>
        </p:nvSpPr>
        <p:spPr>
          <a:xfrm>
            <a:off x="5281241" y="803775"/>
            <a:ext cx="494700" cy="191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75125" tIns="75125" rIns="75125" bIns="75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/>
          </a:p>
        </p:txBody>
      </p:sp>
      <p:sp>
        <p:nvSpPr>
          <p:cNvPr id="987" name="Google Shape;987;p111"/>
          <p:cNvSpPr/>
          <p:nvPr/>
        </p:nvSpPr>
        <p:spPr>
          <a:xfrm>
            <a:off x="6635207" y="699016"/>
            <a:ext cx="494700" cy="191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75125" tIns="75125" rIns="75125" bIns="75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/>
          </a:p>
        </p:txBody>
      </p:sp>
      <p:pic>
        <p:nvPicPr>
          <p:cNvPr id="988" name="Google Shape;988;p111" title="photo_5449530071275664785_y.jpg"/>
          <p:cNvPicPr preferRelativeResize="0"/>
          <p:nvPr/>
        </p:nvPicPr>
        <p:blipFill rotWithShape="1">
          <a:blip r:embed="rId6">
            <a:alphaModFix/>
          </a:blip>
          <a:srcRect l="16036" t="27143" r="25416" b="24858"/>
          <a:stretch/>
        </p:blipFill>
        <p:spPr>
          <a:xfrm>
            <a:off x="5017112" y="2126370"/>
            <a:ext cx="1239974" cy="13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11" title="photo_5449530071275664784_y.jpg"/>
          <p:cNvPicPr preferRelativeResize="0"/>
          <p:nvPr/>
        </p:nvPicPr>
        <p:blipFill rotWithShape="1">
          <a:blip r:embed="rId7">
            <a:alphaModFix/>
          </a:blip>
          <a:srcRect l="4287" t="26747" r="28734" b="16635"/>
          <a:stretch/>
        </p:blipFill>
        <p:spPr>
          <a:xfrm>
            <a:off x="7715656" y="608003"/>
            <a:ext cx="1239982" cy="139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11" descr="A grey and black log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1897" y="1793337"/>
            <a:ext cx="618916" cy="13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11" descr="A grey and black log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7635" y="3276224"/>
            <a:ext cx="618916" cy="13029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11"/>
          <p:cNvSpPr/>
          <p:nvPr/>
        </p:nvSpPr>
        <p:spPr>
          <a:xfrm>
            <a:off x="8084871" y="749066"/>
            <a:ext cx="501600" cy="1938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76150" tIns="76150" rIns="76150" bIns="76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66"/>
          </a:p>
        </p:txBody>
      </p:sp>
      <p:sp>
        <p:nvSpPr>
          <p:cNvPr id="993" name="Google Shape;993;p111"/>
          <p:cNvSpPr/>
          <p:nvPr/>
        </p:nvSpPr>
        <p:spPr>
          <a:xfrm>
            <a:off x="5116587" y="2454096"/>
            <a:ext cx="659400" cy="2658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76150" tIns="76150" rIns="76150" bIns="76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66"/>
              <a:t>     </a:t>
            </a:r>
            <a:endParaRPr sz="1166"/>
          </a:p>
        </p:txBody>
      </p:sp>
      <p:pic>
        <p:nvPicPr>
          <p:cNvPr id="994" name="Google Shape;994;p111" title="photo_5449530071275664786_y.jpg"/>
          <p:cNvPicPr preferRelativeResize="0"/>
          <p:nvPr/>
        </p:nvPicPr>
        <p:blipFill rotWithShape="1">
          <a:blip r:embed="rId8">
            <a:alphaModFix/>
          </a:blip>
          <a:srcRect l="11471" t="37123" r="33191" b="17511"/>
          <a:stretch/>
        </p:blipFill>
        <p:spPr>
          <a:xfrm>
            <a:off x="6359587" y="2126371"/>
            <a:ext cx="1239974" cy="13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11" descr="A grey and black log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4420" y="3278624"/>
            <a:ext cx="618916" cy="13029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11"/>
          <p:cNvSpPr/>
          <p:nvPr/>
        </p:nvSpPr>
        <p:spPr>
          <a:xfrm>
            <a:off x="6720073" y="2187400"/>
            <a:ext cx="519000" cy="191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76150" tIns="76150" rIns="76150" bIns="76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66"/>
              <a:t>     </a:t>
            </a:r>
            <a:endParaRPr sz="1166"/>
          </a:p>
        </p:txBody>
      </p:sp>
      <p:pic>
        <p:nvPicPr>
          <p:cNvPr id="997" name="Google Shape;997;p111" title="6365,25.JPG"/>
          <p:cNvPicPr preferRelativeResize="0"/>
          <p:nvPr/>
        </p:nvPicPr>
        <p:blipFill rotWithShape="1">
          <a:blip r:embed="rId9">
            <a:alphaModFix/>
          </a:blip>
          <a:srcRect l="27601" t="32916" r="24130" b="26995"/>
          <a:stretch/>
        </p:blipFill>
        <p:spPr>
          <a:xfrm>
            <a:off x="7702062" y="2126371"/>
            <a:ext cx="1239900" cy="13731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8" name="Google Shape;998;p111" descr="A grey and black log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2595" y="3276224"/>
            <a:ext cx="618916" cy="130290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111"/>
          <p:cNvSpPr/>
          <p:nvPr/>
        </p:nvSpPr>
        <p:spPr>
          <a:xfrm>
            <a:off x="8076161" y="2187400"/>
            <a:ext cx="519000" cy="191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76150" tIns="76150" rIns="76150" bIns="76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66"/>
              <a:t>     </a:t>
            </a:r>
            <a:endParaRPr sz="1166"/>
          </a:p>
        </p:txBody>
      </p:sp>
      <p:sp>
        <p:nvSpPr>
          <p:cNvPr id="4" name="Google Shape;980;p111">
            <a:extLst>
              <a:ext uri="{FF2B5EF4-FFF2-40B4-BE49-F238E27FC236}">
                <a16:creationId xmlns:a16="http://schemas.microsoft.com/office/drawing/2014/main" id="{BD641D43-B6AC-87BE-0B11-55F80E4EF3A8}"/>
              </a:ext>
            </a:extLst>
          </p:cNvPr>
          <p:cNvSpPr txBox="1">
            <a:spLocks/>
          </p:cNvSpPr>
          <p:nvPr/>
        </p:nvSpPr>
        <p:spPr>
          <a:xfrm>
            <a:off x="507716" y="3777780"/>
            <a:ext cx="4110403" cy="114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1" dirty="0">
                <a:solidFill>
                  <a:schemeClr val="bg1"/>
                </a:solidFill>
                <a:latin typeface="Montserrat" pitchFamily="2" charset="77"/>
              </a:rPr>
              <a:t>У </a:t>
            </a:r>
            <a:r>
              <a:rPr lang="ru-RU" b="1" dirty="0" err="1">
                <a:solidFill>
                  <a:schemeClr val="bg1"/>
                </a:solidFill>
                <a:latin typeface="Montserrat" pitchFamily="2" charset="77"/>
              </a:rPr>
              <a:t>дерматоонкології</a:t>
            </a:r>
            <a:r>
              <a:rPr lang="ru-RU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Montserrat" pitchFamily="2" charset="77"/>
              </a:rPr>
              <a:t>небезпеку</a:t>
            </a:r>
            <a:r>
              <a:rPr lang="ru-RU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Montserrat" pitchFamily="2" charset="77"/>
              </a:rPr>
              <a:t>визначає</a:t>
            </a:r>
            <a:r>
              <a:rPr lang="ru-RU" b="1" dirty="0">
                <a:solidFill>
                  <a:schemeClr val="bg1"/>
                </a:solidFill>
                <a:latin typeface="Montserrat" pitchFamily="2" charset="77"/>
              </a:rPr>
              <a:t> не те, яку </a:t>
            </a:r>
            <a:r>
              <a:rPr lang="ru-RU" b="1" dirty="0" err="1">
                <a:solidFill>
                  <a:schemeClr val="bg1"/>
                </a:solidFill>
                <a:latin typeface="Montserrat" pitchFamily="2" charset="77"/>
              </a:rPr>
              <a:t>частину</a:t>
            </a:r>
            <a:r>
              <a:rPr lang="ru-RU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Montserrat" pitchFamily="2" charset="77"/>
              </a:rPr>
              <a:t>пухлини</a:t>
            </a:r>
            <a:r>
              <a:rPr lang="ru-RU" b="1" dirty="0">
                <a:solidFill>
                  <a:schemeClr val="bg1"/>
                </a:solidFill>
                <a:latin typeface="Montserrat" pitchFamily="2" charset="77"/>
              </a:rPr>
              <a:t> ми </a:t>
            </a:r>
            <a:r>
              <a:rPr lang="ru-RU" b="1" dirty="0" err="1">
                <a:solidFill>
                  <a:schemeClr val="bg1"/>
                </a:solidFill>
                <a:latin typeface="Montserrat" pitchFamily="2" charset="77"/>
              </a:rPr>
              <a:t>бачимо</a:t>
            </a:r>
            <a:r>
              <a:rPr lang="ru-RU" b="1" dirty="0">
                <a:solidFill>
                  <a:schemeClr val="bg1"/>
                </a:solidFill>
                <a:latin typeface="Montserrat" pitchFamily="2" charset="77"/>
              </a:rPr>
              <a:t>, а яку - не </a:t>
            </a:r>
            <a:r>
              <a:rPr lang="ru-RU" b="1" dirty="0" err="1">
                <a:solidFill>
                  <a:schemeClr val="bg1"/>
                </a:solidFill>
                <a:latin typeface="Montserrat" pitchFamily="2" charset="77"/>
              </a:rPr>
              <a:t>бачимо</a:t>
            </a:r>
            <a:r>
              <a:rPr lang="ru-RU" b="1" dirty="0">
                <a:solidFill>
                  <a:schemeClr val="bg1"/>
                </a:solidFill>
                <a:latin typeface="Montserrat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B800AE-FAC0-51FE-5512-CC798196BD19}"/>
              </a:ext>
            </a:extLst>
          </p:cNvPr>
          <p:cNvSpPr/>
          <p:nvPr/>
        </p:nvSpPr>
        <p:spPr>
          <a:xfrm>
            <a:off x="-5512" y="2702874"/>
            <a:ext cx="9149512" cy="2440625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04" name="Google Shape;1004;p112"/>
          <p:cNvSpPr txBox="1">
            <a:spLocks noGrp="1"/>
          </p:cNvSpPr>
          <p:nvPr>
            <p:ph type="title"/>
          </p:nvPr>
        </p:nvSpPr>
        <p:spPr>
          <a:xfrm>
            <a:off x="266188" y="288295"/>
            <a:ext cx="8520600" cy="4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220" b="1" dirty="0">
                <a:latin typeface="Montserrat" pitchFamily="2" charset="77"/>
              </a:rPr>
              <a:t>Радикальність і естетика не мають конфліктувати</a:t>
            </a:r>
            <a:endParaRPr sz="2120" b="1" dirty="0">
              <a:latin typeface="Montserrat" pitchFamily="2" charset="77"/>
            </a:endParaRPr>
          </a:p>
        </p:txBody>
      </p:sp>
      <p:sp>
        <p:nvSpPr>
          <p:cNvPr id="1005" name="Google Shape;1005;p112"/>
          <p:cNvSpPr txBox="1">
            <a:spLocks noGrp="1"/>
          </p:cNvSpPr>
          <p:nvPr>
            <p:ph type="body" idx="1"/>
          </p:nvPr>
        </p:nvSpPr>
        <p:spPr>
          <a:xfrm>
            <a:off x="280486" y="942933"/>
            <a:ext cx="3790528" cy="1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dirty="0">
                <a:latin typeface="Montserrat" pitchFamily="2" charset="77"/>
              </a:rPr>
              <a:t>Онкохірургію часто сприймають як вибір </a:t>
            </a:r>
            <a:r>
              <a:rPr lang="en-US" dirty="0">
                <a:latin typeface="Montserrat" pitchFamily="2" charset="77"/>
              </a:rPr>
              <a:t>         </a:t>
            </a:r>
            <a:r>
              <a:rPr lang="uk" dirty="0">
                <a:latin typeface="Montserrat" pitchFamily="2" charset="77"/>
              </a:rPr>
              <a:t>між радикальністю і зовнішнім виглядом.</a:t>
            </a:r>
            <a:endParaRPr dirty="0">
              <a:latin typeface="Montserrat" pitchFamily="2" charset="77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dirty="0">
                <a:latin typeface="Montserrat" pitchFamily="2" charset="77"/>
              </a:rPr>
              <a:t>МОС-хірургія змінює цю логіку. Вона дозволяє контролювати всі краї пухлини, зберігати здорову тканину, зменшувати розмір дефекту, планувати реконструкцію після підтвердження чистих країв і зберігати функцію.</a:t>
            </a:r>
            <a:endParaRPr dirty="0">
              <a:latin typeface="Montserrat" pitchFamily="2" charset="77"/>
            </a:endParaRPr>
          </a:p>
        </p:txBody>
      </p:sp>
      <p:pic>
        <p:nvPicPr>
          <p:cNvPr id="1006" name="Google Shape;1006;p112"/>
          <p:cNvPicPr preferRelativeResize="0"/>
          <p:nvPr/>
        </p:nvPicPr>
        <p:blipFill rotWithShape="1">
          <a:blip r:embed="rId3">
            <a:alphaModFix/>
          </a:blip>
          <a:srcRect l="17514" t="28607" r="34223" b="8464"/>
          <a:stretch/>
        </p:blipFill>
        <p:spPr>
          <a:xfrm rot="5400000">
            <a:off x="-21862" y="2709025"/>
            <a:ext cx="1486200" cy="14535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1007" name="Google Shape;1007;p112" descr="A grey and black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690" y="3976305"/>
            <a:ext cx="733095" cy="154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12"/>
          <p:cNvSpPr/>
          <p:nvPr/>
        </p:nvSpPr>
        <p:spPr>
          <a:xfrm>
            <a:off x="487650" y="2722125"/>
            <a:ext cx="495900" cy="232500"/>
          </a:xfrm>
          <a:prstGeom prst="roundRect">
            <a:avLst>
              <a:gd name="adj" fmla="val 28253"/>
            </a:avLst>
          </a:prstGeom>
          <a:solidFill>
            <a:srgbClr val="A04789"/>
          </a:solidFill>
          <a:ln>
            <a:noFill/>
          </a:ln>
        </p:spPr>
        <p:txBody>
          <a:bodyPr spcFirstLastPara="1" wrap="square" lIns="91425" tIns="54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FFFFFF"/>
                </a:solidFill>
              </a:rPr>
              <a:t>до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009" name="Google Shape;1009;p112"/>
          <p:cNvPicPr preferRelativeResize="0"/>
          <p:nvPr/>
        </p:nvPicPr>
        <p:blipFill rotWithShape="1">
          <a:blip r:embed="rId5">
            <a:alphaModFix/>
          </a:blip>
          <a:srcRect l="27064" t="11155" r="24720" b="23762"/>
          <a:stretch/>
        </p:blipFill>
        <p:spPr>
          <a:xfrm rot="5400000">
            <a:off x="1502536" y="2681350"/>
            <a:ext cx="1486800" cy="15054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1010" name="Google Shape;1010;p112"/>
          <p:cNvPicPr preferRelativeResize="0"/>
          <p:nvPr/>
        </p:nvPicPr>
        <p:blipFill rotWithShape="1">
          <a:blip r:embed="rId6">
            <a:alphaModFix/>
          </a:blip>
          <a:srcRect l="24272" t="49905" r="34520" b="19336"/>
          <a:stretch/>
        </p:blipFill>
        <p:spPr>
          <a:xfrm rot="-5400000">
            <a:off x="3040288" y="2692750"/>
            <a:ext cx="1489800" cy="14826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sp>
        <p:nvSpPr>
          <p:cNvPr id="1011" name="Google Shape;1011;p112"/>
          <p:cNvSpPr/>
          <p:nvPr/>
        </p:nvSpPr>
        <p:spPr>
          <a:xfrm>
            <a:off x="2150311" y="3591025"/>
            <a:ext cx="305100" cy="1812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71475" tIns="71475" rIns="71475" bIns="71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12"/>
          <p:cNvSpPr/>
          <p:nvPr/>
        </p:nvSpPr>
        <p:spPr>
          <a:xfrm>
            <a:off x="3765913" y="3383725"/>
            <a:ext cx="305100" cy="1812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71475" tIns="71475" rIns="71475" bIns="71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3" name="Google Shape;1013;p112" descr="A grey and black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9389" y="3952655"/>
            <a:ext cx="733095" cy="15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112" descr="A grey and black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8640" y="3957605"/>
            <a:ext cx="733095" cy="15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12"/>
          <p:cNvPicPr preferRelativeResize="0"/>
          <p:nvPr/>
        </p:nvPicPr>
        <p:blipFill rotWithShape="1">
          <a:blip r:embed="rId7">
            <a:alphaModFix/>
          </a:blip>
          <a:srcRect l="4400" t="4008" r="53615" b="64583"/>
          <a:stretch/>
        </p:blipFill>
        <p:spPr>
          <a:xfrm>
            <a:off x="7663913" y="2702875"/>
            <a:ext cx="1485600" cy="14760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1016" name="Google Shape;1016;p112"/>
          <p:cNvPicPr preferRelativeResize="0"/>
          <p:nvPr/>
        </p:nvPicPr>
        <p:blipFill rotWithShape="1">
          <a:blip r:embed="rId8">
            <a:alphaModFix/>
          </a:blip>
          <a:srcRect l="32599" t="35603" r="14090" b="24394"/>
          <a:stretch/>
        </p:blipFill>
        <p:spPr>
          <a:xfrm rot="5400000">
            <a:off x="4570026" y="2693325"/>
            <a:ext cx="1489200" cy="14898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1017" name="Google Shape;1017;p112"/>
          <p:cNvPicPr preferRelativeResize="0"/>
          <p:nvPr/>
        </p:nvPicPr>
        <p:blipFill rotWithShape="1">
          <a:blip r:embed="rId9">
            <a:alphaModFix/>
          </a:blip>
          <a:srcRect l="30646" t="40029" r="22133" b="21928"/>
          <a:stretch/>
        </p:blipFill>
        <p:spPr>
          <a:xfrm rot="5400000">
            <a:off x="6118199" y="2692375"/>
            <a:ext cx="1476000" cy="14970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sp>
        <p:nvSpPr>
          <p:cNvPr id="1018" name="Google Shape;1018;p112"/>
          <p:cNvSpPr/>
          <p:nvPr/>
        </p:nvSpPr>
        <p:spPr>
          <a:xfrm>
            <a:off x="5334026" y="3305325"/>
            <a:ext cx="305100" cy="1812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71475" tIns="71475" rIns="71475" bIns="71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112"/>
          <p:cNvSpPr/>
          <p:nvPr/>
        </p:nvSpPr>
        <p:spPr>
          <a:xfrm>
            <a:off x="6833449" y="3357900"/>
            <a:ext cx="305100" cy="1812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71475" tIns="71475" rIns="71475" bIns="71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9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p112" descr="A grey and black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0079" y="3953550"/>
            <a:ext cx="733095" cy="15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12" descr="A grey and black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7101" y="3943516"/>
            <a:ext cx="733095" cy="15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12" descr="A grey and black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2491" y="3946313"/>
            <a:ext cx="733095" cy="154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12"/>
          <p:cNvSpPr/>
          <p:nvPr/>
        </p:nvSpPr>
        <p:spPr>
          <a:xfrm>
            <a:off x="7847352" y="2722136"/>
            <a:ext cx="1118700" cy="232500"/>
          </a:xfrm>
          <a:prstGeom prst="roundRect">
            <a:avLst>
              <a:gd name="adj" fmla="val 28253"/>
            </a:avLst>
          </a:prstGeom>
          <a:solidFill>
            <a:srgbClr val="A04789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FFFFFF"/>
                </a:solidFill>
              </a:rPr>
              <a:t>через 1 міс.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024" name="Google Shape;1024;p112"/>
          <p:cNvSpPr txBox="1"/>
          <p:nvPr/>
        </p:nvSpPr>
        <p:spPr>
          <a:xfrm>
            <a:off x="308944" y="4278274"/>
            <a:ext cx="85206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050" dirty="0">
                <a:solidFill>
                  <a:schemeClr val="bg1"/>
                </a:solidFill>
                <a:latin typeface="Montserrat" pitchFamily="2" charset="77"/>
              </a:rPr>
              <a:t>Чоловік, 75 років. </a:t>
            </a:r>
            <a:endParaRPr sz="1050" dirty="0">
              <a:solidFill>
                <a:schemeClr val="bg1"/>
              </a:solidFill>
              <a:latin typeface="Montserrat" pitchFamily="2" charset="77"/>
            </a:endParaRPr>
          </a:p>
          <a:p>
            <a:pPr marL="0" lvl="0" indent="0" algn="just" rtl="0">
              <a:lnSpc>
                <a:spcPct val="85000"/>
              </a:lnSpc>
              <a:spcBef>
                <a:spcPts val="350"/>
              </a:spcBef>
              <a:spcAft>
                <a:spcPts val="0"/>
              </a:spcAft>
              <a:buNone/>
            </a:pPr>
            <a:r>
              <a:rPr lang="uk" sz="1050" b="1" dirty="0">
                <a:solidFill>
                  <a:schemeClr val="bg1"/>
                </a:solidFill>
                <a:latin typeface="Montserrat" pitchFamily="2" charset="77"/>
              </a:rPr>
              <a:t>Діагноз:</a:t>
            </a:r>
            <a:r>
              <a:rPr lang="uk" sz="1050" dirty="0">
                <a:solidFill>
                  <a:schemeClr val="bg1"/>
                </a:solidFill>
                <a:latin typeface="Montserrat" pitchFamily="2" charset="77"/>
              </a:rPr>
              <a:t> Базосквамозна карцинома шкіри верхньої повіки правого ока</a:t>
            </a:r>
            <a:endParaRPr sz="1050" dirty="0">
              <a:solidFill>
                <a:schemeClr val="bg1"/>
              </a:solidFill>
              <a:latin typeface="Montserrat" pitchFamily="2" charset="77"/>
            </a:endParaRPr>
          </a:p>
          <a:p>
            <a:pPr marL="0" lvl="0" indent="0" algn="just" rtl="0">
              <a:lnSpc>
                <a:spcPct val="85000"/>
              </a:lnSpc>
              <a:spcBef>
                <a:spcPts val="350"/>
              </a:spcBef>
              <a:spcAft>
                <a:spcPts val="0"/>
              </a:spcAft>
              <a:buNone/>
            </a:pPr>
            <a:r>
              <a:rPr lang="uk" sz="1050" b="1" dirty="0">
                <a:solidFill>
                  <a:schemeClr val="bg1"/>
                </a:solidFill>
                <a:latin typeface="Montserrat" pitchFamily="2" charset="77"/>
              </a:rPr>
              <a:t>І ЕТАП:</a:t>
            </a:r>
            <a:r>
              <a:rPr lang="uk" sz="1050" dirty="0">
                <a:solidFill>
                  <a:schemeClr val="bg1"/>
                </a:solidFill>
                <a:latin typeface="Montserrat" pitchFamily="2" charset="77"/>
              </a:rPr>
              <a:t> Клиновидне висічення пухлини у зовнішньому куті верхньої повіки правого ока під місцевим знеболенням.</a:t>
            </a:r>
            <a:endParaRPr sz="1050" dirty="0">
              <a:solidFill>
                <a:schemeClr val="bg1"/>
              </a:solidFill>
              <a:latin typeface="Montserrat" pitchFamily="2" charset="77"/>
            </a:endParaRPr>
          </a:p>
          <a:p>
            <a:pPr marL="0" lvl="0" indent="0" algn="just" rtl="0">
              <a:lnSpc>
                <a:spcPct val="85000"/>
              </a:lnSpc>
              <a:spcBef>
                <a:spcPts val="350"/>
              </a:spcBef>
              <a:spcAft>
                <a:spcPts val="350"/>
              </a:spcAft>
              <a:buNone/>
            </a:pPr>
            <a:r>
              <a:rPr lang="uk" sz="1050" b="1" dirty="0">
                <a:solidFill>
                  <a:schemeClr val="bg1"/>
                </a:solidFill>
                <a:latin typeface="Montserrat" pitchFamily="2" charset="77"/>
              </a:rPr>
              <a:t>ІІ ЕТАП: </a:t>
            </a:r>
            <a:r>
              <a:rPr lang="uk" sz="1050" dirty="0">
                <a:solidFill>
                  <a:schemeClr val="bg1"/>
                </a:solidFill>
                <a:latin typeface="Montserrat" pitchFamily="2" charset="77"/>
              </a:rPr>
              <a:t>Виділення та підшивання танзокон’юнктивального клаптя під загальним знеболенням.</a:t>
            </a:r>
            <a:endParaRPr sz="95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Google Shape;1005;p112">
            <a:extLst>
              <a:ext uri="{FF2B5EF4-FFF2-40B4-BE49-F238E27FC236}">
                <a16:creationId xmlns:a16="http://schemas.microsoft.com/office/drawing/2014/main" id="{3CD65317-ECB3-4F43-BFB5-85E13D4281BC}"/>
              </a:ext>
            </a:extLst>
          </p:cNvPr>
          <p:cNvSpPr txBox="1">
            <a:spLocks/>
          </p:cNvSpPr>
          <p:nvPr/>
        </p:nvSpPr>
        <p:spPr>
          <a:xfrm>
            <a:off x="4616174" y="783709"/>
            <a:ext cx="3790528" cy="17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dirty="0" err="1">
                <a:latin typeface="Montserrat" pitchFamily="2" charset="77"/>
              </a:rPr>
              <a:t>Естетика</a:t>
            </a:r>
            <a:r>
              <a:rPr lang="ru-RU" dirty="0">
                <a:latin typeface="Montserrat" pitchFamily="2" charset="77"/>
              </a:rPr>
              <a:t> в </a:t>
            </a:r>
            <a:r>
              <a:rPr lang="ru-RU" dirty="0" err="1">
                <a:latin typeface="Montserrat" pitchFamily="2" charset="77"/>
              </a:rPr>
              <a:t>онкодерматології</a:t>
            </a:r>
            <a:r>
              <a:rPr lang="ru-RU" dirty="0">
                <a:latin typeface="Montserrat" pitchFamily="2" charset="77"/>
              </a:rPr>
              <a:t> — </a:t>
            </a:r>
            <a:r>
              <a:rPr lang="ru-RU" dirty="0" err="1">
                <a:latin typeface="Montserrat" pitchFamily="2" charset="77"/>
              </a:rPr>
              <a:t>це</a:t>
            </a:r>
            <a:r>
              <a:rPr lang="ru-RU" dirty="0">
                <a:latin typeface="Montserrat" pitchFamily="2" charset="77"/>
              </a:rPr>
              <a:t> не </a:t>
            </a:r>
            <a:r>
              <a:rPr lang="ru-RU" dirty="0" err="1">
                <a:latin typeface="Montserrat" pitchFamily="2" charset="77"/>
              </a:rPr>
              <a:t>поверхнева</a:t>
            </a:r>
            <a:r>
              <a:rPr lang="ru-RU" dirty="0">
                <a:latin typeface="Montserrat" pitchFamily="2" charset="77"/>
              </a:rPr>
              <a:t> тема. </a:t>
            </a:r>
            <a:r>
              <a:rPr lang="ru-RU" dirty="0" err="1">
                <a:latin typeface="Montserrat" pitchFamily="2" charset="77"/>
              </a:rPr>
              <a:t>Це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частина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реабілітації</a:t>
            </a:r>
            <a:r>
              <a:rPr lang="ru-RU" dirty="0">
                <a:latin typeface="Montserrat" pitchFamily="2" charset="77"/>
              </a:rPr>
              <a:t>, </a:t>
            </a:r>
            <a:r>
              <a:rPr lang="ru-RU" dirty="0" err="1">
                <a:latin typeface="Montserrat" pitchFamily="2" charset="77"/>
              </a:rPr>
              <a:t>соціального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повернення</a:t>
            </a:r>
            <a:r>
              <a:rPr lang="ru-RU" dirty="0">
                <a:latin typeface="Montserrat" pitchFamily="2" charset="77"/>
              </a:rPr>
              <a:t>, </a:t>
            </a:r>
            <a:r>
              <a:rPr lang="ru-RU" dirty="0" err="1">
                <a:latin typeface="Montserrat" pitchFamily="2" charset="77"/>
              </a:rPr>
              <a:t>психологічного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здоров’я</a:t>
            </a:r>
            <a:r>
              <a:rPr lang="ru-RU" dirty="0">
                <a:latin typeface="Montserrat" pitchFamily="2" charset="77"/>
              </a:rPr>
              <a:t> і </a:t>
            </a:r>
            <a:r>
              <a:rPr lang="ru-RU" dirty="0" err="1">
                <a:latin typeface="Montserrat" pitchFamily="2" charset="77"/>
              </a:rPr>
              <a:t>якості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життя</a:t>
            </a:r>
            <a:r>
              <a:rPr lang="ru-RU" dirty="0">
                <a:latin typeface="Montserrat" pitchFamily="2" charset="77"/>
              </a:rPr>
              <a:t>.</a:t>
            </a:r>
          </a:p>
          <a:p>
            <a:pPr marL="0" lv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Естетика</a:t>
            </a:r>
            <a:r>
              <a:rPr lang="ru-RU" b="1" dirty="0">
                <a:solidFill>
                  <a:srgbClr val="A04789"/>
                </a:solidFill>
                <a:latin typeface="Montserrat" pitchFamily="2" charset="77"/>
              </a:rPr>
              <a:t> </a:t>
            </a:r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після</a:t>
            </a:r>
            <a:r>
              <a:rPr lang="ru-RU" b="1" dirty="0">
                <a:solidFill>
                  <a:srgbClr val="A04789"/>
                </a:solidFill>
                <a:latin typeface="Montserrat" pitchFamily="2" charset="77"/>
              </a:rPr>
              <a:t> раку — </a:t>
            </a:r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це</a:t>
            </a:r>
            <a:r>
              <a:rPr lang="ru-RU" b="1" dirty="0">
                <a:solidFill>
                  <a:srgbClr val="A04789"/>
                </a:solidFill>
                <a:latin typeface="Montserrat" pitchFamily="2" charset="77"/>
              </a:rPr>
              <a:t> не про красу </a:t>
            </a:r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заради</a:t>
            </a:r>
            <a:r>
              <a:rPr lang="ru-RU" b="1" dirty="0">
                <a:solidFill>
                  <a:srgbClr val="A04789"/>
                </a:solidFill>
                <a:latin typeface="Montserrat" pitchFamily="2" charset="77"/>
              </a:rPr>
              <a:t> </a:t>
            </a:r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краси</a:t>
            </a:r>
            <a:r>
              <a:rPr lang="ru-RU" b="1" dirty="0">
                <a:solidFill>
                  <a:srgbClr val="A04789"/>
                </a:solidFill>
                <a:latin typeface="Montserrat" pitchFamily="2" charset="77"/>
              </a:rPr>
              <a:t>. </a:t>
            </a:r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Це</a:t>
            </a:r>
            <a:r>
              <a:rPr lang="ru-RU" b="1" dirty="0">
                <a:solidFill>
                  <a:srgbClr val="A04789"/>
                </a:solidFill>
                <a:latin typeface="Montserrat" pitchFamily="2" charset="77"/>
              </a:rPr>
              <a:t> про </a:t>
            </a:r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повернення</a:t>
            </a:r>
            <a:r>
              <a:rPr lang="ru-RU" b="1" dirty="0">
                <a:solidFill>
                  <a:srgbClr val="A04789"/>
                </a:solidFill>
                <a:latin typeface="Montserrat" pitchFamily="2" charset="77"/>
              </a:rPr>
              <a:t> </a:t>
            </a:r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людини</a:t>
            </a:r>
            <a:r>
              <a:rPr lang="ru-RU" b="1" dirty="0">
                <a:solidFill>
                  <a:srgbClr val="A04789"/>
                </a:solidFill>
                <a:latin typeface="Montserrat" pitchFamily="2" charset="77"/>
              </a:rPr>
              <a:t> до себе.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4000">
              <a:srgbClr val="FAF6FE"/>
            </a:gs>
            <a:gs pos="100000">
              <a:srgbClr val="998CC0">
                <a:alpha val="34000"/>
              </a:srgb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Shape 1486">
          <a:extLst>
            <a:ext uri="{FF2B5EF4-FFF2-40B4-BE49-F238E27FC236}">
              <a16:creationId xmlns:a16="http://schemas.microsoft.com/office/drawing/2014/main" id="{42B97750-A7DB-F1EE-5A57-50FDB9858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F6D233-4A3D-3320-A4B1-6BEC8C527D80}"/>
              </a:ext>
            </a:extLst>
          </p:cNvPr>
          <p:cNvSpPr/>
          <p:nvPr/>
        </p:nvSpPr>
        <p:spPr>
          <a:xfrm>
            <a:off x="6349999" y="229534"/>
            <a:ext cx="2506663" cy="4326591"/>
          </a:xfrm>
          <a:prstGeom prst="roundRect">
            <a:avLst>
              <a:gd name="adj" fmla="val 6738"/>
            </a:avLst>
          </a:prstGeom>
          <a:solidFill>
            <a:schemeClr val="bg1"/>
          </a:solidFill>
          <a:ln>
            <a:solidFill>
              <a:srgbClr val="998C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8" name="Google Shape;1031;p113">
            <a:extLst>
              <a:ext uri="{FF2B5EF4-FFF2-40B4-BE49-F238E27FC236}">
                <a16:creationId xmlns:a16="http://schemas.microsoft.com/office/drawing/2014/main" id="{D9F58593-49CB-D7A9-BDE0-A2410539B5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2415" y="483113"/>
            <a:ext cx="1481829" cy="162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32;p113">
            <a:extLst>
              <a:ext uri="{FF2B5EF4-FFF2-40B4-BE49-F238E27FC236}">
                <a16:creationId xmlns:a16="http://schemas.microsoft.com/office/drawing/2014/main" id="{7E91905B-5C2D-B608-885E-FB53F59420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9543" y="2244422"/>
            <a:ext cx="2221174" cy="2183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29;p113">
            <a:extLst>
              <a:ext uri="{FF2B5EF4-FFF2-40B4-BE49-F238E27FC236}">
                <a16:creationId xmlns:a16="http://schemas.microsoft.com/office/drawing/2014/main" id="{DB4DFD66-90B5-23A4-2D55-84C70AE43E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063" y="335955"/>
            <a:ext cx="8520600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00" b="1" dirty="0">
                <a:latin typeface="Montserrat" pitchFamily="2" charset="77"/>
              </a:rPr>
              <a:t>Показання до МОС-хірургії</a:t>
            </a:r>
            <a:endParaRPr sz="2400" b="1" dirty="0">
              <a:latin typeface="Montserrat" pitchFamily="2" charset="77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C3488EC-6050-A67E-E861-5D4BCB93B893}"/>
              </a:ext>
            </a:extLst>
          </p:cNvPr>
          <p:cNvSpPr/>
          <p:nvPr/>
        </p:nvSpPr>
        <p:spPr>
          <a:xfrm>
            <a:off x="323849" y="1539677"/>
            <a:ext cx="5889323" cy="3016448"/>
          </a:xfrm>
          <a:prstGeom prst="roundRect">
            <a:avLst>
              <a:gd name="adj" fmla="val 3645"/>
            </a:avLst>
          </a:prstGeom>
          <a:solidFill>
            <a:srgbClr val="A0478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" name="Google Shape;1030;p113">
            <a:extLst>
              <a:ext uri="{FF2B5EF4-FFF2-40B4-BE49-F238E27FC236}">
                <a16:creationId xmlns:a16="http://schemas.microsoft.com/office/drawing/2014/main" id="{569E063E-A6DA-2228-440D-78D4997854F4}"/>
              </a:ext>
            </a:extLst>
          </p:cNvPr>
          <p:cNvSpPr txBox="1">
            <a:spLocks noGrp="1" noChangeAspect="1"/>
          </p:cNvSpPr>
          <p:nvPr>
            <p:ph type="body" idx="1"/>
          </p:nvPr>
        </p:nvSpPr>
        <p:spPr>
          <a:xfrm>
            <a:off x="487346" y="1633709"/>
            <a:ext cx="4973653" cy="402345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600" b="1" i="1" dirty="0">
                <a:solidFill>
                  <a:schemeClr val="bg1"/>
                </a:solidFill>
                <a:latin typeface="Montserrat" pitchFamily="2" charset="77"/>
              </a:rPr>
              <a:t>Основні показання:</a:t>
            </a:r>
            <a:endParaRPr sz="1600" b="1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5" name="Google Shape;1030;p113">
            <a:extLst>
              <a:ext uri="{FF2B5EF4-FFF2-40B4-BE49-F238E27FC236}">
                <a16:creationId xmlns:a16="http://schemas.microsoft.com/office/drawing/2014/main" id="{D16A5710-9088-892C-FE93-C48010F17ADA}"/>
              </a:ext>
            </a:extLst>
          </p:cNvPr>
          <p:cNvSpPr txBox="1">
            <a:spLocks noChangeAspect="1"/>
          </p:cNvSpPr>
          <p:nvPr/>
        </p:nvSpPr>
        <p:spPr>
          <a:xfrm>
            <a:off x="487345" y="1778001"/>
            <a:ext cx="5604413" cy="277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пухлини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Montserrat" pitchFamily="2" charset="77"/>
              </a:rPr>
              <a:t>H-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зони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обличчя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;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рецидивні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БКК і ПКК;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нечіткі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клінічні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межі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;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пухлини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після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попереднього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неповного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лікування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;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пухлини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в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ділянках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, де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потрібно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зберегти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функцію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і форму;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окремі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випадки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Montserrat" pitchFamily="2" charset="77"/>
              </a:rPr>
              <a:t>melanoma in situ / lentigo </a:t>
            </a:r>
            <a:r>
              <a:rPr lang="en-GB" sz="1200" dirty="0" err="1">
                <a:solidFill>
                  <a:schemeClr val="bg1"/>
                </a:solidFill>
                <a:latin typeface="Montserrat" pitchFamily="2" charset="77"/>
              </a:rPr>
              <a:t>maligna</a:t>
            </a:r>
            <a:r>
              <a:rPr lang="en-GB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в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анатомічно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складних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зонах.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дерматофібросаркома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протуберанс</a:t>
            </a:r>
            <a:endParaRPr lang="ru-RU" sz="12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6" name="Google Shape;1030;p113">
            <a:extLst>
              <a:ext uri="{FF2B5EF4-FFF2-40B4-BE49-F238E27FC236}">
                <a16:creationId xmlns:a16="http://schemas.microsoft.com/office/drawing/2014/main" id="{6B1F5684-0B9C-70FF-FEFF-B9A5449DD488}"/>
              </a:ext>
            </a:extLst>
          </p:cNvPr>
          <p:cNvSpPr txBox="1">
            <a:spLocks noChangeAspect="1"/>
          </p:cNvSpPr>
          <p:nvPr/>
        </p:nvSpPr>
        <p:spPr>
          <a:xfrm>
            <a:off x="3157521" y="1737623"/>
            <a:ext cx="5340350" cy="89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агресивні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гістологічні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типи БКК;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ПКК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високого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77"/>
              </a:rPr>
              <a:t>ризику</a:t>
            </a:r>
            <a:r>
              <a:rPr lang="ru-RU" sz="1200" dirty="0">
                <a:solidFill>
                  <a:schemeClr val="bg1"/>
                </a:solidFill>
                <a:latin typeface="Montserrat" pitchFamily="2" charset="77"/>
              </a:rPr>
              <a:t>;</a:t>
            </a:r>
          </a:p>
        </p:txBody>
      </p:sp>
      <p:sp>
        <p:nvSpPr>
          <p:cNvPr id="17" name="Google Shape;1030;p113">
            <a:extLst>
              <a:ext uri="{FF2B5EF4-FFF2-40B4-BE49-F238E27FC236}">
                <a16:creationId xmlns:a16="http://schemas.microsoft.com/office/drawing/2014/main" id="{3610D976-1CD4-B2D0-2EAF-0CED47074DF1}"/>
              </a:ext>
            </a:extLst>
          </p:cNvPr>
          <p:cNvSpPr txBox="1">
            <a:spLocks/>
          </p:cNvSpPr>
          <p:nvPr/>
        </p:nvSpPr>
        <p:spPr>
          <a:xfrm>
            <a:off x="387682" y="973832"/>
            <a:ext cx="6526352" cy="34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400" b="1" dirty="0">
                <a:latin typeface="Montserrat" pitchFamily="2" charset="77"/>
              </a:rPr>
              <a:t>Метод </a:t>
            </a:r>
            <a:r>
              <a:rPr lang="ru-RU" sz="1400" b="1" dirty="0" err="1">
                <a:latin typeface="Montserrat" pitchFamily="2" charset="77"/>
              </a:rPr>
              <a:t>обирається</a:t>
            </a:r>
            <a:r>
              <a:rPr lang="ru-RU" sz="1400" b="1" dirty="0">
                <a:latin typeface="Montserrat" pitchFamily="2" charset="77"/>
              </a:rPr>
              <a:t> не за </a:t>
            </a:r>
            <a:r>
              <a:rPr lang="ru-RU" sz="1400" b="1" dirty="0" err="1">
                <a:latin typeface="Montserrat" pitchFamily="2" charset="77"/>
              </a:rPr>
              <a:t>розміром</a:t>
            </a:r>
            <a:r>
              <a:rPr lang="ru-RU" sz="1400" b="1" dirty="0">
                <a:latin typeface="Montserrat" pitchFamily="2" charset="77"/>
              </a:rPr>
              <a:t> </a:t>
            </a:r>
            <a:r>
              <a:rPr lang="ru-RU" sz="1400" b="1" dirty="0" err="1">
                <a:latin typeface="Montserrat" pitchFamily="2" charset="77"/>
              </a:rPr>
              <a:t>пухлини</a:t>
            </a:r>
            <a:r>
              <a:rPr lang="ru-RU" sz="1400" b="1" dirty="0">
                <a:latin typeface="Montserrat" pitchFamily="2" charset="77"/>
              </a:rPr>
              <a:t>, а за </a:t>
            </a:r>
            <a:r>
              <a:rPr lang="ru-RU" sz="1400" b="1" dirty="0" err="1">
                <a:latin typeface="Montserrat" pitchFamily="2" charset="77"/>
              </a:rPr>
              <a:t>ризиком</a:t>
            </a:r>
            <a:r>
              <a:rPr lang="ru-RU" sz="1400" b="1" dirty="0">
                <a:latin typeface="Montserrat" pitchFamily="2" charset="77"/>
              </a:rPr>
              <a:t>, </a:t>
            </a:r>
            <a:r>
              <a:rPr lang="ru-RU" sz="1400" b="1" dirty="0" err="1">
                <a:latin typeface="Montserrat" pitchFamily="2" charset="77"/>
              </a:rPr>
              <a:t>локалізацією</a:t>
            </a:r>
            <a:r>
              <a:rPr lang="ru-RU" sz="1400" b="1" dirty="0">
                <a:latin typeface="Montserrat" pitchFamily="2" charset="77"/>
              </a:rPr>
              <a:t>, </a:t>
            </a:r>
            <a:r>
              <a:rPr lang="ru-RU" sz="1400" b="1" dirty="0" err="1">
                <a:latin typeface="Montserrat" pitchFamily="2" charset="77"/>
              </a:rPr>
              <a:t>гістологією</a:t>
            </a:r>
            <a:r>
              <a:rPr lang="ru-RU" sz="1400" b="1" dirty="0">
                <a:latin typeface="Montserrat" pitchFamily="2" charset="77"/>
              </a:rPr>
              <a:t> та потребою </a:t>
            </a:r>
            <a:r>
              <a:rPr lang="ru-RU" sz="1400" b="1" dirty="0" err="1">
                <a:latin typeface="Montserrat" pitchFamily="2" charset="77"/>
              </a:rPr>
              <a:t>зберегти</a:t>
            </a:r>
            <a:r>
              <a:rPr lang="ru-RU" sz="1400" b="1" dirty="0">
                <a:latin typeface="Montserrat" pitchFamily="2" charset="77"/>
              </a:rPr>
              <a:t> тканину</a:t>
            </a:r>
            <a:r>
              <a:rPr lang="en-US" sz="1400" b="1" dirty="0">
                <a:latin typeface="Montserrat" pitchFamily="2" charset="77"/>
              </a:rPr>
              <a:t>.</a:t>
            </a:r>
            <a:endParaRPr lang="ru-RU" sz="14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9774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53000">
              <a:srgbClr val="FAF6FE"/>
            </a:gs>
            <a:gs pos="62000">
              <a:srgbClr val="FAF6FE"/>
            </a:gs>
            <a:gs pos="97000">
              <a:srgbClr val="998CC0">
                <a:alpha val="39015"/>
              </a:srgbClr>
            </a:gs>
          </a:gsLst>
          <a:lin ang="5400000" scaled="1"/>
        </a:gra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14"/>
          <p:cNvSpPr txBox="1"/>
          <p:nvPr/>
        </p:nvSpPr>
        <p:spPr>
          <a:xfrm>
            <a:off x="311700" y="868067"/>
            <a:ext cx="4260300" cy="154101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FF">
                <a:alpha val="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 dirty="0">
                <a:solidFill>
                  <a:schemeClr val="dk1"/>
                </a:solidFill>
                <a:highlight>
                  <a:srgbClr val="FFFFFF"/>
                </a:highlight>
                <a:latin typeface="Montserrat" pitchFamily="2" charset="77"/>
              </a:rPr>
              <a:t>Чоловік, 54 роки. </a:t>
            </a:r>
            <a:br>
              <a:rPr lang="uk" dirty="0">
                <a:solidFill>
                  <a:schemeClr val="dk1"/>
                </a:solidFill>
                <a:highlight>
                  <a:srgbClr val="FFFFFF"/>
                </a:highlight>
                <a:latin typeface="Montserrat" pitchFamily="2" charset="77"/>
              </a:rPr>
            </a:br>
            <a:r>
              <a:rPr lang="uk" dirty="0">
                <a:solidFill>
                  <a:schemeClr val="dk1"/>
                </a:solidFill>
                <a:highlight>
                  <a:srgbClr val="FFFFFF"/>
                </a:highlight>
                <a:latin typeface="Montserrat" pitchFamily="2" charset="77"/>
              </a:rPr>
              <a:t>Звернувся зі скаргами на потовщення та пігментацію в ділянці атрофічного рубця, що залишився після видалення новоутворення.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Montserrat" pitchFamily="2" charset="77"/>
            </a:endParaRPr>
          </a:p>
          <a:p>
            <a:pPr marL="0" lvl="0" indent="0" algn="l" rtl="0">
              <a:spcBef>
                <a:spcPts val="700"/>
              </a:spcBef>
              <a:spcAft>
                <a:spcPts val="700"/>
              </a:spcAft>
              <a:buNone/>
            </a:pPr>
            <a:r>
              <a:rPr lang="uk" b="1" dirty="0">
                <a:solidFill>
                  <a:schemeClr val="dk1"/>
                </a:solidFill>
                <a:highlight>
                  <a:srgbClr val="FFFFFF"/>
                </a:highlight>
                <a:latin typeface="Montserrat" pitchFamily="2" charset="77"/>
              </a:rPr>
              <a:t>Патогістологічний висновок: </a:t>
            </a:r>
            <a:r>
              <a:rPr lang="uk" dirty="0">
                <a:solidFill>
                  <a:schemeClr val="dk1"/>
                </a:solidFill>
                <a:highlight>
                  <a:srgbClr val="FFFFFF"/>
                </a:highlight>
                <a:latin typeface="Montserrat" pitchFamily="2" charset="77"/>
              </a:rPr>
              <a:t>дерматофібросаркома протуберанс.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Montserra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43A8F2-9309-2BA6-4FB2-26BB26F545C1}"/>
              </a:ext>
            </a:extLst>
          </p:cNvPr>
          <p:cNvGrpSpPr/>
          <p:nvPr/>
        </p:nvGrpSpPr>
        <p:grpSpPr>
          <a:xfrm>
            <a:off x="5063780" y="2917372"/>
            <a:ext cx="4170801" cy="1849330"/>
            <a:chOff x="3547563" y="445013"/>
            <a:chExt cx="4878587" cy="2163162"/>
          </a:xfrm>
        </p:grpSpPr>
        <p:pic>
          <p:nvPicPr>
            <p:cNvPr id="1040" name="Google Shape;1040;p1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47563" y="451152"/>
              <a:ext cx="2373449" cy="1378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1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47575" y="1829988"/>
              <a:ext cx="4878575" cy="778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114"/>
            <p:cNvPicPr preferRelativeResize="0"/>
            <p:nvPr/>
          </p:nvPicPr>
          <p:blipFill rotWithShape="1">
            <a:blip r:embed="rId5">
              <a:alphaModFix/>
            </a:blip>
            <a:srcRect l="2638"/>
            <a:stretch/>
          </p:blipFill>
          <p:spPr>
            <a:xfrm>
              <a:off x="5981188" y="445013"/>
              <a:ext cx="2359924" cy="13911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80676E-ACD8-B067-4A38-52F75E5B0AD4}"/>
              </a:ext>
            </a:extLst>
          </p:cNvPr>
          <p:cNvGrpSpPr/>
          <p:nvPr/>
        </p:nvGrpSpPr>
        <p:grpSpPr>
          <a:xfrm>
            <a:off x="5065930" y="0"/>
            <a:ext cx="4078070" cy="2668879"/>
            <a:chOff x="311700" y="445025"/>
            <a:chExt cx="3066600" cy="2006925"/>
          </a:xfrm>
        </p:grpSpPr>
        <p:pic>
          <p:nvPicPr>
            <p:cNvPr id="1037" name="Google Shape;1037;p114" title="photo_2024-08-20_13-36-25.jpg"/>
            <p:cNvPicPr preferRelativeResize="0"/>
            <p:nvPr/>
          </p:nvPicPr>
          <p:blipFill rotWithShape="1">
            <a:blip r:embed="rId6">
              <a:alphaModFix/>
            </a:blip>
            <a:srcRect l="11261" t="34925" b="21518"/>
            <a:stretch/>
          </p:blipFill>
          <p:spPr>
            <a:xfrm>
              <a:off x="311700" y="445025"/>
              <a:ext cx="3066600" cy="200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114" title="photo_2024-08-20_13-36-24 (2).jpg"/>
            <p:cNvPicPr preferRelativeResize="0"/>
            <p:nvPr/>
          </p:nvPicPr>
          <p:blipFill rotWithShape="1">
            <a:blip r:embed="rId7">
              <a:alphaModFix/>
            </a:blip>
            <a:srcRect t="17609" b="23653"/>
            <a:stretch/>
          </p:blipFill>
          <p:spPr>
            <a:xfrm>
              <a:off x="1880113" y="954522"/>
              <a:ext cx="1411200" cy="14127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043" name="Google Shape;1043;p114"/>
            <p:cNvCxnSpPr/>
            <p:nvPr/>
          </p:nvCxnSpPr>
          <p:spPr>
            <a:xfrm rot="10800000">
              <a:off x="1669938" y="1072735"/>
              <a:ext cx="320700" cy="2139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044" name="Google Shape;1044;p114" descr="A grey and black logo&#10;&#10;AI-generated content may be incorrect.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81719" y="2197348"/>
              <a:ext cx="743027" cy="156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114" descr="A grey and black logo&#10;&#10;AI-generated content may be incorrect.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14194" y="2048970"/>
              <a:ext cx="743027" cy="1564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6" name="Google Shape;1046;p114"/>
          <p:cNvPicPr preferRelativeResize="0"/>
          <p:nvPr/>
        </p:nvPicPr>
        <p:blipFill>
          <a:blip r:embed="rId9">
            <a:alphaModFix/>
          </a:blip>
          <a:srcRect b="49655"/>
          <a:stretch>
            <a:fillRect/>
          </a:stretch>
        </p:blipFill>
        <p:spPr>
          <a:xfrm>
            <a:off x="358776" y="4082537"/>
            <a:ext cx="2277070" cy="68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6981" y="2643187"/>
            <a:ext cx="4555935" cy="1324583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114"/>
          <p:cNvSpPr txBox="1"/>
          <p:nvPr/>
        </p:nvSpPr>
        <p:spPr>
          <a:xfrm>
            <a:off x="311700" y="183307"/>
            <a:ext cx="85206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>
                <a:solidFill>
                  <a:srgbClr val="A04789"/>
                </a:solidFill>
                <a:latin typeface="Montserrat" pitchFamily="2" charset="77"/>
              </a:rPr>
              <a:t>Кейс ДФСП</a:t>
            </a:r>
            <a:endParaRPr sz="2400" b="1" dirty="0">
              <a:solidFill>
                <a:srgbClr val="A04789"/>
              </a:solidFill>
              <a:latin typeface="Montserrat" pitchFamily="2" charset="77"/>
            </a:endParaRPr>
          </a:p>
        </p:txBody>
      </p:sp>
      <p:pic>
        <p:nvPicPr>
          <p:cNvPr id="5" name="Google Shape;1046;p114">
            <a:extLst>
              <a:ext uri="{FF2B5EF4-FFF2-40B4-BE49-F238E27FC236}">
                <a16:creationId xmlns:a16="http://schemas.microsoft.com/office/drawing/2014/main" id="{307C74FC-F91A-1170-7A48-1035BEE7664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rcRect t="49655"/>
          <a:stretch>
            <a:fillRect/>
          </a:stretch>
        </p:blipFill>
        <p:spPr>
          <a:xfrm>
            <a:off x="2635846" y="4082537"/>
            <a:ext cx="2277070" cy="684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115" title="IMG_8481[1].JPG"/>
          <p:cNvPicPr preferRelativeResize="0"/>
          <p:nvPr/>
        </p:nvPicPr>
        <p:blipFill rotWithShape="1">
          <a:blip r:embed="rId3">
            <a:alphaModFix/>
          </a:blip>
          <a:srcRect l="23474" t="5977" r="26034" b="2765"/>
          <a:stretch/>
        </p:blipFill>
        <p:spPr>
          <a:xfrm>
            <a:off x="102948" y="364480"/>
            <a:ext cx="1825413" cy="43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115" title="IMG_8484[1].JPG"/>
          <p:cNvPicPr preferRelativeResize="0"/>
          <p:nvPr/>
        </p:nvPicPr>
        <p:blipFill rotWithShape="1">
          <a:blip r:embed="rId4">
            <a:alphaModFix/>
          </a:blip>
          <a:srcRect l="27295" t="16404" r="24995" b="18707"/>
          <a:stretch/>
        </p:blipFill>
        <p:spPr>
          <a:xfrm>
            <a:off x="3038375" y="364480"/>
            <a:ext cx="932456" cy="169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115" title="IMG_8482[1].JPG"/>
          <p:cNvPicPr preferRelativeResize="0"/>
          <p:nvPr/>
        </p:nvPicPr>
        <p:blipFill rotWithShape="1">
          <a:blip r:embed="rId5">
            <a:alphaModFix/>
          </a:blip>
          <a:srcRect l="12185" t="16528" r="32752" b="7588"/>
          <a:stretch/>
        </p:blipFill>
        <p:spPr>
          <a:xfrm>
            <a:off x="2023260" y="364480"/>
            <a:ext cx="920218" cy="169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115" title="photo_5211128844835221793_y.jpg"/>
          <p:cNvPicPr preferRelativeResize="0"/>
          <p:nvPr/>
        </p:nvPicPr>
        <p:blipFill rotWithShape="1">
          <a:blip r:embed="rId6">
            <a:alphaModFix/>
          </a:blip>
          <a:srcRect l="14110" t="41732" r="1194" b="16106"/>
          <a:stretch/>
        </p:blipFill>
        <p:spPr>
          <a:xfrm>
            <a:off x="7123315" y="364482"/>
            <a:ext cx="1934690" cy="128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115" title="photo_5211128844835221792_y.jpg"/>
          <p:cNvPicPr preferRelativeResize="0"/>
          <p:nvPr/>
        </p:nvPicPr>
        <p:blipFill rotWithShape="1">
          <a:blip r:embed="rId7">
            <a:alphaModFix/>
          </a:blip>
          <a:srcRect l="21307" r="22532" b="11434"/>
          <a:stretch/>
        </p:blipFill>
        <p:spPr>
          <a:xfrm>
            <a:off x="6102075" y="2721909"/>
            <a:ext cx="928382" cy="195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15" title="photo_5211128844835221791_y.jpg"/>
          <p:cNvPicPr preferRelativeResize="0"/>
          <p:nvPr/>
        </p:nvPicPr>
        <p:blipFill rotWithShape="1">
          <a:blip r:embed="rId8">
            <a:alphaModFix/>
          </a:blip>
          <a:srcRect l="22381" t="4109" r="17031" b="334"/>
          <a:stretch/>
        </p:blipFill>
        <p:spPr>
          <a:xfrm>
            <a:off x="5076765" y="2721909"/>
            <a:ext cx="928382" cy="195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115" title="photo_5211128844835221800_y.jpg"/>
          <p:cNvPicPr preferRelativeResize="0"/>
          <p:nvPr/>
        </p:nvPicPr>
        <p:blipFill rotWithShape="1">
          <a:blip r:embed="rId9">
            <a:alphaModFix/>
          </a:blip>
          <a:srcRect l="28891" t="4114" r="14660" b="6055"/>
          <a:stretch/>
        </p:blipFill>
        <p:spPr>
          <a:xfrm>
            <a:off x="4059624" y="2722514"/>
            <a:ext cx="920215" cy="195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15" title="photo_5211128844835221790_y.jpg"/>
          <p:cNvPicPr preferRelativeResize="0"/>
          <p:nvPr/>
        </p:nvPicPr>
        <p:blipFill rotWithShape="1">
          <a:blip r:embed="rId10">
            <a:alphaModFix/>
          </a:blip>
          <a:srcRect l="27699" t="14105" r="33654" b="25205"/>
          <a:stretch/>
        </p:blipFill>
        <p:spPr>
          <a:xfrm>
            <a:off x="3038385" y="2721909"/>
            <a:ext cx="932458" cy="195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15" title="photo_5211128844835221799_y.jpg"/>
          <p:cNvPicPr preferRelativeResize="0"/>
          <p:nvPr/>
        </p:nvPicPr>
        <p:blipFill rotWithShape="1">
          <a:blip r:embed="rId11">
            <a:alphaModFix/>
          </a:blip>
          <a:srcRect l="22888" t="6267" r="17630" b="336"/>
          <a:stretch/>
        </p:blipFill>
        <p:spPr>
          <a:xfrm>
            <a:off x="2026167" y="2721909"/>
            <a:ext cx="932458" cy="195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15" title="photo_5211128844835221797_y.jpg"/>
          <p:cNvPicPr preferRelativeResize="0"/>
          <p:nvPr/>
        </p:nvPicPr>
        <p:blipFill rotWithShape="1">
          <a:blip r:embed="rId12">
            <a:alphaModFix/>
          </a:blip>
          <a:srcRect l="11592" t="15692" r="34366" b="8539"/>
          <a:stretch/>
        </p:blipFill>
        <p:spPr>
          <a:xfrm>
            <a:off x="6108200" y="364480"/>
            <a:ext cx="920215" cy="172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15" title="photo_5211128844835221795_y.jpg"/>
          <p:cNvPicPr preferRelativeResize="0"/>
          <p:nvPr/>
        </p:nvPicPr>
        <p:blipFill rotWithShape="1">
          <a:blip r:embed="rId13">
            <a:alphaModFix/>
          </a:blip>
          <a:srcRect l="14510" t="8767" r="20424"/>
          <a:stretch/>
        </p:blipFill>
        <p:spPr>
          <a:xfrm>
            <a:off x="5093085" y="364480"/>
            <a:ext cx="920215" cy="172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15" title="photo_5211128844835221789_y.jpg"/>
          <p:cNvPicPr preferRelativeResize="0"/>
          <p:nvPr/>
        </p:nvPicPr>
        <p:blipFill rotWithShape="1">
          <a:blip r:embed="rId14">
            <a:alphaModFix/>
          </a:blip>
          <a:srcRect l="13209" t="3680" r="18810" b="3865"/>
          <a:stretch/>
        </p:blipFill>
        <p:spPr>
          <a:xfrm>
            <a:off x="4065730" y="364480"/>
            <a:ext cx="932458" cy="169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15" title="photo_5211128844835221796_y.jpg"/>
          <p:cNvPicPr preferRelativeResize="0"/>
          <p:nvPr/>
        </p:nvPicPr>
        <p:blipFill rotWithShape="1">
          <a:blip r:embed="rId15">
            <a:alphaModFix/>
          </a:blip>
          <a:srcRect t="26147" r="7681" b="2158"/>
          <a:stretch/>
        </p:blipFill>
        <p:spPr>
          <a:xfrm>
            <a:off x="7127385" y="1743055"/>
            <a:ext cx="1934688" cy="112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15" title="IMG_3572.JPG"/>
          <p:cNvPicPr preferRelativeResize="0"/>
          <p:nvPr/>
        </p:nvPicPr>
        <p:blipFill rotWithShape="1">
          <a:blip r:embed="rId16">
            <a:alphaModFix/>
          </a:blip>
          <a:srcRect l="7434" t="17846" r="3329" b="23004"/>
          <a:stretch/>
        </p:blipFill>
        <p:spPr>
          <a:xfrm>
            <a:off x="7127385" y="2964278"/>
            <a:ext cx="1934688" cy="170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15"/>
          <p:cNvSpPr txBox="1"/>
          <p:nvPr/>
        </p:nvSpPr>
        <p:spPr>
          <a:xfrm>
            <a:off x="2028807" y="2161424"/>
            <a:ext cx="5001600" cy="4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78225" tIns="59425" rIns="100575" bIns="100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 dirty="0">
                <a:solidFill>
                  <a:srgbClr val="A04789"/>
                </a:solidFill>
                <a:highlight>
                  <a:srgbClr val="FFFFFF"/>
                </a:highlight>
                <a:latin typeface="Montserrat" pitchFamily="2" charset="77"/>
              </a:rPr>
              <a:t>Проведено Slow-MOHS: 3 дорізки, пластика лоскутом Кeystone.</a:t>
            </a:r>
            <a:endParaRPr sz="1600" b="1" dirty="0">
              <a:solidFill>
                <a:srgbClr val="A04789"/>
              </a:solidFill>
              <a:highlight>
                <a:srgbClr val="FFFFFF"/>
              </a:highlight>
              <a:latin typeface="Montserrat" pitchFamily="2" charset="77"/>
            </a:endParaRPr>
          </a:p>
        </p:txBody>
      </p:sp>
      <p:sp>
        <p:nvSpPr>
          <p:cNvPr id="1068" name="Google Shape;1068;p115"/>
          <p:cNvSpPr/>
          <p:nvPr/>
        </p:nvSpPr>
        <p:spPr>
          <a:xfrm>
            <a:off x="764648" y="494740"/>
            <a:ext cx="501900" cy="255600"/>
          </a:xfrm>
          <a:prstGeom prst="roundRect">
            <a:avLst>
              <a:gd name="adj" fmla="val 28253"/>
            </a:avLst>
          </a:prstGeom>
          <a:solidFill>
            <a:srgbClr val="A04789"/>
          </a:solidFill>
          <a:ln>
            <a:noFill/>
          </a:ln>
        </p:spPr>
        <p:txBody>
          <a:bodyPr spcFirstLastPara="1" wrap="square" lIns="19800" tIns="99025" rIns="19800" bIns="100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10">
                <a:solidFill>
                  <a:srgbClr val="FEFEFE"/>
                </a:solidFill>
              </a:rPr>
              <a:t>до</a:t>
            </a:r>
            <a:endParaRPr sz="1210">
              <a:solidFill>
                <a:srgbClr val="FEFEFE"/>
              </a:solidFill>
            </a:endParaRPr>
          </a:p>
        </p:txBody>
      </p:sp>
      <p:sp>
        <p:nvSpPr>
          <p:cNvPr id="1069" name="Google Shape;1069;p115"/>
          <p:cNvSpPr/>
          <p:nvPr/>
        </p:nvSpPr>
        <p:spPr>
          <a:xfrm>
            <a:off x="7552782" y="4370962"/>
            <a:ext cx="1083900" cy="255600"/>
          </a:xfrm>
          <a:prstGeom prst="roundRect">
            <a:avLst>
              <a:gd name="adj" fmla="val 28253"/>
            </a:avLst>
          </a:prstGeom>
          <a:solidFill>
            <a:srgbClr val="A04789"/>
          </a:solidFill>
          <a:ln>
            <a:noFill/>
          </a:ln>
        </p:spPr>
        <p:txBody>
          <a:bodyPr spcFirstLastPara="1" wrap="square" lIns="19800" tIns="99025" rIns="19800" bIns="100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10">
                <a:solidFill>
                  <a:srgbClr val="FEFEFE"/>
                </a:solidFill>
              </a:rPr>
              <a:t>через 5 міс.</a:t>
            </a:r>
            <a:endParaRPr sz="1210">
              <a:solidFill>
                <a:srgbClr val="FEFEFE"/>
              </a:solidFill>
            </a:endParaRPr>
          </a:p>
        </p:txBody>
      </p:sp>
      <p:pic>
        <p:nvPicPr>
          <p:cNvPr id="1070" name="Google Shape;1070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85998" y="3040734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85998" y="2649418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85998" y="1380865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87716" y="4421160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74646" y="4418159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096694" y="4418159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118741" y="4418159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140788" y="4418159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162835" y="4418159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71359" y="1826166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093407" y="1826166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115454" y="1826166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137501" y="1826166"/>
            <a:ext cx="817460" cy="1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15" descr="A grey and black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159548" y="1826166"/>
            <a:ext cx="817460" cy="172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88;p116">
            <a:extLst>
              <a:ext uri="{FF2B5EF4-FFF2-40B4-BE49-F238E27FC236}">
                <a16:creationId xmlns:a16="http://schemas.microsoft.com/office/drawing/2014/main" id="{D7BF978E-CDD0-624F-2756-9656C16320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A9B7FC-BB95-AE88-019A-E374793E4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48845" cy="5143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D08EE-9DDB-6680-5C3D-7131F1A22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98D1-6720-0766-D2F6-F0C1EFD74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0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82EF6-517E-1307-E27D-D65FDAAD5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6283" y="-234084"/>
            <a:ext cx="9820912" cy="55242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89" title="ChatGPT Image 30 квіт. 2026 р., 18_00_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" y="0"/>
            <a:ext cx="77152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C9F557-CA97-1B0B-994A-A5742E0B6EEC}"/>
              </a:ext>
            </a:extLst>
          </p:cNvPr>
          <p:cNvSpPr/>
          <p:nvPr/>
        </p:nvSpPr>
        <p:spPr>
          <a:xfrm>
            <a:off x="406058" y="4011080"/>
            <a:ext cx="3435322" cy="786245"/>
          </a:xfrm>
          <a:prstGeom prst="roundRect">
            <a:avLst>
              <a:gd name="adj" fmla="val 11223"/>
            </a:avLst>
          </a:prstGeom>
          <a:solidFill>
            <a:srgbClr val="FFFFFF"/>
          </a:solidFill>
          <a:ln w="12700">
            <a:solidFill>
              <a:srgbClr val="998CC0">
                <a:alpha val="76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98" name="Google Shape;1098;p118"/>
          <p:cNvSpPr txBox="1">
            <a:spLocks noGrp="1"/>
          </p:cNvSpPr>
          <p:nvPr>
            <p:ph type="title"/>
          </p:nvPr>
        </p:nvSpPr>
        <p:spPr>
          <a:xfrm>
            <a:off x="336063" y="262551"/>
            <a:ext cx="8520600" cy="5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1920" b="1" dirty="0">
                <a:latin typeface="Montserrat" pitchFamily="2" charset="77"/>
              </a:rPr>
              <a:t>Феномен емпериполезісу: Rosai-Dorfman disease </a:t>
            </a:r>
            <a:endParaRPr sz="1920" b="1" dirty="0">
              <a:latin typeface="Montserrat" pitchFamily="2" charset="77"/>
            </a:endParaRPr>
          </a:p>
        </p:txBody>
      </p:sp>
      <p:sp>
        <p:nvSpPr>
          <p:cNvPr id="1099" name="Google Shape;1099;p118"/>
          <p:cNvSpPr txBox="1">
            <a:spLocks noGrp="1"/>
          </p:cNvSpPr>
          <p:nvPr>
            <p:ph type="body" idx="1"/>
          </p:nvPr>
        </p:nvSpPr>
        <p:spPr>
          <a:xfrm>
            <a:off x="2201252" y="1774729"/>
            <a:ext cx="4253336" cy="716059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uk" sz="1300" dirty="0">
                <a:latin typeface="Montserrat" pitchFamily="2" charset="77"/>
              </a:rPr>
              <a:t>Однією з характерних гістологічних ознак є емпериполезіс — наявність інтактних клітин, зокрема лімфоцитів, усередині цитоплазми гістіоцитів.</a:t>
            </a:r>
            <a:endParaRPr sz="1300" dirty="0">
              <a:latin typeface="Montserrat" pitchFamily="2" charset="77"/>
            </a:endParaRPr>
          </a:p>
        </p:txBody>
      </p:sp>
      <p:sp>
        <p:nvSpPr>
          <p:cNvPr id="1101" name="Google Shape;1101;p118"/>
          <p:cNvSpPr txBox="1"/>
          <p:nvPr/>
        </p:nvSpPr>
        <p:spPr>
          <a:xfrm>
            <a:off x="431863" y="4022338"/>
            <a:ext cx="320379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700" u="sng" dirty="0">
                <a:solidFill>
                  <a:srgbClr val="A0478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https://www.dovepress.com/cutaneous-to-bronchial-rosaidorfman-disease-without-lymphadenopathy-a--peer-reviewed-fulltext-article-CCID</a:t>
            </a:r>
            <a:endParaRPr sz="700" dirty="0">
              <a:solidFill>
                <a:srgbClr val="A04789"/>
              </a:solidFill>
            </a:endParaRPr>
          </a:p>
        </p:txBody>
      </p:sp>
      <p:pic>
        <p:nvPicPr>
          <p:cNvPr id="1102" name="Google Shape;1102;p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4909" y="3262225"/>
            <a:ext cx="2339100" cy="1535100"/>
          </a:xfrm>
          <a:prstGeom prst="roundRect">
            <a:avLst>
              <a:gd name="adj" fmla="val 7114"/>
            </a:avLst>
          </a:prstGeom>
          <a:noFill/>
          <a:ln>
            <a:noFill/>
          </a:ln>
        </p:spPr>
      </p:pic>
      <p:pic>
        <p:nvPicPr>
          <p:cNvPr id="1103" name="Google Shape;1103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6978" y="3262225"/>
            <a:ext cx="2552332" cy="153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4" name="Google Shape;1104;p118"/>
          <p:cNvGrpSpPr/>
          <p:nvPr/>
        </p:nvGrpSpPr>
        <p:grpSpPr>
          <a:xfrm>
            <a:off x="418773" y="800517"/>
            <a:ext cx="1645601" cy="1645601"/>
            <a:chOff x="1092399" y="380493"/>
            <a:chExt cx="2322000" cy="2322000"/>
          </a:xfrm>
        </p:grpSpPr>
        <p:pic>
          <p:nvPicPr>
            <p:cNvPr id="1105" name="Google Shape;1105;p118"/>
            <p:cNvPicPr preferRelativeResize="0"/>
            <p:nvPr/>
          </p:nvPicPr>
          <p:blipFill rotWithShape="1">
            <a:blip r:embed="rId6">
              <a:alphaModFix/>
            </a:blip>
            <a:srcRect l="1231" t="29579" r="24170" b="35349"/>
            <a:stretch/>
          </p:blipFill>
          <p:spPr>
            <a:xfrm>
              <a:off x="1092399" y="380493"/>
              <a:ext cx="2322000" cy="2322000"/>
            </a:xfrm>
            <a:prstGeom prst="roundRect">
              <a:avLst>
                <a:gd name="adj" fmla="val 7838"/>
              </a:avLst>
            </a:prstGeom>
            <a:noFill/>
            <a:ln>
              <a:noFill/>
            </a:ln>
          </p:spPr>
        </p:pic>
        <p:pic>
          <p:nvPicPr>
            <p:cNvPr id="1106" name="Google Shape;1106;p118"/>
            <p:cNvPicPr preferRelativeResize="0"/>
            <p:nvPr/>
          </p:nvPicPr>
          <p:blipFill rotWithShape="1">
            <a:blip r:embed="rId7">
              <a:alphaModFix/>
            </a:blip>
            <a:srcRect l="1230" t="41707" r="76839" b="52606"/>
            <a:stretch/>
          </p:blipFill>
          <p:spPr>
            <a:xfrm>
              <a:off x="1092399" y="1183341"/>
              <a:ext cx="682500" cy="3765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pic>
        <p:nvPicPr>
          <p:cNvPr id="1107" name="Google Shape;1107;p118"/>
          <p:cNvPicPr preferRelativeResize="0"/>
          <p:nvPr/>
        </p:nvPicPr>
        <p:blipFill rotWithShape="1">
          <a:blip r:embed="rId8">
            <a:alphaModFix/>
          </a:blip>
          <a:srcRect t="19396" r="10858" b="10835"/>
          <a:stretch/>
        </p:blipFill>
        <p:spPr>
          <a:xfrm>
            <a:off x="418874" y="2490788"/>
            <a:ext cx="1645500" cy="1488000"/>
          </a:xfrm>
          <a:prstGeom prst="roundRect">
            <a:avLst>
              <a:gd name="adj" fmla="val 8031"/>
            </a:avLst>
          </a:prstGeom>
          <a:noFill/>
          <a:ln>
            <a:noFill/>
          </a:ln>
        </p:spPr>
      </p:pic>
      <p:grpSp>
        <p:nvGrpSpPr>
          <p:cNvPr id="1108" name="Google Shape;1108;p118"/>
          <p:cNvGrpSpPr/>
          <p:nvPr/>
        </p:nvGrpSpPr>
        <p:grpSpPr>
          <a:xfrm>
            <a:off x="6570175" y="873499"/>
            <a:ext cx="2441825" cy="2222949"/>
            <a:chOff x="6664491" y="921050"/>
            <a:chExt cx="2441825" cy="2222949"/>
          </a:xfrm>
        </p:grpSpPr>
        <p:pic>
          <p:nvPicPr>
            <p:cNvPr id="1109" name="Google Shape;1109;p118"/>
            <p:cNvPicPr preferRelativeResize="0"/>
            <p:nvPr/>
          </p:nvPicPr>
          <p:blipFill rotWithShape="1">
            <a:blip r:embed="rId9">
              <a:alphaModFix/>
            </a:blip>
            <a:srcRect t="80591"/>
            <a:stretch/>
          </p:blipFill>
          <p:spPr>
            <a:xfrm>
              <a:off x="6664491" y="2487500"/>
              <a:ext cx="2441825" cy="656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0" name="Google Shape;1110;p11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787089" y="1189999"/>
              <a:ext cx="2283749" cy="128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1" name="Google Shape;1111;p118"/>
            <p:cNvPicPr preferRelativeResize="0"/>
            <p:nvPr/>
          </p:nvPicPr>
          <p:blipFill rotWithShape="1">
            <a:blip r:embed="rId9">
              <a:alphaModFix/>
            </a:blip>
            <a:srcRect b="92225"/>
            <a:stretch/>
          </p:blipFill>
          <p:spPr>
            <a:xfrm>
              <a:off x="6725600" y="921050"/>
              <a:ext cx="2366350" cy="2548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A6D946-93FB-1B2C-8165-E42BCA84E7BA}"/>
              </a:ext>
            </a:extLst>
          </p:cNvPr>
          <p:cNvSpPr/>
          <p:nvPr/>
        </p:nvSpPr>
        <p:spPr>
          <a:xfrm>
            <a:off x="2147772" y="788909"/>
            <a:ext cx="3891926" cy="847411"/>
          </a:xfrm>
          <a:prstGeom prst="roundRect">
            <a:avLst>
              <a:gd name="adj" fmla="val 11223"/>
            </a:avLst>
          </a:prstGeom>
          <a:solidFill>
            <a:srgbClr val="A0478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00" name="Google Shape;1100;p118"/>
          <p:cNvSpPr txBox="1">
            <a:spLocks noGrp="1"/>
          </p:cNvSpPr>
          <p:nvPr>
            <p:ph type="body" idx="1"/>
          </p:nvPr>
        </p:nvSpPr>
        <p:spPr>
          <a:xfrm>
            <a:off x="2276230" y="866471"/>
            <a:ext cx="3763468" cy="716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uk" sz="1200" b="1" dirty="0">
                <a:solidFill>
                  <a:schemeClr val="bg1"/>
                </a:solidFill>
                <a:latin typeface="Montserrat" pitchFamily="2" charset="77"/>
              </a:rPr>
              <a:t>Rosai-Dorfman disease </a:t>
            </a:r>
            <a:r>
              <a:rPr lang="uk" sz="1200" dirty="0">
                <a:solidFill>
                  <a:schemeClr val="bg1"/>
                </a:solidFill>
                <a:latin typeface="Montserrat" pitchFamily="2" charset="77"/>
              </a:rPr>
              <a:t>— гістіоцитарне захворювання з шкірними  проявами та можливим ураженням лімфатичних вузлів.</a:t>
            </a:r>
            <a:endParaRPr sz="12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Google Shape;1099;p118">
            <a:extLst>
              <a:ext uri="{FF2B5EF4-FFF2-40B4-BE49-F238E27FC236}">
                <a16:creationId xmlns:a16="http://schemas.microsoft.com/office/drawing/2014/main" id="{08A6476A-9BC7-9142-9A76-244A88DA949B}"/>
              </a:ext>
            </a:extLst>
          </p:cNvPr>
          <p:cNvSpPr txBox="1">
            <a:spLocks/>
          </p:cNvSpPr>
          <p:nvPr/>
        </p:nvSpPr>
        <p:spPr>
          <a:xfrm>
            <a:off x="2201252" y="2534338"/>
            <a:ext cx="4097948" cy="68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ru-RU" sz="1300" dirty="0" err="1">
                <a:latin typeface="Montserrat" pitchFamily="2" charset="77"/>
              </a:rPr>
              <a:t>Це</a:t>
            </a:r>
            <a:r>
              <a:rPr lang="ru-RU" sz="1300" dirty="0">
                <a:latin typeface="Montserrat" pitchFamily="2" charset="77"/>
              </a:rPr>
              <a:t> не </a:t>
            </a:r>
            <a:r>
              <a:rPr lang="ru-RU" sz="1300" dirty="0" err="1">
                <a:latin typeface="Montserrat" pitchFamily="2" charset="77"/>
              </a:rPr>
              <a:t>класичний</a:t>
            </a:r>
            <a:r>
              <a:rPr lang="ru-RU" sz="1300" dirty="0">
                <a:latin typeface="Montserrat" pitchFamily="2" charset="77"/>
              </a:rPr>
              <a:t> фагоцитоз у простому </a:t>
            </a:r>
            <a:r>
              <a:rPr lang="ru-RU" sz="1300" dirty="0" err="1">
                <a:latin typeface="Montserrat" pitchFamily="2" charset="77"/>
              </a:rPr>
              <a:t>розумінні</a:t>
            </a:r>
            <a:r>
              <a:rPr lang="ru-RU" sz="1300" dirty="0">
                <a:latin typeface="Montserrat" pitchFamily="2" charset="77"/>
              </a:rPr>
              <a:t>, а </a:t>
            </a:r>
            <a:r>
              <a:rPr lang="ru-RU" sz="1300" dirty="0" err="1">
                <a:latin typeface="Montserrat" pitchFamily="2" charset="77"/>
              </a:rPr>
              <a:t>складний</a:t>
            </a:r>
            <a:r>
              <a:rPr lang="ru-RU" sz="1300" dirty="0">
                <a:latin typeface="Montserrat" pitchFamily="2" charset="77"/>
              </a:rPr>
              <a:t> феномен </a:t>
            </a:r>
            <a:r>
              <a:rPr lang="ru-RU" sz="1300" dirty="0" err="1">
                <a:latin typeface="Montserrat" pitchFamily="2" charset="77"/>
              </a:rPr>
              <a:t>клітинної</a:t>
            </a:r>
            <a:r>
              <a:rPr lang="ru-RU" sz="1300" dirty="0">
                <a:latin typeface="Montserrat" pitchFamily="2" charset="77"/>
              </a:rPr>
              <a:t> </a:t>
            </a:r>
            <a:r>
              <a:rPr lang="ru-RU" sz="1300" dirty="0" err="1">
                <a:latin typeface="Montserrat" pitchFamily="2" charset="77"/>
              </a:rPr>
              <a:t>взаємодії</a:t>
            </a:r>
            <a:r>
              <a:rPr lang="ru-RU" sz="1300" dirty="0">
                <a:latin typeface="Montserrat" pitchFamily="2" charset="77"/>
              </a:rPr>
              <a:t>.</a:t>
            </a:r>
          </a:p>
        </p:txBody>
      </p:sp>
      <p:sp>
        <p:nvSpPr>
          <p:cNvPr id="5" name="Google Shape;1101;p118">
            <a:extLst>
              <a:ext uri="{FF2B5EF4-FFF2-40B4-BE49-F238E27FC236}">
                <a16:creationId xmlns:a16="http://schemas.microsoft.com/office/drawing/2014/main" id="{517935D2-2761-C063-C8D6-2FF247971DAE}"/>
              </a:ext>
            </a:extLst>
          </p:cNvPr>
          <p:cNvSpPr txBox="1"/>
          <p:nvPr/>
        </p:nvSpPr>
        <p:spPr>
          <a:xfrm>
            <a:off x="424294" y="4354591"/>
            <a:ext cx="350531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sz="700" u="sng" dirty="0">
                <a:solidFill>
                  <a:srgbClr val="A04789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https://www.researchgate.net/publication/399263845_Cutaneous_Rosai-Dorfman_disease_a_comprehensive_literature_review_and_two_case_reports</a:t>
            </a:r>
            <a:r>
              <a:rPr lang="en-GB" sz="700" dirty="0">
                <a:solidFill>
                  <a:srgbClr val="A04789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119" title="ChatGPT Image 30 квіт. 2026 р., 17_58_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975" y="15240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6A4F75-2A38-67DB-FCE4-EA8CB2CFFCE4}"/>
              </a:ext>
            </a:extLst>
          </p:cNvPr>
          <p:cNvSpPr/>
          <p:nvPr/>
        </p:nvSpPr>
        <p:spPr>
          <a:xfrm>
            <a:off x="323850" y="4629155"/>
            <a:ext cx="3074579" cy="382800"/>
          </a:xfrm>
          <a:prstGeom prst="roundRect">
            <a:avLst>
              <a:gd name="adj" fmla="val 50000"/>
            </a:avLst>
          </a:prstGeom>
          <a:solidFill>
            <a:srgbClr val="998C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21" name="Google Shape;1121;p120"/>
          <p:cNvSpPr txBox="1">
            <a:spLocks noGrp="1"/>
          </p:cNvSpPr>
          <p:nvPr>
            <p:ph type="title"/>
          </p:nvPr>
        </p:nvSpPr>
        <p:spPr>
          <a:xfrm>
            <a:off x="343700" y="208325"/>
            <a:ext cx="8520600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00" b="1" dirty="0">
                <a:solidFill>
                  <a:srgbClr val="A04789"/>
                </a:solidFill>
                <a:latin typeface="Montserrat" pitchFamily="2" charset="77"/>
              </a:rPr>
              <a:t>Феномен інфантильної гемангіоми</a:t>
            </a:r>
            <a:endParaRPr sz="2400" b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1122" name="Google Shape;1122;p120"/>
          <p:cNvSpPr txBox="1">
            <a:spLocks noGrp="1"/>
          </p:cNvSpPr>
          <p:nvPr>
            <p:ph type="body" idx="1"/>
          </p:nvPr>
        </p:nvSpPr>
        <p:spPr>
          <a:xfrm>
            <a:off x="368084" y="768635"/>
            <a:ext cx="4119226" cy="372777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 dirty="0">
                <a:latin typeface="Montserrat" pitchFamily="2" charset="77"/>
              </a:rPr>
              <a:t>Інфантильна гемангіома — найчастіша доброякісна судинна пухлина дитячого віку.</a:t>
            </a:r>
            <a:endParaRPr sz="1400" b="1" dirty="0">
              <a:latin typeface="Montserrat" pitchFamily="2" charset="77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400" dirty="0">
                <a:latin typeface="Montserrat" pitchFamily="2" charset="77"/>
              </a:rPr>
              <a:t>Для неї характерні поява в перші тижні життя, фаза швидкої проліферації, період стабілізації, поступова інволюція та можливі залишкові зміни.</a:t>
            </a:r>
            <a:endParaRPr sz="1400" dirty="0">
              <a:latin typeface="Montserrat" pitchFamily="2" charset="77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400" dirty="0">
                <a:latin typeface="Montserrat" pitchFamily="2" charset="77"/>
              </a:rPr>
              <a:t>Гемангіома є доброякісною пухлиною, яка може бути біологічно активною, швидко рости й викликати ускладнення і порушення життєвоважливих функцій.</a:t>
            </a:r>
            <a:endParaRPr sz="1400" dirty="0">
              <a:latin typeface="Montserrat" pitchFamily="2" charset="77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1400" dirty="0">
                <a:latin typeface="Montserrat" pitchFamily="2" charset="77"/>
              </a:rPr>
              <a:t>Її потрібно оцінювати не лише за виглядом сьогодні, а за очікуваною траєкторією розвитку.</a:t>
            </a:r>
            <a:endParaRPr sz="1400" dirty="0">
              <a:latin typeface="Montserrat" pitchFamily="2" charset="77"/>
            </a:endParaRPr>
          </a:p>
        </p:txBody>
      </p:sp>
      <p:pic>
        <p:nvPicPr>
          <p:cNvPr id="1123" name="Google Shape;1123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2561" y="4307845"/>
            <a:ext cx="1062050" cy="26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120"/>
          <p:cNvSpPr/>
          <p:nvPr/>
        </p:nvSpPr>
        <p:spPr>
          <a:xfrm>
            <a:off x="4785650" y="1095849"/>
            <a:ext cx="4119226" cy="3356686"/>
          </a:xfrm>
          <a:custGeom>
            <a:avLst/>
            <a:gdLst/>
            <a:ahLst/>
            <a:cxnLst/>
            <a:rect l="l" t="t" r="r" b="b"/>
            <a:pathLst>
              <a:path w="12205114" h="9590532" extrusionOk="0">
                <a:moveTo>
                  <a:pt x="0" y="483235"/>
                </a:moveTo>
                <a:cubicBezTo>
                  <a:pt x="0" y="216408"/>
                  <a:pt x="248581" y="0"/>
                  <a:pt x="555076" y="0"/>
                </a:cubicBezTo>
                <a:lnTo>
                  <a:pt x="11650038" y="0"/>
                </a:lnTo>
                <a:cubicBezTo>
                  <a:pt x="11956679" y="0"/>
                  <a:pt x="12205114" y="216408"/>
                  <a:pt x="12205114" y="483235"/>
                </a:cubicBezTo>
                <a:lnTo>
                  <a:pt x="12205114" y="9107297"/>
                </a:lnTo>
                <a:cubicBezTo>
                  <a:pt x="12205114" y="9374251"/>
                  <a:pt x="11956534" y="9590532"/>
                  <a:pt x="11650038" y="9590532"/>
                </a:cubicBezTo>
                <a:lnTo>
                  <a:pt x="555076" y="9590532"/>
                </a:lnTo>
                <a:cubicBezTo>
                  <a:pt x="248581" y="9590532"/>
                  <a:pt x="0" y="9374251"/>
                  <a:pt x="0" y="9107297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629" b="-13629"/>
            </a:stretch>
          </a:blipFill>
          <a:ln w="167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0275" tIns="20125" rIns="40275" bIns="20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9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120"/>
          <p:cNvSpPr/>
          <p:nvPr/>
        </p:nvSpPr>
        <p:spPr>
          <a:xfrm>
            <a:off x="5720165" y="2335313"/>
            <a:ext cx="347472" cy="38608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04789"/>
          </a:solidFill>
          <a:ln>
            <a:noFill/>
          </a:ln>
        </p:spPr>
        <p:txBody>
          <a:bodyPr spcFirstLastPara="1" wrap="square" lIns="40275" tIns="40275" rIns="40275" bIns="40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69" dirty="0">
                <a:solidFill>
                  <a:srgbClr val="FFFFFF"/>
                </a:solidFill>
              </a:rPr>
              <a:t>1 міс</a:t>
            </a:r>
            <a:endParaRPr sz="969" dirty="0">
              <a:solidFill>
                <a:srgbClr val="FFFFFF"/>
              </a:solidFill>
            </a:endParaRPr>
          </a:p>
        </p:txBody>
      </p:sp>
      <p:sp>
        <p:nvSpPr>
          <p:cNvPr id="1126" name="Google Shape;1126;p120"/>
          <p:cNvSpPr/>
          <p:nvPr/>
        </p:nvSpPr>
        <p:spPr>
          <a:xfrm>
            <a:off x="7097871" y="2335313"/>
            <a:ext cx="347472" cy="38608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04789"/>
          </a:solidFill>
          <a:ln>
            <a:noFill/>
          </a:ln>
        </p:spPr>
        <p:txBody>
          <a:bodyPr spcFirstLastPara="1" wrap="square" lIns="40275" tIns="40275" rIns="40275" bIns="40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69">
                <a:solidFill>
                  <a:srgbClr val="FFFFFF"/>
                </a:solidFill>
              </a:rPr>
              <a:t>2 міс</a:t>
            </a:r>
            <a:endParaRPr sz="969">
              <a:solidFill>
                <a:srgbClr val="FFFFFF"/>
              </a:solidFill>
            </a:endParaRPr>
          </a:p>
        </p:txBody>
      </p:sp>
      <p:sp>
        <p:nvSpPr>
          <p:cNvPr id="1127" name="Google Shape;1127;p120"/>
          <p:cNvSpPr/>
          <p:nvPr/>
        </p:nvSpPr>
        <p:spPr>
          <a:xfrm>
            <a:off x="8475577" y="2335313"/>
            <a:ext cx="347472" cy="38608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04789"/>
          </a:solidFill>
          <a:ln>
            <a:noFill/>
          </a:ln>
        </p:spPr>
        <p:txBody>
          <a:bodyPr spcFirstLastPara="1" wrap="square" lIns="40275" tIns="40275" rIns="40275" bIns="40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69">
                <a:solidFill>
                  <a:srgbClr val="FFFFFF"/>
                </a:solidFill>
              </a:rPr>
              <a:t>3 міс</a:t>
            </a:r>
            <a:endParaRPr sz="969">
              <a:solidFill>
                <a:srgbClr val="FFFFFF"/>
              </a:solidFill>
            </a:endParaRPr>
          </a:p>
        </p:txBody>
      </p:sp>
      <p:sp>
        <p:nvSpPr>
          <p:cNvPr id="1128" name="Google Shape;1128;p120"/>
          <p:cNvSpPr/>
          <p:nvPr/>
        </p:nvSpPr>
        <p:spPr>
          <a:xfrm>
            <a:off x="5720165" y="3993329"/>
            <a:ext cx="347472" cy="38608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04789"/>
          </a:solidFill>
          <a:ln>
            <a:noFill/>
          </a:ln>
        </p:spPr>
        <p:txBody>
          <a:bodyPr spcFirstLastPara="1" wrap="square" lIns="40275" tIns="40275" rIns="40275" bIns="40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69">
                <a:solidFill>
                  <a:srgbClr val="FFFFFF"/>
                </a:solidFill>
              </a:rPr>
              <a:t>4 міс</a:t>
            </a:r>
            <a:endParaRPr sz="969">
              <a:solidFill>
                <a:srgbClr val="FFFFFF"/>
              </a:solidFill>
            </a:endParaRPr>
          </a:p>
        </p:txBody>
      </p:sp>
      <p:sp>
        <p:nvSpPr>
          <p:cNvPr id="1129" name="Google Shape;1129;p120"/>
          <p:cNvSpPr/>
          <p:nvPr/>
        </p:nvSpPr>
        <p:spPr>
          <a:xfrm>
            <a:off x="7097871" y="3993329"/>
            <a:ext cx="347472" cy="38608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04789"/>
          </a:solidFill>
          <a:ln>
            <a:noFill/>
          </a:ln>
        </p:spPr>
        <p:txBody>
          <a:bodyPr spcFirstLastPara="1" wrap="square" lIns="40275" tIns="40275" rIns="40275" bIns="40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69">
                <a:solidFill>
                  <a:srgbClr val="FFFFFF"/>
                </a:solidFill>
              </a:rPr>
              <a:t>5 міс</a:t>
            </a:r>
            <a:endParaRPr sz="969">
              <a:solidFill>
                <a:srgbClr val="FFFFFF"/>
              </a:solidFill>
            </a:endParaRPr>
          </a:p>
        </p:txBody>
      </p:sp>
      <p:sp>
        <p:nvSpPr>
          <p:cNvPr id="1130" name="Google Shape;1130;p120"/>
          <p:cNvSpPr/>
          <p:nvPr/>
        </p:nvSpPr>
        <p:spPr>
          <a:xfrm>
            <a:off x="8475577" y="3993329"/>
            <a:ext cx="347472" cy="386080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A04789"/>
          </a:solidFill>
          <a:ln>
            <a:noFill/>
          </a:ln>
        </p:spPr>
        <p:txBody>
          <a:bodyPr spcFirstLastPara="1" wrap="square" lIns="40275" tIns="40275" rIns="40275" bIns="40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69">
                <a:solidFill>
                  <a:srgbClr val="FFFFFF"/>
                </a:solidFill>
              </a:rPr>
              <a:t>6 міс</a:t>
            </a:r>
            <a:endParaRPr sz="969">
              <a:solidFill>
                <a:srgbClr val="FFFFFF"/>
              </a:solidFill>
            </a:endParaRPr>
          </a:p>
        </p:txBody>
      </p:sp>
      <p:sp>
        <p:nvSpPr>
          <p:cNvPr id="1131" name="Google Shape;1131;p120"/>
          <p:cNvSpPr txBox="1"/>
          <p:nvPr/>
        </p:nvSpPr>
        <p:spPr>
          <a:xfrm>
            <a:off x="362326" y="4645600"/>
            <a:ext cx="299762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http://mpu.med-expert.com.ua/article/view/299678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22870F-D380-BFD0-CA5C-F9F96A142A2B}"/>
              </a:ext>
            </a:extLst>
          </p:cNvPr>
          <p:cNvSpPr/>
          <p:nvPr/>
        </p:nvSpPr>
        <p:spPr>
          <a:xfrm>
            <a:off x="3485859" y="4629155"/>
            <a:ext cx="3074579" cy="382800"/>
          </a:xfrm>
          <a:prstGeom prst="roundRect">
            <a:avLst>
              <a:gd name="adj" fmla="val 50000"/>
            </a:avLst>
          </a:prstGeom>
          <a:solidFill>
            <a:srgbClr val="998C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5" name="Google Shape;1131;p120">
            <a:extLst>
              <a:ext uri="{FF2B5EF4-FFF2-40B4-BE49-F238E27FC236}">
                <a16:creationId xmlns:a16="http://schemas.microsoft.com/office/drawing/2014/main" id="{A01985C0-8590-6ECA-1DB1-DAC8700431EC}"/>
              </a:ext>
            </a:extLst>
          </p:cNvPr>
          <p:cNvSpPr txBox="1"/>
          <p:nvPr/>
        </p:nvSpPr>
        <p:spPr>
          <a:xfrm>
            <a:off x="3524335" y="4645600"/>
            <a:ext cx="299762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 dirty="0">
                <a:solidFill>
                  <a:schemeClr val="bg1"/>
                </a:solidFill>
              </a:rPr>
              <a:t>http://</a:t>
            </a:r>
            <a:r>
              <a:rPr lang="en-GB" sz="1000" u="sng" dirty="0" err="1">
                <a:solidFill>
                  <a:schemeClr val="bg1"/>
                </a:solidFill>
              </a:rPr>
              <a:t>psu.med-expert.com.ua</a:t>
            </a:r>
            <a:r>
              <a:rPr lang="en-GB" sz="1000" u="sng" dirty="0">
                <a:solidFill>
                  <a:schemeClr val="bg1"/>
                </a:solidFill>
              </a:rPr>
              <a:t>/article/view/298933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" name="Google Shape;1136;p121"/>
          <p:cNvGraphicFramePr/>
          <p:nvPr/>
        </p:nvGraphicFramePr>
        <p:xfrm>
          <a:off x="5312785" y="273531"/>
          <a:ext cx="3468125" cy="4219475"/>
        </p:xfrm>
        <a:graphic>
          <a:graphicData uri="http://schemas.openxmlformats.org/drawingml/2006/table">
            <a:tbl>
              <a:tblPr firstRow="1" bandRow="1">
                <a:noFill/>
                <a:tableStyleId>{684F2798-A3F7-4847-8581-EA672C05E9E9}</a:tableStyleId>
              </a:tblPr>
              <a:tblGrid>
                <a:gridCol w="346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1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lnL w="47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lnL w="47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lnL w="47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lnL w="47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lnL w="47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lnL w="47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lnL w="47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lnL w="47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37" name="Google Shape;1137;p121"/>
          <p:cNvGraphicFramePr/>
          <p:nvPr/>
        </p:nvGraphicFramePr>
        <p:xfrm>
          <a:off x="3827857" y="267699"/>
          <a:ext cx="1444200" cy="4219475"/>
        </p:xfrm>
        <a:graphic>
          <a:graphicData uri="http://schemas.openxmlformats.org/drawingml/2006/table">
            <a:tbl>
              <a:tblPr firstRow="1" bandRow="1">
                <a:noFill/>
                <a:tableStyleId>{684F2798-A3F7-4847-8581-EA672C05E9E9}</a:tableStyleId>
              </a:tblPr>
              <a:tblGrid>
                <a:gridCol w="72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19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E9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38" name="Google Shape;1138;p121"/>
          <p:cNvSpPr txBox="1"/>
          <p:nvPr/>
        </p:nvSpPr>
        <p:spPr>
          <a:xfrm>
            <a:off x="5444566" y="1600061"/>
            <a:ext cx="2895600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rPr>
              <a:t>2. Відсутність інвазії та проростання в</a:t>
            </a:r>
            <a:endParaRPr sz="1200" dirty="0">
              <a:solidFill>
                <a:srgbClr val="A047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121"/>
          <p:cNvSpPr txBox="1"/>
          <p:nvPr/>
        </p:nvSpPr>
        <p:spPr>
          <a:xfrm>
            <a:off x="5591066" y="1762168"/>
            <a:ext cx="1820100" cy="24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rPr>
              <a:t>навколишні тканини</a:t>
            </a:r>
            <a:endParaRPr sz="1100">
              <a:solidFill>
                <a:srgbClr val="A047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121"/>
          <p:cNvSpPr txBox="1"/>
          <p:nvPr/>
        </p:nvSpPr>
        <p:spPr>
          <a:xfrm>
            <a:off x="5448162" y="2068883"/>
            <a:ext cx="2895600" cy="24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rPr>
              <a:t>3. Наявність пухлинної оболонки - капсули</a:t>
            </a:r>
            <a:endParaRPr sz="1100">
              <a:solidFill>
                <a:srgbClr val="A047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1" name="Google Shape;1141;p121"/>
          <p:cNvGrpSpPr/>
          <p:nvPr/>
        </p:nvGrpSpPr>
        <p:grpSpPr>
          <a:xfrm>
            <a:off x="5444566" y="2445587"/>
            <a:ext cx="2895600" cy="425406"/>
            <a:chOff x="10889132" y="4891171"/>
            <a:chExt cx="5791200" cy="850810"/>
          </a:xfrm>
        </p:grpSpPr>
        <p:sp>
          <p:nvSpPr>
            <p:cNvPr id="1142" name="Google Shape;1142;p121"/>
            <p:cNvSpPr txBox="1"/>
            <p:nvPr/>
          </p:nvSpPr>
          <p:spPr>
            <a:xfrm>
              <a:off x="10889132" y="4891171"/>
              <a:ext cx="5791200" cy="497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04789"/>
                  </a:solidFill>
                  <a:latin typeface="Calibri"/>
                  <a:ea typeface="Calibri"/>
                  <a:cs typeface="Calibri"/>
                  <a:sym typeface="Calibri"/>
                </a:rPr>
                <a:t>4. Відсутня схильність до утворення виразок</a:t>
              </a:r>
              <a:endParaRPr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121"/>
            <p:cNvSpPr txBox="1"/>
            <p:nvPr/>
          </p:nvSpPr>
          <p:spPr>
            <a:xfrm>
              <a:off x="11193862" y="5244280"/>
              <a:ext cx="3640200" cy="497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04789"/>
                  </a:solidFill>
                  <a:latin typeface="Calibri"/>
                  <a:ea typeface="Calibri"/>
                  <a:cs typeface="Calibri"/>
                  <a:sym typeface="Calibri"/>
                </a:rPr>
                <a:t>та деструкції тканин</a:t>
              </a:r>
              <a:endParaRPr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4" name="Google Shape;1144;p121"/>
          <p:cNvGrpSpPr/>
          <p:nvPr/>
        </p:nvGrpSpPr>
        <p:grpSpPr>
          <a:xfrm>
            <a:off x="5444566" y="2945143"/>
            <a:ext cx="2895600" cy="556254"/>
            <a:chOff x="10889132" y="5848717"/>
            <a:chExt cx="5791200" cy="1112508"/>
          </a:xfrm>
        </p:grpSpPr>
        <p:sp>
          <p:nvSpPr>
            <p:cNvPr id="1145" name="Google Shape;1145;p121"/>
            <p:cNvSpPr txBox="1"/>
            <p:nvPr/>
          </p:nvSpPr>
          <p:spPr>
            <a:xfrm>
              <a:off x="10889132" y="5848717"/>
              <a:ext cx="5791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04789"/>
                  </a:solidFill>
                  <a:latin typeface="Calibri"/>
                  <a:ea typeface="Calibri"/>
                  <a:cs typeface="Calibri"/>
                  <a:sym typeface="Calibri"/>
                </a:rPr>
                <a:t>5. Відсутній ризик поширення пухлини та</a:t>
              </a:r>
              <a:endParaRPr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121"/>
            <p:cNvSpPr txBox="1"/>
            <p:nvPr/>
          </p:nvSpPr>
          <p:spPr>
            <a:xfrm>
              <a:off x="11193862" y="6284117"/>
              <a:ext cx="5383200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04789"/>
                  </a:solidFill>
                  <a:latin typeface="Calibri"/>
                  <a:ea typeface="Calibri"/>
                  <a:cs typeface="Calibri"/>
                  <a:sym typeface="Calibri"/>
                </a:rPr>
                <a:t>утворення нових вогнищ в інших органах і системах</a:t>
              </a:r>
              <a:endParaRPr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7" name="Google Shape;1147;p121"/>
          <p:cNvSpPr txBox="1"/>
          <p:nvPr/>
        </p:nvSpPr>
        <p:spPr>
          <a:xfrm>
            <a:off x="5444566" y="3689939"/>
            <a:ext cx="2895600" cy="24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rPr>
              <a:t>6. Не призводить до смерті пацієнта</a:t>
            </a:r>
            <a:endParaRPr sz="1100">
              <a:solidFill>
                <a:srgbClr val="A047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121"/>
          <p:cNvSpPr txBox="1"/>
          <p:nvPr/>
        </p:nvSpPr>
        <p:spPr>
          <a:xfrm>
            <a:off x="5444566" y="4116233"/>
            <a:ext cx="2895600" cy="24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rPr>
              <a:t>7. Може мати тенденцію до інволюції</a:t>
            </a:r>
            <a:endParaRPr sz="1100">
              <a:solidFill>
                <a:srgbClr val="A047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9" name="Google Shape;1149;p121"/>
          <p:cNvGrpSpPr/>
          <p:nvPr/>
        </p:nvGrpSpPr>
        <p:grpSpPr>
          <a:xfrm>
            <a:off x="5741000" y="534731"/>
            <a:ext cx="2247900" cy="429182"/>
            <a:chOff x="11482000" y="1128096"/>
            <a:chExt cx="4495800" cy="858366"/>
          </a:xfrm>
        </p:grpSpPr>
        <p:sp>
          <p:nvSpPr>
            <p:cNvPr id="1150" name="Google Shape;1150;p121"/>
            <p:cNvSpPr txBox="1"/>
            <p:nvPr/>
          </p:nvSpPr>
          <p:spPr>
            <a:xfrm>
              <a:off x="11482000" y="1128096"/>
              <a:ext cx="4495800" cy="499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5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400" b="1" dirty="0">
                  <a:solidFill>
                    <a:srgbClr val="A04789"/>
                  </a:solidFill>
                  <a:latin typeface="Calibri"/>
                  <a:ea typeface="Calibri"/>
                  <a:cs typeface="Calibri"/>
                  <a:sym typeface="Calibri"/>
                </a:rPr>
                <a:t>Доброякісна пухлина</a:t>
              </a:r>
              <a:endParaRPr sz="1400" b="1" dirty="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121"/>
            <p:cNvSpPr txBox="1"/>
            <p:nvPr/>
          </p:nvSpPr>
          <p:spPr>
            <a:xfrm>
              <a:off x="12422758" y="1488759"/>
              <a:ext cx="2614200" cy="4977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04789"/>
                  </a:solidFill>
                  <a:latin typeface="Calibri"/>
                  <a:ea typeface="Calibri"/>
                  <a:cs typeface="Calibri"/>
                  <a:sym typeface="Calibri"/>
                </a:rPr>
                <a:t>клінічні ознаки:</a:t>
              </a:r>
              <a:endParaRPr sz="700">
                <a:solidFill>
                  <a:srgbClr val="A04789"/>
                </a:solidFill>
              </a:endParaRPr>
            </a:p>
          </p:txBody>
        </p:sp>
      </p:grpSp>
      <p:sp>
        <p:nvSpPr>
          <p:cNvPr id="1152" name="Google Shape;1152;p121"/>
          <p:cNvSpPr txBox="1"/>
          <p:nvPr/>
        </p:nvSpPr>
        <p:spPr>
          <a:xfrm>
            <a:off x="3832999" y="356996"/>
            <a:ext cx="1427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Гемангіома – доброякісна, </a:t>
            </a:r>
            <a:endParaRPr sz="1100" b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але небезпечна пухлина</a:t>
            </a:r>
            <a:endParaRPr sz="1100" b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53" name="Google Shape;1153;p121"/>
          <p:cNvGrpSpPr/>
          <p:nvPr/>
        </p:nvGrpSpPr>
        <p:grpSpPr>
          <a:xfrm>
            <a:off x="4103137" y="1276318"/>
            <a:ext cx="952590" cy="304451"/>
            <a:chOff x="8206273" y="2552637"/>
            <a:chExt cx="1905179" cy="608902"/>
          </a:xfrm>
        </p:grpSpPr>
        <p:sp>
          <p:nvSpPr>
            <p:cNvPr id="1154" name="Google Shape;1154;p121"/>
            <p:cNvSpPr/>
            <p:nvPr/>
          </p:nvSpPr>
          <p:spPr>
            <a:xfrm>
              <a:off x="9654252" y="2552637"/>
              <a:ext cx="457200" cy="42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121"/>
            <p:cNvSpPr/>
            <p:nvPr/>
          </p:nvSpPr>
          <p:spPr>
            <a:xfrm>
              <a:off x="9768552" y="2744612"/>
              <a:ext cx="228600" cy="45600"/>
            </a:xfrm>
            <a:prstGeom prst="rect">
              <a:avLst/>
            </a:pr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6" name="Google Shape;1156;p121"/>
            <p:cNvGrpSpPr/>
            <p:nvPr/>
          </p:nvGrpSpPr>
          <p:grpSpPr>
            <a:xfrm>
              <a:off x="8206273" y="2583858"/>
              <a:ext cx="457200" cy="577681"/>
              <a:chOff x="8511615" y="2927755"/>
              <a:chExt cx="457200" cy="577681"/>
            </a:xfrm>
          </p:grpSpPr>
          <p:sp>
            <p:nvSpPr>
              <p:cNvPr id="1157" name="Google Shape;1157;p121"/>
              <p:cNvSpPr/>
              <p:nvPr/>
            </p:nvSpPr>
            <p:spPr>
              <a:xfrm>
                <a:off x="8511615" y="2927755"/>
                <a:ext cx="457200" cy="429600"/>
              </a:xfrm>
              <a:prstGeom prst="roundRect">
                <a:avLst>
                  <a:gd name="adj" fmla="val 16667"/>
                </a:avLst>
              </a:prstGeom>
              <a:solidFill>
                <a:srgbClr val="A0478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121"/>
              <p:cNvSpPr txBox="1"/>
              <p:nvPr/>
            </p:nvSpPr>
            <p:spPr>
              <a:xfrm>
                <a:off x="8562393" y="3007436"/>
                <a:ext cx="353100" cy="4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7354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2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✔</a:t>
                </a:r>
                <a:endParaRPr sz="2200" dirty="0">
                  <a:solidFill>
                    <a:schemeClr val="bg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endParaRPr>
              </a:p>
            </p:txBody>
          </p:sp>
        </p:grpSp>
      </p:grpSp>
      <p:grpSp>
        <p:nvGrpSpPr>
          <p:cNvPr id="1159" name="Google Shape;1159;p121"/>
          <p:cNvGrpSpPr/>
          <p:nvPr/>
        </p:nvGrpSpPr>
        <p:grpSpPr>
          <a:xfrm>
            <a:off x="5444566" y="1177364"/>
            <a:ext cx="2895600" cy="401498"/>
            <a:chOff x="10889132" y="2454900"/>
            <a:chExt cx="5791200" cy="802996"/>
          </a:xfrm>
        </p:grpSpPr>
        <p:sp>
          <p:nvSpPr>
            <p:cNvPr id="1160" name="Google Shape;1160;p121"/>
            <p:cNvSpPr txBox="1"/>
            <p:nvPr/>
          </p:nvSpPr>
          <p:spPr>
            <a:xfrm>
              <a:off x="10889132" y="2454900"/>
              <a:ext cx="5791200" cy="49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04789"/>
                  </a:solidFill>
                  <a:latin typeface="Calibri"/>
                  <a:ea typeface="Calibri"/>
                  <a:cs typeface="Calibri"/>
                  <a:sym typeface="Calibri"/>
                </a:rPr>
                <a:t>1. Контрольоване, не швидке зростання</a:t>
              </a:r>
              <a:endParaRPr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21"/>
            <p:cNvSpPr txBox="1"/>
            <p:nvPr/>
          </p:nvSpPr>
          <p:spPr>
            <a:xfrm>
              <a:off x="11182132" y="2760194"/>
              <a:ext cx="1666800" cy="497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A04789"/>
                  </a:solidFill>
                  <a:latin typeface="Calibri"/>
                  <a:ea typeface="Calibri"/>
                  <a:cs typeface="Calibri"/>
                  <a:sym typeface="Calibri"/>
                </a:rPr>
                <a:t>пухлини</a:t>
              </a:r>
              <a:endParaRPr sz="1100">
                <a:solidFill>
                  <a:srgbClr val="A0478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2" name="Google Shape;1162;p121"/>
          <p:cNvGrpSpPr/>
          <p:nvPr/>
        </p:nvGrpSpPr>
        <p:grpSpPr>
          <a:xfrm>
            <a:off x="4820388" y="4127901"/>
            <a:ext cx="228600" cy="263038"/>
            <a:chOff x="9640776" y="8255801"/>
            <a:chExt cx="457200" cy="526075"/>
          </a:xfrm>
        </p:grpSpPr>
        <p:sp>
          <p:nvSpPr>
            <p:cNvPr id="1163" name="Google Shape;1163;p121"/>
            <p:cNvSpPr/>
            <p:nvPr/>
          </p:nvSpPr>
          <p:spPr>
            <a:xfrm>
              <a:off x="9640776" y="8255801"/>
              <a:ext cx="457200" cy="42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121"/>
            <p:cNvSpPr txBox="1"/>
            <p:nvPr/>
          </p:nvSpPr>
          <p:spPr>
            <a:xfrm>
              <a:off x="9760530" y="8289276"/>
              <a:ext cx="296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l" rtl="0">
                <a:lnSpc>
                  <a:spcPct val="1011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600" b="1" dirty="0">
                  <a:ln/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1600" b="1" dirty="0">
                <a:ln/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6" name="Google Shape;1166;p121"/>
          <p:cNvSpPr/>
          <p:nvPr/>
        </p:nvSpPr>
        <p:spPr>
          <a:xfrm>
            <a:off x="4827127" y="1700998"/>
            <a:ext cx="228600" cy="21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121"/>
          <p:cNvSpPr/>
          <p:nvPr/>
        </p:nvSpPr>
        <p:spPr>
          <a:xfrm>
            <a:off x="4884277" y="1796986"/>
            <a:ext cx="114300" cy="22800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8" name="Google Shape;1168;p121"/>
          <p:cNvGrpSpPr/>
          <p:nvPr/>
        </p:nvGrpSpPr>
        <p:grpSpPr>
          <a:xfrm>
            <a:off x="4103137" y="1700998"/>
            <a:ext cx="228600" cy="288841"/>
            <a:chOff x="8511615" y="2927755"/>
            <a:chExt cx="457200" cy="577681"/>
          </a:xfrm>
        </p:grpSpPr>
        <p:sp>
          <p:nvSpPr>
            <p:cNvPr id="1169" name="Google Shape;1169;p121"/>
            <p:cNvSpPr/>
            <p:nvPr/>
          </p:nvSpPr>
          <p:spPr>
            <a:xfrm>
              <a:off x="8511615" y="2927755"/>
              <a:ext cx="457200" cy="429600"/>
            </a:xfrm>
            <a:prstGeom prst="roundRect">
              <a:avLst>
                <a:gd name="adj" fmla="val 16667"/>
              </a:avLst>
            </a:pr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121"/>
            <p:cNvSpPr txBox="1"/>
            <p:nvPr/>
          </p:nvSpPr>
          <p:spPr>
            <a:xfrm>
              <a:off x="8562393" y="3007436"/>
              <a:ext cx="353100" cy="4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354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2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✔</a:t>
              </a:r>
              <a:endParaRPr sz="2200" dirty="0">
                <a:solidFill>
                  <a:schemeClr val="bg1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</p:grpSp>
      <p:grpSp>
        <p:nvGrpSpPr>
          <p:cNvPr id="1171" name="Google Shape;1171;p121"/>
          <p:cNvGrpSpPr/>
          <p:nvPr/>
        </p:nvGrpSpPr>
        <p:grpSpPr>
          <a:xfrm>
            <a:off x="4103137" y="2100297"/>
            <a:ext cx="952590" cy="288841"/>
            <a:chOff x="8206273" y="4200594"/>
            <a:chExt cx="1905179" cy="577682"/>
          </a:xfrm>
        </p:grpSpPr>
        <p:sp>
          <p:nvSpPr>
            <p:cNvPr id="1172" name="Google Shape;1172;p121"/>
            <p:cNvSpPr/>
            <p:nvPr/>
          </p:nvSpPr>
          <p:spPr>
            <a:xfrm>
              <a:off x="9654252" y="4200594"/>
              <a:ext cx="457200" cy="42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121"/>
            <p:cNvSpPr/>
            <p:nvPr/>
          </p:nvSpPr>
          <p:spPr>
            <a:xfrm>
              <a:off x="9768552" y="4392569"/>
              <a:ext cx="228600" cy="45600"/>
            </a:xfrm>
            <a:prstGeom prst="rect">
              <a:avLst/>
            </a:pr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4" name="Google Shape;1174;p121"/>
            <p:cNvGrpSpPr/>
            <p:nvPr/>
          </p:nvGrpSpPr>
          <p:grpSpPr>
            <a:xfrm>
              <a:off x="8206273" y="4200595"/>
              <a:ext cx="457200" cy="577681"/>
              <a:chOff x="8511615" y="2927755"/>
              <a:chExt cx="457200" cy="577681"/>
            </a:xfrm>
          </p:grpSpPr>
          <p:sp>
            <p:nvSpPr>
              <p:cNvPr id="1175" name="Google Shape;1175;p121"/>
              <p:cNvSpPr/>
              <p:nvPr/>
            </p:nvSpPr>
            <p:spPr>
              <a:xfrm>
                <a:off x="8511615" y="2927755"/>
                <a:ext cx="457200" cy="429600"/>
              </a:xfrm>
              <a:prstGeom prst="roundRect">
                <a:avLst>
                  <a:gd name="adj" fmla="val 16667"/>
                </a:avLst>
              </a:prstGeom>
              <a:solidFill>
                <a:srgbClr val="A0478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6" name="Google Shape;1176;p121"/>
              <p:cNvSpPr txBox="1"/>
              <p:nvPr/>
            </p:nvSpPr>
            <p:spPr>
              <a:xfrm>
                <a:off x="8562393" y="3007436"/>
                <a:ext cx="353100" cy="4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7354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✔</a:t>
                </a:r>
                <a:endParaRPr sz="22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endParaRPr>
              </a:p>
            </p:txBody>
          </p:sp>
        </p:grpSp>
      </p:grpSp>
      <p:grpSp>
        <p:nvGrpSpPr>
          <p:cNvPr id="1177" name="Google Shape;1177;p121"/>
          <p:cNvGrpSpPr/>
          <p:nvPr/>
        </p:nvGrpSpPr>
        <p:grpSpPr>
          <a:xfrm>
            <a:off x="4103137" y="2532757"/>
            <a:ext cx="952590" cy="288841"/>
            <a:chOff x="8206273" y="5065515"/>
            <a:chExt cx="1905179" cy="577681"/>
          </a:xfrm>
        </p:grpSpPr>
        <p:grpSp>
          <p:nvGrpSpPr>
            <p:cNvPr id="1178" name="Google Shape;1178;p121"/>
            <p:cNvGrpSpPr/>
            <p:nvPr/>
          </p:nvGrpSpPr>
          <p:grpSpPr>
            <a:xfrm>
              <a:off x="9654252" y="5069130"/>
              <a:ext cx="457200" cy="429600"/>
              <a:chOff x="9654252" y="5095409"/>
              <a:chExt cx="457200" cy="429600"/>
            </a:xfrm>
          </p:grpSpPr>
          <p:sp>
            <p:nvSpPr>
              <p:cNvPr id="1179" name="Google Shape;1179;p121"/>
              <p:cNvSpPr/>
              <p:nvPr/>
            </p:nvSpPr>
            <p:spPr>
              <a:xfrm>
                <a:off x="9654252" y="5095409"/>
                <a:ext cx="457200" cy="4296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0" name="Google Shape;1180;p121"/>
              <p:cNvSpPr/>
              <p:nvPr/>
            </p:nvSpPr>
            <p:spPr>
              <a:xfrm>
                <a:off x="9768552" y="5287384"/>
                <a:ext cx="228600" cy="45600"/>
              </a:xfrm>
              <a:prstGeom prst="rect">
                <a:avLst/>
              </a:prstGeom>
              <a:solidFill>
                <a:srgbClr val="A0478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1" name="Google Shape;1181;p121"/>
            <p:cNvGrpSpPr/>
            <p:nvPr/>
          </p:nvGrpSpPr>
          <p:grpSpPr>
            <a:xfrm>
              <a:off x="8206273" y="5065515"/>
              <a:ext cx="457200" cy="577681"/>
              <a:chOff x="8511615" y="2927755"/>
              <a:chExt cx="457200" cy="577681"/>
            </a:xfrm>
          </p:grpSpPr>
          <p:sp>
            <p:nvSpPr>
              <p:cNvPr id="1182" name="Google Shape;1182;p121"/>
              <p:cNvSpPr/>
              <p:nvPr/>
            </p:nvSpPr>
            <p:spPr>
              <a:xfrm>
                <a:off x="8511615" y="2927755"/>
                <a:ext cx="457200" cy="429600"/>
              </a:xfrm>
              <a:prstGeom prst="roundRect">
                <a:avLst>
                  <a:gd name="adj" fmla="val 16667"/>
                </a:avLst>
              </a:prstGeom>
              <a:solidFill>
                <a:srgbClr val="A0478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3" name="Google Shape;1183;p121"/>
              <p:cNvSpPr txBox="1"/>
              <p:nvPr/>
            </p:nvSpPr>
            <p:spPr>
              <a:xfrm>
                <a:off x="8562393" y="3007436"/>
                <a:ext cx="353100" cy="4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7354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2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✔</a:t>
                </a:r>
                <a:endParaRPr sz="2200" dirty="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endParaRPr>
              </a:p>
            </p:txBody>
          </p:sp>
        </p:grpSp>
      </p:grpSp>
      <p:grpSp>
        <p:nvGrpSpPr>
          <p:cNvPr id="1184" name="Google Shape;1184;p121"/>
          <p:cNvGrpSpPr/>
          <p:nvPr/>
        </p:nvGrpSpPr>
        <p:grpSpPr>
          <a:xfrm>
            <a:off x="4103137" y="3117489"/>
            <a:ext cx="952590" cy="288840"/>
            <a:chOff x="8206273" y="6234978"/>
            <a:chExt cx="1905179" cy="577681"/>
          </a:xfrm>
        </p:grpSpPr>
        <p:grpSp>
          <p:nvGrpSpPr>
            <p:cNvPr id="1185" name="Google Shape;1185;p121"/>
            <p:cNvGrpSpPr/>
            <p:nvPr/>
          </p:nvGrpSpPr>
          <p:grpSpPr>
            <a:xfrm>
              <a:off x="9654252" y="6258792"/>
              <a:ext cx="457200" cy="429600"/>
              <a:chOff x="9959594" y="6769529"/>
              <a:chExt cx="457200" cy="429600"/>
            </a:xfrm>
          </p:grpSpPr>
          <p:sp>
            <p:nvSpPr>
              <p:cNvPr id="1186" name="Google Shape;1186;p121"/>
              <p:cNvSpPr/>
              <p:nvPr/>
            </p:nvSpPr>
            <p:spPr>
              <a:xfrm>
                <a:off x="9959594" y="6769529"/>
                <a:ext cx="457200" cy="4296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121"/>
              <p:cNvSpPr/>
              <p:nvPr/>
            </p:nvSpPr>
            <p:spPr>
              <a:xfrm>
                <a:off x="10073894" y="6961504"/>
                <a:ext cx="228600" cy="45600"/>
              </a:xfrm>
              <a:prstGeom prst="rect">
                <a:avLst/>
              </a:prstGeom>
              <a:solidFill>
                <a:srgbClr val="A0478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8" name="Google Shape;1188;p121"/>
            <p:cNvGrpSpPr/>
            <p:nvPr/>
          </p:nvGrpSpPr>
          <p:grpSpPr>
            <a:xfrm>
              <a:off x="8206273" y="6234978"/>
              <a:ext cx="457200" cy="577681"/>
              <a:chOff x="8511615" y="3027001"/>
              <a:chExt cx="457200" cy="577681"/>
            </a:xfrm>
          </p:grpSpPr>
          <p:sp>
            <p:nvSpPr>
              <p:cNvPr id="1189" name="Google Shape;1189;p121"/>
              <p:cNvSpPr/>
              <p:nvPr/>
            </p:nvSpPr>
            <p:spPr>
              <a:xfrm>
                <a:off x="8511615" y="3027001"/>
                <a:ext cx="457200" cy="429600"/>
              </a:xfrm>
              <a:prstGeom prst="roundRect">
                <a:avLst>
                  <a:gd name="adj" fmla="val 16667"/>
                </a:avLst>
              </a:prstGeom>
              <a:solidFill>
                <a:srgbClr val="A0478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121"/>
              <p:cNvSpPr txBox="1"/>
              <p:nvPr/>
            </p:nvSpPr>
            <p:spPr>
              <a:xfrm>
                <a:off x="8562393" y="3106682"/>
                <a:ext cx="353100" cy="4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7354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✔</a:t>
                </a:r>
                <a:endParaRPr sz="2200">
                  <a:solidFill>
                    <a:schemeClr val="lt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endParaRPr>
              </a:p>
            </p:txBody>
          </p:sp>
        </p:grpSp>
      </p:grpSp>
      <p:grpSp>
        <p:nvGrpSpPr>
          <p:cNvPr id="1191" name="Google Shape;1191;p121"/>
          <p:cNvGrpSpPr/>
          <p:nvPr/>
        </p:nvGrpSpPr>
        <p:grpSpPr>
          <a:xfrm>
            <a:off x="4103137" y="3685921"/>
            <a:ext cx="952590" cy="265119"/>
            <a:chOff x="8206273" y="7371844"/>
            <a:chExt cx="1905179" cy="530239"/>
          </a:xfrm>
        </p:grpSpPr>
        <p:grpSp>
          <p:nvGrpSpPr>
            <p:cNvPr id="1192" name="Google Shape;1192;p121"/>
            <p:cNvGrpSpPr/>
            <p:nvPr/>
          </p:nvGrpSpPr>
          <p:grpSpPr>
            <a:xfrm>
              <a:off x="9654252" y="7371844"/>
              <a:ext cx="457200" cy="429600"/>
              <a:chOff x="9654252" y="7371844"/>
              <a:chExt cx="457200" cy="429600"/>
            </a:xfrm>
          </p:grpSpPr>
          <p:sp>
            <p:nvSpPr>
              <p:cNvPr id="1193" name="Google Shape;1193;p121"/>
              <p:cNvSpPr/>
              <p:nvPr/>
            </p:nvSpPr>
            <p:spPr>
              <a:xfrm>
                <a:off x="9654252" y="7371844"/>
                <a:ext cx="457200" cy="4296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121"/>
              <p:cNvSpPr/>
              <p:nvPr/>
            </p:nvSpPr>
            <p:spPr>
              <a:xfrm>
                <a:off x="9768552" y="7563819"/>
                <a:ext cx="228600" cy="45600"/>
              </a:xfrm>
              <a:prstGeom prst="rect">
                <a:avLst/>
              </a:prstGeom>
              <a:solidFill>
                <a:srgbClr val="A0478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5" name="Google Shape;1195;p121"/>
            <p:cNvGrpSpPr/>
            <p:nvPr/>
          </p:nvGrpSpPr>
          <p:grpSpPr>
            <a:xfrm>
              <a:off x="8206273" y="7371844"/>
              <a:ext cx="457200" cy="530239"/>
              <a:chOff x="8511615" y="2927755"/>
              <a:chExt cx="457200" cy="530239"/>
            </a:xfrm>
          </p:grpSpPr>
          <p:sp>
            <p:nvSpPr>
              <p:cNvPr id="1196" name="Google Shape;1196;p121"/>
              <p:cNvSpPr/>
              <p:nvPr/>
            </p:nvSpPr>
            <p:spPr>
              <a:xfrm>
                <a:off x="8511615" y="2927755"/>
                <a:ext cx="457200" cy="429600"/>
              </a:xfrm>
              <a:prstGeom prst="roundRect">
                <a:avLst>
                  <a:gd name="adj" fmla="val 16667"/>
                </a:avLst>
              </a:prstGeom>
              <a:solidFill>
                <a:srgbClr val="A0478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21"/>
              <p:cNvSpPr txBox="1"/>
              <p:nvPr/>
            </p:nvSpPr>
            <p:spPr>
              <a:xfrm>
                <a:off x="8532481" y="2959993"/>
                <a:ext cx="353100" cy="498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lvl="0">
                  <a:lnSpc>
                    <a:spcPct val="73545"/>
                  </a:lnSpc>
                </a:pPr>
                <a:r>
                  <a:rPr lang="uk" sz="22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✔</a:t>
                </a:r>
                <a:endParaRPr sz="2200" dirty="0">
                  <a:solidFill>
                    <a:schemeClr val="bg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endParaRPr>
              </a:p>
            </p:txBody>
          </p:sp>
        </p:grpSp>
      </p:grpSp>
      <p:grpSp>
        <p:nvGrpSpPr>
          <p:cNvPr id="1198" name="Google Shape;1198;p121"/>
          <p:cNvGrpSpPr/>
          <p:nvPr/>
        </p:nvGrpSpPr>
        <p:grpSpPr>
          <a:xfrm>
            <a:off x="4113569" y="4124299"/>
            <a:ext cx="228600" cy="266639"/>
            <a:chOff x="7940115" y="8161990"/>
            <a:chExt cx="457200" cy="533278"/>
          </a:xfrm>
        </p:grpSpPr>
        <p:sp>
          <p:nvSpPr>
            <p:cNvPr id="1199" name="Google Shape;1199;p121"/>
            <p:cNvSpPr/>
            <p:nvPr/>
          </p:nvSpPr>
          <p:spPr>
            <a:xfrm>
              <a:off x="7940115" y="8161990"/>
              <a:ext cx="457200" cy="429600"/>
            </a:xfrm>
            <a:prstGeom prst="roundRect">
              <a:avLst>
                <a:gd name="adj" fmla="val 16667"/>
              </a:avLst>
            </a:prstGeom>
            <a:solidFill>
              <a:srgbClr val="A0478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121"/>
            <p:cNvSpPr txBox="1"/>
            <p:nvPr/>
          </p:nvSpPr>
          <p:spPr>
            <a:xfrm>
              <a:off x="8047987" y="8202668"/>
              <a:ext cx="296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11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201" name="Google Shape;1201;p121"/>
          <p:cNvGraphicFramePr/>
          <p:nvPr/>
        </p:nvGraphicFramePr>
        <p:xfrm>
          <a:off x="386914" y="273531"/>
          <a:ext cx="3430550" cy="4219475"/>
        </p:xfrm>
        <a:graphic>
          <a:graphicData uri="http://schemas.openxmlformats.org/drawingml/2006/table">
            <a:tbl>
              <a:tblPr firstRow="1" bandRow="1">
                <a:noFill/>
                <a:tableStyleId>{684F2798-A3F7-4847-8581-EA672C05E9E9}</a:tableStyleId>
              </a:tblPr>
              <a:tblGrid>
                <a:gridCol w="343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1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A047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998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A047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998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A047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998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A047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22875" marB="22875">
                    <a:solidFill>
                      <a:srgbClr val="998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02" name="Google Shape;1202;p121"/>
          <p:cNvGrpSpPr/>
          <p:nvPr/>
        </p:nvGrpSpPr>
        <p:grpSpPr>
          <a:xfrm>
            <a:off x="722117" y="534731"/>
            <a:ext cx="2760150" cy="343336"/>
            <a:chOff x="1444234" y="1069461"/>
            <a:chExt cx="5520300" cy="686672"/>
          </a:xfrm>
        </p:grpSpPr>
        <p:sp>
          <p:nvSpPr>
            <p:cNvPr id="1203" name="Google Shape;1203;p121"/>
            <p:cNvSpPr txBox="1"/>
            <p:nvPr/>
          </p:nvSpPr>
          <p:spPr>
            <a:xfrm>
              <a:off x="1444234" y="1069461"/>
              <a:ext cx="552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446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Злоякісна пухлина</a:t>
              </a:r>
              <a:endParaRPr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121"/>
            <p:cNvSpPr txBox="1"/>
            <p:nvPr/>
          </p:nvSpPr>
          <p:spPr>
            <a:xfrm>
              <a:off x="3005698" y="1417433"/>
              <a:ext cx="2397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клінічні ознаки:</a:t>
              </a:r>
              <a:endParaRPr sz="700"/>
            </a:p>
          </p:txBody>
        </p:sp>
      </p:grpSp>
      <p:sp>
        <p:nvSpPr>
          <p:cNvPr id="1205" name="Google Shape;1205;p121"/>
          <p:cNvSpPr txBox="1"/>
          <p:nvPr/>
        </p:nvSpPr>
        <p:spPr>
          <a:xfrm>
            <a:off x="648601" y="2064952"/>
            <a:ext cx="2895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Відсутність капсули пухлини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121"/>
          <p:cNvSpPr txBox="1"/>
          <p:nvPr/>
        </p:nvSpPr>
        <p:spPr>
          <a:xfrm>
            <a:off x="655528" y="3692294"/>
            <a:ext cx="29025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 Смерть пацієнта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121"/>
          <p:cNvSpPr txBox="1"/>
          <p:nvPr/>
        </p:nvSpPr>
        <p:spPr>
          <a:xfrm>
            <a:off x="654949" y="4081061"/>
            <a:ext cx="29478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7. Тенденція до регресу пухлини зазвичай відсутня</a:t>
            </a:r>
            <a:endParaRPr sz="1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8" name="Google Shape;1208;p121"/>
          <p:cNvGrpSpPr/>
          <p:nvPr/>
        </p:nvGrpSpPr>
        <p:grpSpPr>
          <a:xfrm>
            <a:off x="630972" y="1600061"/>
            <a:ext cx="2895600" cy="331456"/>
            <a:chOff x="1261944" y="3200122"/>
            <a:chExt cx="5791200" cy="662913"/>
          </a:xfrm>
        </p:grpSpPr>
        <p:sp>
          <p:nvSpPr>
            <p:cNvPr id="1209" name="Google Shape;1209;p121"/>
            <p:cNvSpPr txBox="1"/>
            <p:nvPr/>
          </p:nvSpPr>
          <p:spPr>
            <a:xfrm>
              <a:off x="1261944" y="3200122"/>
              <a:ext cx="579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 Інвазивний ріст, який інфільтрує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121"/>
            <p:cNvSpPr txBox="1"/>
            <p:nvPr/>
          </p:nvSpPr>
          <p:spPr>
            <a:xfrm>
              <a:off x="1553660" y="3524335"/>
              <a:ext cx="3640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тканини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1" name="Google Shape;1211;p121"/>
          <p:cNvGrpSpPr/>
          <p:nvPr/>
        </p:nvGrpSpPr>
        <p:grpSpPr>
          <a:xfrm>
            <a:off x="641875" y="2920848"/>
            <a:ext cx="3040854" cy="717070"/>
            <a:chOff x="2096666" y="6365846"/>
            <a:chExt cx="6081708" cy="1434139"/>
          </a:xfrm>
        </p:grpSpPr>
        <p:sp>
          <p:nvSpPr>
            <p:cNvPr id="1212" name="Google Shape;1212;p121"/>
            <p:cNvSpPr txBox="1"/>
            <p:nvPr/>
          </p:nvSpPr>
          <p:spPr>
            <a:xfrm>
              <a:off x="2096666" y="6365846"/>
              <a:ext cx="579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5. Поширення пухлини та утворення нових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121"/>
            <p:cNvSpPr txBox="1"/>
            <p:nvPr/>
          </p:nvSpPr>
          <p:spPr>
            <a:xfrm>
              <a:off x="2472244" y="7461285"/>
              <a:ext cx="4876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121"/>
            <p:cNvSpPr txBox="1"/>
            <p:nvPr/>
          </p:nvSpPr>
          <p:spPr>
            <a:xfrm>
              <a:off x="2387174" y="6744183"/>
              <a:ext cx="579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вогнищ пухлинного росту в інших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21"/>
            <p:cNvSpPr txBox="1"/>
            <p:nvPr/>
          </p:nvSpPr>
          <p:spPr>
            <a:xfrm>
              <a:off x="2387174" y="7137763"/>
              <a:ext cx="579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органах і системах</a:t>
              </a:r>
              <a:endParaRPr sz="700"/>
            </a:p>
          </p:txBody>
        </p:sp>
      </p:grpSp>
      <p:grpSp>
        <p:nvGrpSpPr>
          <p:cNvPr id="1216" name="Google Shape;1216;p121"/>
          <p:cNvGrpSpPr/>
          <p:nvPr/>
        </p:nvGrpSpPr>
        <p:grpSpPr>
          <a:xfrm>
            <a:off x="648600" y="2432720"/>
            <a:ext cx="2895600" cy="342969"/>
            <a:chOff x="2110116" y="5466828"/>
            <a:chExt cx="5791200" cy="685939"/>
          </a:xfrm>
        </p:grpSpPr>
        <p:sp>
          <p:nvSpPr>
            <p:cNvPr id="1217" name="Google Shape;1217;p121"/>
            <p:cNvSpPr txBox="1"/>
            <p:nvPr/>
          </p:nvSpPr>
          <p:spPr>
            <a:xfrm>
              <a:off x="2110116" y="5466828"/>
              <a:ext cx="579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4. Утворення виразки, деструкція, некроз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21"/>
            <p:cNvSpPr txBox="1"/>
            <p:nvPr/>
          </p:nvSpPr>
          <p:spPr>
            <a:xfrm>
              <a:off x="2362200" y="5814067"/>
              <a:ext cx="3223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тканин пухлини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9" name="Google Shape;1219;p121"/>
          <p:cNvGrpSpPr/>
          <p:nvPr/>
        </p:nvGrpSpPr>
        <p:grpSpPr>
          <a:xfrm>
            <a:off x="648600" y="1185589"/>
            <a:ext cx="2895600" cy="315155"/>
            <a:chOff x="1297201" y="2371177"/>
            <a:chExt cx="5791200" cy="630309"/>
          </a:xfrm>
        </p:grpSpPr>
        <p:sp>
          <p:nvSpPr>
            <p:cNvPr id="1220" name="Google Shape;1220;p121"/>
            <p:cNvSpPr txBox="1"/>
            <p:nvPr/>
          </p:nvSpPr>
          <p:spPr>
            <a:xfrm>
              <a:off x="1297201" y="2371177"/>
              <a:ext cx="579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 Стрімке неконтрольоване зростання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21"/>
            <p:cNvSpPr txBox="1"/>
            <p:nvPr/>
          </p:nvSpPr>
          <p:spPr>
            <a:xfrm>
              <a:off x="1630300" y="2662786"/>
              <a:ext cx="2296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70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пухлини</a:t>
              </a:r>
              <a:endParaRPr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22" name="Google Shape;1222;p121"/>
          <p:cNvCxnSpPr/>
          <p:nvPr/>
        </p:nvCxnSpPr>
        <p:spPr>
          <a:xfrm>
            <a:off x="5312785" y="4492939"/>
            <a:ext cx="3454500" cy="0"/>
          </a:xfrm>
          <a:prstGeom prst="straightConnector1">
            <a:avLst/>
          </a:prstGeom>
          <a:noFill/>
          <a:ln w="143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3" name="Google Shape;1223;p121"/>
          <p:cNvCxnSpPr/>
          <p:nvPr/>
        </p:nvCxnSpPr>
        <p:spPr>
          <a:xfrm rot="10800000">
            <a:off x="8763114" y="279554"/>
            <a:ext cx="4200" cy="4219200"/>
          </a:xfrm>
          <a:prstGeom prst="straightConnector1">
            <a:avLst/>
          </a:prstGeom>
          <a:noFill/>
          <a:ln w="143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4" name="Google Shape;1224;p121"/>
          <p:cNvSpPr/>
          <p:nvPr/>
        </p:nvSpPr>
        <p:spPr>
          <a:xfrm>
            <a:off x="-242540" y="4571957"/>
            <a:ext cx="9383402" cy="625230"/>
          </a:xfrm>
          <a:custGeom>
            <a:avLst/>
            <a:gdLst/>
            <a:ahLst/>
            <a:cxnLst/>
            <a:rect l="l" t="t" r="r" b="b"/>
            <a:pathLst>
              <a:path w="5072109" h="227150" extrusionOk="0">
                <a:moveTo>
                  <a:pt x="0" y="0"/>
                </a:moveTo>
                <a:lnTo>
                  <a:pt x="5072109" y="0"/>
                </a:lnTo>
                <a:lnTo>
                  <a:pt x="5072109" y="227150"/>
                </a:lnTo>
                <a:lnTo>
                  <a:pt x="0" y="227150"/>
                </a:lnTo>
                <a:close/>
              </a:path>
            </a:pathLst>
          </a:custGeom>
          <a:solidFill>
            <a:srgbClr val="998CC0"/>
          </a:solidFill>
          <a:ln>
            <a:noFill/>
          </a:ln>
        </p:spPr>
      </p:sp>
      <p:pic>
        <p:nvPicPr>
          <p:cNvPr id="1225" name="Google Shape;1225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1609" y="4666975"/>
            <a:ext cx="1295401" cy="3183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121"/>
          <p:cNvSpPr txBox="1"/>
          <p:nvPr/>
        </p:nvSpPr>
        <p:spPr>
          <a:xfrm>
            <a:off x="114300" y="4599058"/>
            <a:ext cx="7302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«ГЕМАНГІОМА» – пухлина доброякісна, але при розвитку ускладнень або асоційованих синдромів, може призвести до порушення життєво важливих функцій і навіть смерті пацієнта!</a:t>
            </a: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0652" y="4289052"/>
            <a:ext cx="1062050" cy="2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0652" y="4318877"/>
            <a:ext cx="1062050" cy="26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122"/>
          <p:cNvSpPr/>
          <p:nvPr/>
        </p:nvSpPr>
        <p:spPr>
          <a:xfrm>
            <a:off x="312775" y="1057625"/>
            <a:ext cx="5187000" cy="3803700"/>
          </a:xfrm>
          <a:prstGeom prst="roundRect">
            <a:avLst>
              <a:gd name="adj" fmla="val 7517"/>
            </a:avLst>
          </a:prstGeom>
          <a:solidFill>
            <a:srgbClr val="FFFFFF"/>
          </a:solidFill>
          <a:ln w="9525" cap="flat" cmpd="sng">
            <a:solidFill>
              <a:srgbClr val="A0478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122"/>
          <p:cNvSpPr/>
          <p:nvPr/>
        </p:nvSpPr>
        <p:spPr>
          <a:xfrm rot="10800000" flipH="1">
            <a:off x="2685425" y="2054129"/>
            <a:ext cx="2158341" cy="1992048"/>
          </a:xfrm>
          <a:custGeom>
            <a:avLst/>
            <a:gdLst/>
            <a:ahLst/>
            <a:cxnLst/>
            <a:rect l="l" t="t" r="r" b="b"/>
            <a:pathLst>
              <a:path w="21631" h="20230" extrusionOk="0">
                <a:moveTo>
                  <a:pt x="0" y="0"/>
                </a:moveTo>
                <a:lnTo>
                  <a:pt x="21600" y="0"/>
                </a:lnTo>
                <a:cubicBezTo>
                  <a:pt x="21600" y="5774"/>
                  <a:pt x="21631" y="14456"/>
                  <a:pt x="21631" y="20230"/>
                </a:cubicBezTo>
                <a:lnTo>
                  <a:pt x="0" y="20172"/>
                </a:lnTo>
                <a:lnTo>
                  <a:pt x="0" y="0"/>
                </a:lnTo>
                <a:close/>
              </a:path>
            </a:pathLst>
          </a:custGeom>
          <a:solidFill>
            <a:srgbClr val="998C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122"/>
          <p:cNvSpPr/>
          <p:nvPr/>
        </p:nvSpPr>
        <p:spPr>
          <a:xfrm rot="10800000" flipH="1">
            <a:off x="2677765" y="2049956"/>
            <a:ext cx="2167833" cy="1996221"/>
          </a:xfrm>
          <a:custGeom>
            <a:avLst/>
            <a:gdLst/>
            <a:ahLst/>
            <a:cxnLst/>
            <a:rect l="l" t="t" r="r" b="b"/>
            <a:pathLst>
              <a:path w="21835" h="20172" extrusionOk="0">
                <a:moveTo>
                  <a:pt x="0" y="0"/>
                </a:moveTo>
                <a:lnTo>
                  <a:pt x="21791" y="86"/>
                </a:lnTo>
                <a:cubicBezTo>
                  <a:pt x="21791" y="5860"/>
                  <a:pt x="21835" y="7619"/>
                  <a:pt x="21835" y="13393"/>
                </a:cubicBezTo>
                <a:cubicBezTo>
                  <a:pt x="11035" y="14289"/>
                  <a:pt x="10925" y="19510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rgbClr val="E4E7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122"/>
          <p:cNvSpPr/>
          <p:nvPr/>
        </p:nvSpPr>
        <p:spPr>
          <a:xfrm rot="10800000" flipH="1">
            <a:off x="2693086" y="2054146"/>
            <a:ext cx="2180645" cy="2020336"/>
          </a:xfrm>
          <a:custGeom>
            <a:avLst/>
            <a:gdLst/>
            <a:ahLst/>
            <a:cxnLst/>
            <a:rect l="l" t="t" r="r" b="b"/>
            <a:pathLst>
              <a:path w="23036" h="20642" extrusionOk="0">
                <a:moveTo>
                  <a:pt x="68" y="0"/>
                </a:moveTo>
                <a:lnTo>
                  <a:pt x="22901" y="0"/>
                </a:lnTo>
                <a:cubicBezTo>
                  <a:pt x="22839" y="326"/>
                  <a:pt x="23088" y="88"/>
                  <a:pt x="23026" y="414"/>
                </a:cubicBezTo>
                <a:cubicBezTo>
                  <a:pt x="12588" y="5557"/>
                  <a:pt x="10252" y="18403"/>
                  <a:pt x="0" y="20642"/>
                </a:cubicBezTo>
                <a:cubicBezTo>
                  <a:pt x="23" y="13761"/>
                  <a:pt x="45" y="6881"/>
                  <a:pt x="68" y="0"/>
                </a:cubicBezTo>
                <a:close/>
              </a:path>
            </a:pathLst>
          </a:custGeom>
          <a:solidFill>
            <a:srgbClr val="998C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Google Shape;1237;p122"/>
          <p:cNvSpPr txBox="1"/>
          <p:nvPr/>
        </p:nvSpPr>
        <p:spPr>
          <a:xfrm>
            <a:off x="2768191" y="4532697"/>
            <a:ext cx="1952769" cy="23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" sz="1300" b="0" i="0" u="none" strike="noStrike" cap="none" dirty="0">
                <a:solidFill>
                  <a:srgbClr val="000000"/>
                </a:solidFill>
                <a:latin typeface="Montserrat" pitchFamily="2" charset="77"/>
                <a:sym typeface="Arial"/>
              </a:rPr>
              <a:t>Народження дитини</a:t>
            </a:r>
            <a:endParaRPr sz="1300" b="0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1238" name="Google Shape;1238;p122"/>
          <p:cNvSpPr txBox="1"/>
          <p:nvPr/>
        </p:nvSpPr>
        <p:spPr>
          <a:xfrm>
            <a:off x="4720961" y="4172736"/>
            <a:ext cx="333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122"/>
          <p:cNvSpPr txBox="1"/>
          <p:nvPr/>
        </p:nvSpPr>
        <p:spPr>
          <a:xfrm>
            <a:off x="4311362" y="2223168"/>
            <a:ext cx="7434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122"/>
          <p:cNvSpPr/>
          <p:nvPr/>
        </p:nvSpPr>
        <p:spPr>
          <a:xfrm rot="10800000">
            <a:off x="629004" y="2049914"/>
            <a:ext cx="2056422" cy="1988960"/>
          </a:xfrm>
          <a:custGeom>
            <a:avLst/>
            <a:gdLst/>
            <a:ahLst/>
            <a:cxnLst/>
            <a:rect l="l" t="t" r="r" b="b"/>
            <a:pathLst>
              <a:path w="23405" h="20642" extrusionOk="0">
                <a:moveTo>
                  <a:pt x="68" y="0"/>
                </a:moveTo>
                <a:lnTo>
                  <a:pt x="22901" y="0"/>
                </a:lnTo>
                <a:lnTo>
                  <a:pt x="23405" y="25"/>
                </a:lnTo>
                <a:cubicBezTo>
                  <a:pt x="10762" y="3459"/>
                  <a:pt x="10127" y="19460"/>
                  <a:pt x="0" y="20642"/>
                </a:cubicBezTo>
                <a:cubicBezTo>
                  <a:pt x="23" y="13761"/>
                  <a:pt x="45" y="6881"/>
                  <a:pt x="68" y="0"/>
                </a:cubicBezTo>
                <a:close/>
              </a:path>
            </a:pathLst>
          </a:custGeom>
          <a:solidFill>
            <a:srgbClr val="A047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122"/>
          <p:cNvSpPr txBox="1"/>
          <p:nvPr/>
        </p:nvSpPr>
        <p:spPr>
          <a:xfrm>
            <a:off x="3516335" y="3398472"/>
            <a:ext cx="4965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2" name="Google Shape;1242;p122"/>
          <p:cNvCxnSpPr/>
          <p:nvPr/>
        </p:nvCxnSpPr>
        <p:spPr>
          <a:xfrm>
            <a:off x="2676604" y="2048521"/>
            <a:ext cx="0" cy="195000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243" name="Google Shape;1243;p122"/>
          <p:cNvCxnSpPr/>
          <p:nvPr/>
        </p:nvCxnSpPr>
        <p:spPr>
          <a:xfrm>
            <a:off x="673225" y="4046177"/>
            <a:ext cx="4590000" cy="18300"/>
          </a:xfrm>
          <a:prstGeom prst="straightConnector1">
            <a:avLst/>
          </a:prstGeom>
          <a:noFill/>
          <a:ln w="28575" cap="rnd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4" name="Google Shape;1244;p122"/>
          <p:cNvSpPr/>
          <p:nvPr/>
        </p:nvSpPr>
        <p:spPr>
          <a:xfrm>
            <a:off x="614970" y="2061727"/>
            <a:ext cx="2047855" cy="1991858"/>
          </a:xfrm>
          <a:custGeom>
            <a:avLst/>
            <a:gdLst/>
            <a:ahLst/>
            <a:cxnLst/>
            <a:rect l="l" t="t" r="r" b="b"/>
            <a:pathLst>
              <a:path w="2642394" h="1448624" extrusionOk="0">
                <a:moveTo>
                  <a:pt x="0" y="1448624"/>
                </a:moveTo>
                <a:cubicBezTo>
                  <a:pt x="604678" y="1307088"/>
                  <a:pt x="687864" y="1238405"/>
                  <a:pt x="947261" y="1078385"/>
                </a:cubicBezTo>
                <a:cubicBezTo>
                  <a:pt x="1206658" y="918365"/>
                  <a:pt x="1486852" y="598256"/>
                  <a:pt x="1804034" y="340223"/>
                </a:cubicBezTo>
                <a:cubicBezTo>
                  <a:pt x="2137886" y="87596"/>
                  <a:pt x="2295049" y="21929"/>
                  <a:pt x="2642394" y="0"/>
                </a:cubicBezTo>
              </a:path>
            </a:pathLst>
          </a:custGeom>
          <a:noFill/>
          <a:ln w="254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122"/>
          <p:cNvSpPr/>
          <p:nvPr/>
        </p:nvSpPr>
        <p:spPr>
          <a:xfrm flipH="1">
            <a:off x="2706139" y="2058555"/>
            <a:ext cx="2172147" cy="1982583"/>
          </a:xfrm>
          <a:custGeom>
            <a:avLst/>
            <a:gdLst/>
            <a:ahLst/>
            <a:cxnLst/>
            <a:rect l="l" t="t" r="r" b="b"/>
            <a:pathLst>
              <a:path w="3794143" h="2196768" extrusionOk="0">
                <a:moveTo>
                  <a:pt x="0" y="2196768"/>
                </a:moveTo>
                <a:cubicBezTo>
                  <a:pt x="838049" y="1914993"/>
                  <a:pt x="1236671" y="1545048"/>
                  <a:pt x="1679281" y="1188077"/>
                </a:cubicBezTo>
                <a:cubicBezTo>
                  <a:pt x="2121891" y="831106"/>
                  <a:pt x="2284748" y="652279"/>
                  <a:pt x="2578118" y="468129"/>
                </a:cubicBezTo>
                <a:cubicBezTo>
                  <a:pt x="2759477" y="352844"/>
                  <a:pt x="3037112" y="130415"/>
                  <a:pt x="3794143" y="0"/>
                </a:cubicBez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122"/>
          <p:cNvSpPr/>
          <p:nvPr/>
        </p:nvSpPr>
        <p:spPr>
          <a:xfrm>
            <a:off x="565049" y="3989245"/>
            <a:ext cx="103614" cy="126791"/>
          </a:xfrm>
          <a:custGeom>
            <a:avLst/>
            <a:gdLst/>
            <a:ahLst/>
            <a:cxnLst/>
            <a:rect l="l" t="t" r="r" b="b"/>
            <a:pathLst>
              <a:path w="272669" h="272669" extrusionOk="0">
                <a:moveTo>
                  <a:pt x="272669" y="136271"/>
                </a:moveTo>
                <a:cubicBezTo>
                  <a:pt x="272669" y="61087"/>
                  <a:pt x="211582" y="0"/>
                  <a:pt x="136271" y="0"/>
                </a:cubicBezTo>
                <a:cubicBezTo>
                  <a:pt x="60960" y="0"/>
                  <a:pt x="0" y="61087"/>
                  <a:pt x="0" y="136271"/>
                </a:cubicBezTo>
                <a:cubicBezTo>
                  <a:pt x="0" y="211455"/>
                  <a:pt x="61087" y="272669"/>
                  <a:pt x="136271" y="272669"/>
                </a:cubicBezTo>
                <a:cubicBezTo>
                  <a:pt x="211455" y="272669"/>
                  <a:pt x="272542" y="211582"/>
                  <a:pt x="272542" y="136398"/>
                </a:cubicBezTo>
                <a:close/>
              </a:path>
            </a:pathLst>
          </a:custGeom>
          <a:solidFill>
            <a:srgbClr val="F2F2F2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122"/>
          <p:cNvSpPr txBox="1"/>
          <p:nvPr/>
        </p:nvSpPr>
        <p:spPr>
          <a:xfrm>
            <a:off x="403537" y="4172736"/>
            <a:ext cx="423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8" name="Google Shape;1248;p122"/>
          <p:cNvGrpSpPr/>
          <p:nvPr/>
        </p:nvGrpSpPr>
        <p:grpSpPr>
          <a:xfrm>
            <a:off x="853033" y="4010375"/>
            <a:ext cx="1607407" cy="103945"/>
            <a:chOff x="4351170" y="5197725"/>
            <a:chExt cx="2073004" cy="116700"/>
          </a:xfrm>
        </p:grpSpPr>
        <p:cxnSp>
          <p:nvCxnSpPr>
            <p:cNvPr id="1249" name="Google Shape;1249;p122"/>
            <p:cNvCxnSpPr/>
            <p:nvPr/>
          </p:nvCxnSpPr>
          <p:spPr>
            <a:xfrm rot="10800000">
              <a:off x="4351170" y="5197725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0" name="Google Shape;1250;p122"/>
            <p:cNvCxnSpPr/>
            <p:nvPr/>
          </p:nvCxnSpPr>
          <p:spPr>
            <a:xfrm rot="10800000">
              <a:off x="4647005" y="5197725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1" name="Google Shape;1251;p122"/>
            <p:cNvCxnSpPr/>
            <p:nvPr/>
          </p:nvCxnSpPr>
          <p:spPr>
            <a:xfrm rot="10800000">
              <a:off x="4942840" y="5197725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2" name="Google Shape;1252;p122"/>
            <p:cNvCxnSpPr/>
            <p:nvPr/>
          </p:nvCxnSpPr>
          <p:spPr>
            <a:xfrm rot="10800000">
              <a:off x="5238675" y="5197725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3" name="Google Shape;1253;p122"/>
            <p:cNvCxnSpPr/>
            <p:nvPr/>
          </p:nvCxnSpPr>
          <p:spPr>
            <a:xfrm rot="10800000">
              <a:off x="5534510" y="5197725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4" name="Google Shape;1254;p122"/>
            <p:cNvCxnSpPr/>
            <p:nvPr/>
          </p:nvCxnSpPr>
          <p:spPr>
            <a:xfrm rot="10800000">
              <a:off x="5830345" y="5197725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5" name="Google Shape;1255;p122"/>
            <p:cNvCxnSpPr/>
            <p:nvPr/>
          </p:nvCxnSpPr>
          <p:spPr>
            <a:xfrm rot="10800000">
              <a:off x="6126180" y="5197725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6" name="Google Shape;1256;p122"/>
            <p:cNvCxnSpPr/>
            <p:nvPr/>
          </p:nvCxnSpPr>
          <p:spPr>
            <a:xfrm rot="10800000">
              <a:off x="6424174" y="5197725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57" name="Google Shape;1257;p122"/>
          <p:cNvSpPr txBox="1"/>
          <p:nvPr/>
        </p:nvSpPr>
        <p:spPr>
          <a:xfrm>
            <a:off x="4046767" y="2861598"/>
            <a:ext cx="4965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" sz="1400" b="0" i="0" u="none" strike="noStrike" cap="none" dirty="0">
                <a:solidFill>
                  <a:srgbClr val="A04789"/>
                </a:solidFill>
                <a:latin typeface="Arial"/>
                <a:ea typeface="Arial"/>
                <a:cs typeface="Arial"/>
                <a:sym typeface="Arial"/>
              </a:rPr>
              <a:t>PICH</a:t>
            </a:r>
            <a:endParaRPr sz="1400" b="0" i="0" u="none" strike="noStrike" cap="none" dirty="0">
              <a:solidFill>
                <a:srgbClr val="A047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22"/>
          <p:cNvSpPr txBox="1"/>
          <p:nvPr/>
        </p:nvSpPr>
        <p:spPr>
          <a:xfrm>
            <a:off x="2556142" y="4172736"/>
            <a:ext cx="423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22"/>
          <p:cNvSpPr txBox="1"/>
          <p:nvPr/>
        </p:nvSpPr>
        <p:spPr>
          <a:xfrm>
            <a:off x="993439" y="4172736"/>
            <a:ext cx="177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22"/>
          <p:cNvSpPr txBox="1"/>
          <p:nvPr/>
        </p:nvSpPr>
        <p:spPr>
          <a:xfrm>
            <a:off x="1461858" y="4172736"/>
            <a:ext cx="177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122"/>
          <p:cNvSpPr txBox="1"/>
          <p:nvPr/>
        </p:nvSpPr>
        <p:spPr>
          <a:xfrm>
            <a:off x="1890006" y="4172736"/>
            <a:ext cx="177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22"/>
          <p:cNvSpPr txBox="1"/>
          <p:nvPr/>
        </p:nvSpPr>
        <p:spPr>
          <a:xfrm>
            <a:off x="2358425" y="4172736"/>
            <a:ext cx="177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122"/>
          <p:cNvSpPr txBox="1"/>
          <p:nvPr/>
        </p:nvSpPr>
        <p:spPr>
          <a:xfrm>
            <a:off x="1105306" y="4540573"/>
            <a:ext cx="1068900" cy="21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Montserrat" pitchFamily="2" charset="77"/>
                <a:sym typeface="Arial"/>
              </a:rPr>
              <a:t>Ембріогенез</a:t>
            </a:r>
            <a:endParaRPr sz="1200" b="0" i="0" u="none" strike="noStrike" cap="none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1264" name="Google Shape;1264;p122"/>
          <p:cNvSpPr txBox="1"/>
          <p:nvPr/>
        </p:nvSpPr>
        <p:spPr>
          <a:xfrm>
            <a:off x="5007019" y="4164888"/>
            <a:ext cx="333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міс.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122"/>
          <p:cNvSpPr txBox="1"/>
          <p:nvPr/>
        </p:nvSpPr>
        <p:spPr>
          <a:xfrm>
            <a:off x="3594863" y="4172736"/>
            <a:ext cx="333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122"/>
          <p:cNvSpPr txBox="1"/>
          <p:nvPr/>
        </p:nvSpPr>
        <p:spPr>
          <a:xfrm>
            <a:off x="2978790" y="4172736"/>
            <a:ext cx="177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122"/>
          <p:cNvSpPr txBox="1"/>
          <p:nvPr/>
        </p:nvSpPr>
        <p:spPr>
          <a:xfrm>
            <a:off x="3329447" y="4172736"/>
            <a:ext cx="177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22"/>
          <p:cNvSpPr txBox="1"/>
          <p:nvPr/>
        </p:nvSpPr>
        <p:spPr>
          <a:xfrm>
            <a:off x="4066029" y="4172736"/>
            <a:ext cx="177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22"/>
          <p:cNvSpPr txBox="1"/>
          <p:nvPr/>
        </p:nvSpPr>
        <p:spPr>
          <a:xfrm>
            <a:off x="4416685" y="4172736"/>
            <a:ext cx="177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u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22"/>
          <p:cNvSpPr/>
          <p:nvPr/>
        </p:nvSpPr>
        <p:spPr>
          <a:xfrm flipH="1">
            <a:off x="2747515" y="2057021"/>
            <a:ext cx="2098763" cy="674789"/>
          </a:xfrm>
          <a:custGeom>
            <a:avLst/>
            <a:gdLst/>
            <a:ahLst/>
            <a:cxnLst/>
            <a:rect l="l" t="t" r="r" b="b"/>
            <a:pathLst>
              <a:path w="3682041" h="758190" extrusionOk="0">
                <a:moveTo>
                  <a:pt x="0" y="758190"/>
                </a:moveTo>
                <a:cubicBezTo>
                  <a:pt x="358125" y="706755"/>
                  <a:pt x="813144" y="697389"/>
                  <a:pt x="1408677" y="519113"/>
                </a:cubicBezTo>
                <a:cubicBezTo>
                  <a:pt x="2004210" y="340837"/>
                  <a:pt x="2120392" y="246538"/>
                  <a:pt x="2676830" y="131445"/>
                </a:cubicBezTo>
                <a:cubicBezTo>
                  <a:pt x="3093614" y="33020"/>
                  <a:pt x="3433897" y="10795"/>
                  <a:pt x="3682041" y="0"/>
                </a:cubicBez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1" name="Google Shape;1271;p122"/>
          <p:cNvCxnSpPr>
            <a:endCxn id="1234" idx="2"/>
          </p:cNvCxnSpPr>
          <p:nvPr/>
        </p:nvCxnSpPr>
        <p:spPr>
          <a:xfrm rot="10800000" flipH="1">
            <a:off x="2752721" y="2054021"/>
            <a:ext cx="2091000" cy="3000"/>
          </a:xfrm>
          <a:prstGeom prst="straightConnector1">
            <a:avLst/>
          </a:prstGeom>
          <a:noFill/>
          <a:ln w="222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72" name="Google Shape;1272;p122"/>
          <p:cNvSpPr/>
          <p:nvPr/>
        </p:nvSpPr>
        <p:spPr>
          <a:xfrm>
            <a:off x="2572278" y="1955605"/>
            <a:ext cx="195640" cy="212682"/>
          </a:xfrm>
          <a:custGeom>
            <a:avLst/>
            <a:gdLst/>
            <a:ahLst/>
            <a:cxnLst/>
            <a:rect l="l" t="t" r="r" b="b"/>
            <a:pathLst>
              <a:path w="272669" h="272669" extrusionOk="0">
                <a:moveTo>
                  <a:pt x="272669" y="136271"/>
                </a:moveTo>
                <a:cubicBezTo>
                  <a:pt x="272669" y="61087"/>
                  <a:pt x="211582" y="0"/>
                  <a:pt x="136271" y="0"/>
                </a:cubicBezTo>
                <a:cubicBezTo>
                  <a:pt x="60960" y="0"/>
                  <a:pt x="0" y="61087"/>
                  <a:pt x="0" y="136271"/>
                </a:cubicBezTo>
                <a:cubicBezTo>
                  <a:pt x="0" y="211455"/>
                  <a:pt x="61087" y="272669"/>
                  <a:pt x="136271" y="272669"/>
                </a:cubicBezTo>
                <a:cubicBezTo>
                  <a:pt x="211455" y="272669"/>
                  <a:pt x="272542" y="211582"/>
                  <a:pt x="272542" y="13639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122"/>
          <p:cNvSpPr txBox="1"/>
          <p:nvPr/>
        </p:nvSpPr>
        <p:spPr>
          <a:xfrm>
            <a:off x="1461838" y="1356347"/>
            <a:ext cx="13548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" sz="1600" b="0" i="0" u="none" strike="noStrike" cap="none">
                <a:solidFill>
                  <a:schemeClr val="dk1"/>
                </a:solidFill>
                <a:latin typeface="Montserrat" pitchFamily="2" charset="77"/>
                <a:sym typeface="Arial"/>
              </a:rPr>
              <a:t>Вроджена </a:t>
            </a:r>
            <a:endParaRPr sz="1600" b="0" i="0" u="none" strike="noStrike" cap="none">
              <a:solidFill>
                <a:schemeClr val="dk1"/>
              </a:solidFill>
              <a:latin typeface="Montserrat" pitchFamily="2" charset="77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" sz="1600" b="0" i="0" u="none" strike="noStrike" cap="none">
                <a:solidFill>
                  <a:schemeClr val="dk1"/>
                </a:solidFill>
                <a:latin typeface="Montserrat" pitchFamily="2" charset="77"/>
                <a:sym typeface="Arial"/>
              </a:rPr>
              <a:t>гемангіома</a:t>
            </a:r>
            <a:endParaRPr sz="1600" b="0" i="0" u="none" strike="noStrike" cap="none">
              <a:solidFill>
                <a:schemeClr val="dk1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1274" name="Google Shape;1274;p122"/>
          <p:cNvSpPr/>
          <p:nvPr/>
        </p:nvSpPr>
        <p:spPr>
          <a:xfrm rot="-5400000">
            <a:off x="1580315" y="3399938"/>
            <a:ext cx="119100" cy="20532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5" name="Google Shape;1275;p122"/>
          <p:cNvCxnSpPr/>
          <p:nvPr/>
        </p:nvCxnSpPr>
        <p:spPr>
          <a:xfrm>
            <a:off x="2685321" y="4115380"/>
            <a:ext cx="1800" cy="5613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76" name="Google Shape;1276;p122"/>
          <p:cNvGrpSpPr/>
          <p:nvPr/>
        </p:nvGrpSpPr>
        <p:grpSpPr>
          <a:xfrm>
            <a:off x="2686750" y="4010699"/>
            <a:ext cx="2186077" cy="103945"/>
            <a:chOff x="3039443" y="2475740"/>
            <a:chExt cx="3552287" cy="116700"/>
          </a:xfrm>
        </p:grpSpPr>
        <p:grpSp>
          <p:nvGrpSpPr>
            <p:cNvPr id="1277" name="Google Shape;1277;p122"/>
            <p:cNvGrpSpPr/>
            <p:nvPr/>
          </p:nvGrpSpPr>
          <p:grpSpPr>
            <a:xfrm>
              <a:off x="3039443" y="2475740"/>
              <a:ext cx="2073004" cy="116700"/>
              <a:chOff x="4351170" y="5197725"/>
              <a:chExt cx="2073004" cy="116700"/>
            </a:xfrm>
          </p:grpSpPr>
          <p:cxnSp>
            <p:nvCxnSpPr>
              <p:cNvPr id="1278" name="Google Shape;1278;p122"/>
              <p:cNvCxnSpPr/>
              <p:nvPr/>
            </p:nvCxnSpPr>
            <p:spPr>
              <a:xfrm rot="10800000">
                <a:off x="4351170" y="5197725"/>
                <a:ext cx="0" cy="116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79" name="Google Shape;1279;p122"/>
              <p:cNvCxnSpPr/>
              <p:nvPr/>
            </p:nvCxnSpPr>
            <p:spPr>
              <a:xfrm rot="10800000">
                <a:off x="4647005" y="5197725"/>
                <a:ext cx="0" cy="116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0" name="Google Shape;1280;p122"/>
              <p:cNvCxnSpPr/>
              <p:nvPr/>
            </p:nvCxnSpPr>
            <p:spPr>
              <a:xfrm rot="10800000">
                <a:off x="4942840" y="5197725"/>
                <a:ext cx="0" cy="116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1" name="Google Shape;1281;p122"/>
              <p:cNvCxnSpPr/>
              <p:nvPr/>
            </p:nvCxnSpPr>
            <p:spPr>
              <a:xfrm rot="10800000">
                <a:off x="5238675" y="5197725"/>
                <a:ext cx="0" cy="116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2" name="Google Shape;1282;p122"/>
              <p:cNvCxnSpPr/>
              <p:nvPr/>
            </p:nvCxnSpPr>
            <p:spPr>
              <a:xfrm rot="10800000">
                <a:off x="5534510" y="5197725"/>
                <a:ext cx="0" cy="116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3" name="Google Shape;1283;p122"/>
              <p:cNvCxnSpPr/>
              <p:nvPr/>
            </p:nvCxnSpPr>
            <p:spPr>
              <a:xfrm rot="10800000">
                <a:off x="5830345" y="5197725"/>
                <a:ext cx="0" cy="116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4" name="Google Shape;1284;p122"/>
              <p:cNvCxnSpPr/>
              <p:nvPr/>
            </p:nvCxnSpPr>
            <p:spPr>
              <a:xfrm rot="10800000">
                <a:off x="6126180" y="5197725"/>
                <a:ext cx="0" cy="116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85" name="Google Shape;1285;p122"/>
              <p:cNvCxnSpPr/>
              <p:nvPr/>
            </p:nvCxnSpPr>
            <p:spPr>
              <a:xfrm rot="10800000">
                <a:off x="6424174" y="5197725"/>
                <a:ext cx="0" cy="116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1286" name="Google Shape;1286;p122"/>
            <p:cNvCxnSpPr/>
            <p:nvPr/>
          </p:nvCxnSpPr>
          <p:spPr>
            <a:xfrm rot="10800000">
              <a:off x="5112555" y="2475740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7" name="Google Shape;1287;p122"/>
            <p:cNvCxnSpPr/>
            <p:nvPr/>
          </p:nvCxnSpPr>
          <p:spPr>
            <a:xfrm rot="10800000">
              <a:off x="5408390" y="2475740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8" name="Google Shape;1288;p122"/>
            <p:cNvCxnSpPr/>
            <p:nvPr/>
          </p:nvCxnSpPr>
          <p:spPr>
            <a:xfrm rot="10800000">
              <a:off x="5704225" y="2475740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9" name="Google Shape;1289;p122"/>
            <p:cNvCxnSpPr/>
            <p:nvPr/>
          </p:nvCxnSpPr>
          <p:spPr>
            <a:xfrm rot="10800000">
              <a:off x="6000060" y="2475740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90" name="Google Shape;1290;p122"/>
            <p:cNvCxnSpPr/>
            <p:nvPr/>
          </p:nvCxnSpPr>
          <p:spPr>
            <a:xfrm rot="10800000">
              <a:off x="6295895" y="2475740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91" name="Google Shape;1291;p122"/>
            <p:cNvCxnSpPr/>
            <p:nvPr/>
          </p:nvCxnSpPr>
          <p:spPr>
            <a:xfrm rot="10800000">
              <a:off x="6591730" y="2475740"/>
              <a:ext cx="0" cy="116700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92" name="Google Shape;1292;p122"/>
          <p:cNvSpPr/>
          <p:nvPr/>
        </p:nvSpPr>
        <p:spPr>
          <a:xfrm>
            <a:off x="2633617" y="3989245"/>
            <a:ext cx="103614" cy="126791"/>
          </a:xfrm>
          <a:custGeom>
            <a:avLst/>
            <a:gdLst/>
            <a:ahLst/>
            <a:cxnLst/>
            <a:rect l="l" t="t" r="r" b="b"/>
            <a:pathLst>
              <a:path w="272669" h="272669" extrusionOk="0">
                <a:moveTo>
                  <a:pt x="272669" y="136271"/>
                </a:moveTo>
                <a:cubicBezTo>
                  <a:pt x="272669" y="61087"/>
                  <a:pt x="211582" y="0"/>
                  <a:pt x="136271" y="0"/>
                </a:cubicBezTo>
                <a:cubicBezTo>
                  <a:pt x="60960" y="0"/>
                  <a:pt x="0" y="61087"/>
                  <a:pt x="0" y="136271"/>
                </a:cubicBezTo>
                <a:cubicBezTo>
                  <a:pt x="0" y="211455"/>
                  <a:pt x="61087" y="272669"/>
                  <a:pt x="136271" y="272669"/>
                </a:cubicBezTo>
                <a:cubicBezTo>
                  <a:pt x="211455" y="272669"/>
                  <a:pt x="272542" y="211582"/>
                  <a:pt x="272542" y="136398"/>
                </a:cubicBezTo>
                <a:close/>
              </a:path>
            </a:pathLst>
          </a:custGeom>
          <a:solidFill>
            <a:srgbClr val="F2F2F2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122"/>
          <p:cNvSpPr/>
          <p:nvPr/>
        </p:nvSpPr>
        <p:spPr>
          <a:xfrm>
            <a:off x="602650" y="1285900"/>
            <a:ext cx="684000" cy="684000"/>
          </a:xfrm>
          <a:prstGeom prst="ellipse">
            <a:avLst/>
          </a:prstGeom>
          <a:solidFill>
            <a:srgbClr val="A04789"/>
          </a:solidFill>
          <a:ln>
            <a:noFill/>
          </a:ln>
          <a:effectLst>
            <a:outerShdw blurRad="57150" dist="9525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4" name="Google Shape;1294;p122"/>
          <p:cNvPicPr preferRelativeResize="0"/>
          <p:nvPr/>
        </p:nvPicPr>
        <p:blipFill rotWithShape="1">
          <a:blip r:embed="rId4">
            <a:alphaModFix/>
          </a:blip>
          <a:srcRect l="6498" t="-7043"/>
          <a:stretch/>
        </p:blipFill>
        <p:spPr>
          <a:xfrm rot="799504">
            <a:off x="631103" y="1254256"/>
            <a:ext cx="557569" cy="63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122"/>
          <p:cNvSpPr/>
          <p:nvPr/>
        </p:nvSpPr>
        <p:spPr>
          <a:xfrm>
            <a:off x="5622525" y="1057625"/>
            <a:ext cx="3236700" cy="3803700"/>
          </a:xfrm>
          <a:prstGeom prst="roundRect">
            <a:avLst>
              <a:gd name="adj" fmla="val 7517"/>
            </a:avLst>
          </a:prstGeom>
          <a:solidFill>
            <a:srgbClr val="FFFFFF"/>
          </a:solidFill>
          <a:ln w="9525" cap="flat" cmpd="sng">
            <a:solidFill>
              <a:srgbClr val="A0478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122"/>
          <p:cNvSpPr txBox="1"/>
          <p:nvPr/>
        </p:nvSpPr>
        <p:spPr>
          <a:xfrm>
            <a:off x="8230902" y="4149648"/>
            <a:ext cx="5247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" sz="16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міс.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122"/>
          <p:cNvSpPr/>
          <p:nvPr/>
        </p:nvSpPr>
        <p:spPr>
          <a:xfrm rot="10800000">
            <a:off x="5983609" y="2076832"/>
            <a:ext cx="2497372" cy="2000698"/>
          </a:xfrm>
          <a:custGeom>
            <a:avLst/>
            <a:gdLst/>
            <a:ahLst/>
            <a:cxnLst/>
            <a:rect l="l" t="t" r="r" b="b"/>
            <a:pathLst>
              <a:path w="23683" h="20686" extrusionOk="0">
                <a:moveTo>
                  <a:pt x="54" y="0"/>
                </a:moveTo>
                <a:lnTo>
                  <a:pt x="22859" y="176"/>
                </a:lnTo>
                <a:cubicBezTo>
                  <a:pt x="23027" y="184"/>
                  <a:pt x="23515" y="193"/>
                  <a:pt x="23683" y="201"/>
                </a:cubicBezTo>
                <a:cubicBezTo>
                  <a:pt x="16843" y="13146"/>
                  <a:pt x="10389" y="19812"/>
                  <a:pt x="0" y="20686"/>
                </a:cubicBezTo>
                <a:cubicBezTo>
                  <a:pt x="23" y="13805"/>
                  <a:pt x="31" y="6881"/>
                  <a:pt x="54" y="0"/>
                </a:cubicBezTo>
                <a:close/>
              </a:path>
            </a:pathLst>
          </a:custGeom>
          <a:solidFill>
            <a:srgbClr val="998C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8" name="Google Shape;1298;p122"/>
          <p:cNvCxnSpPr/>
          <p:nvPr/>
        </p:nvCxnSpPr>
        <p:spPr>
          <a:xfrm rot="10800000">
            <a:off x="6183120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9" name="Google Shape;1299;p122"/>
          <p:cNvCxnSpPr/>
          <p:nvPr/>
        </p:nvCxnSpPr>
        <p:spPr>
          <a:xfrm rot="10800000">
            <a:off x="6392837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0" name="Google Shape;1300;p122"/>
          <p:cNvCxnSpPr/>
          <p:nvPr/>
        </p:nvCxnSpPr>
        <p:spPr>
          <a:xfrm rot="10800000">
            <a:off x="6602554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1" name="Google Shape;1301;p122"/>
          <p:cNvCxnSpPr/>
          <p:nvPr/>
        </p:nvCxnSpPr>
        <p:spPr>
          <a:xfrm rot="10800000">
            <a:off x="6812272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2" name="Google Shape;1302;p122"/>
          <p:cNvCxnSpPr/>
          <p:nvPr/>
        </p:nvCxnSpPr>
        <p:spPr>
          <a:xfrm rot="10800000">
            <a:off x="7021989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3" name="Google Shape;1303;p122"/>
          <p:cNvCxnSpPr/>
          <p:nvPr/>
        </p:nvCxnSpPr>
        <p:spPr>
          <a:xfrm rot="10800000">
            <a:off x="7231707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4" name="Google Shape;1304;p122"/>
          <p:cNvCxnSpPr/>
          <p:nvPr/>
        </p:nvCxnSpPr>
        <p:spPr>
          <a:xfrm rot="10800000">
            <a:off x="7441424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5" name="Google Shape;1305;p122"/>
          <p:cNvCxnSpPr/>
          <p:nvPr/>
        </p:nvCxnSpPr>
        <p:spPr>
          <a:xfrm rot="10800000">
            <a:off x="7652672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6" name="Google Shape;1306;p122"/>
          <p:cNvSpPr txBox="1"/>
          <p:nvPr/>
        </p:nvSpPr>
        <p:spPr>
          <a:xfrm>
            <a:off x="6299048" y="4195848"/>
            <a:ext cx="206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22"/>
          <p:cNvSpPr txBox="1"/>
          <p:nvPr/>
        </p:nvSpPr>
        <p:spPr>
          <a:xfrm>
            <a:off x="6939029" y="4195848"/>
            <a:ext cx="165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122"/>
          <p:cNvSpPr txBox="1"/>
          <p:nvPr/>
        </p:nvSpPr>
        <p:spPr>
          <a:xfrm>
            <a:off x="7150033" y="4195848"/>
            <a:ext cx="162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122"/>
          <p:cNvSpPr txBox="1"/>
          <p:nvPr/>
        </p:nvSpPr>
        <p:spPr>
          <a:xfrm>
            <a:off x="6096382" y="4195848"/>
            <a:ext cx="1737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122"/>
          <p:cNvSpPr txBox="1"/>
          <p:nvPr/>
        </p:nvSpPr>
        <p:spPr>
          <a:xfrm>
            <a:off x="6499196" y="4195848"/>
            <a:ext cx="206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122"/>
          <p:cNvSpPr txBox="1"/>
          <p:nvPr/>
        </p:nvSpPr>
        <p:spPr>
          <a:xfrm>
            <a:off x="6708914" y="4195848"/>
            <a:ext cx="206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22"/>
          <p:cNvSpPr txBox="1"/>
          <p:nvPr/>
        </p:nvSpPr>
        <p:spPr>
          <a:xfrm>
            <a:off x="7359938" y="4195848"/>
            <a:ext cx="162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122"/>
          <p:cNvSpPr txBox="1"/>
          <p:nvPr/>
        </p:nvSpPr>
        <p:spPr>
          <a:xfrm>
            <a:off x="7568038" y="4195848"/>
            <a:ext cx="162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4" name="Google Shape;1314;p122"/>
          <p:cNvCxnSpPr/>
          <p:nvPr/>
        </p:nvCxnSpPr>
        <p:spPr>
          <a:xfrm rot="10800000">
            <a:off x="7650613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5" name="Google Shape;1315;p122"/>
          <p:cNvCxnSpPr/>
          <p:nvPr/>
        </p:nvCxnSpPr>
        <p:spPr>
          <a:xfrm rot="10800000">
            <a:off x="7860331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6" name="Google Shape;1316;p122"/>
          <p:cNvCxnSpPr/>
          <p:nvPr/>
        </p:nvCxnSpPr>
        <p:spPr>
          <a:xfrm rot="10800000">
            <a:off x="8070048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7" name="Google Shape;1317;p122"/>
          <p:cNvCxnSpPr/>
          <p:nvPr/>
        </p:nvCxnSpPr>
        <p:spPr>
          <a:xfrm rot="10800000">
            <a:off x="8279766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8" name="Google Shape;1318;p122"/>
          <p:cNvCxnSpPr/>
          <p:nvPr/>
        </p:nvCxnSpPr>
        <p:spPr>
          <a:xfrm rot="10800000">
            <a:off x="8489483" y="4021650"/>
            <a:ext cx="0" cy="10440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9" name="Google Shape;1319;p122"/>
          <p:cNvSpPr txBox="1"/>
          <p:nvPr/>
        </p:nvSpPr>
        <p:spPr>
          <a:xfrm>
            <a:off x="7786279" y="4195848"/>
            <a:ext cx="162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22"/>
          <p:cNvSpPr txBox="1"/>
          <p:nvPr/>
        </p:nvSpPr>
        <p:spPr>
          <a:xfrm>
            <a:off x="7988562" y="4195848"/>
            <a:ext cx="162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122"/>
          <p:cNvSpPr txBox="1"/>
          <p:nvPr/>
        </p:nvSpPr>
        <p:spPr>
          <a:xfrm>
            <a:off x="8198468" y="4195848"/>
            <a:ext cx="1629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0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uk" sz="10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10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2" name="Google Shape;1322;p122"/>
          <p:cNvCxnSpPr/>
          <p:nvPr/>
        </p:nvCxnSpPr>
        <p:spPr>
          <a:xfrm>
            <a:off x="5959781" y="4069260"/>
            <a:ext cx="2570100" cy="0"/>
          </a:xfrm>
          <a:prstGeom prst="straightConnector1">
            <a:avLst/>
          </a:prstGeom>
          <a:noFill/>
          <a:ln w="222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3" name="Google Shape;1323;p122"/>
          <p:cNvSpPr/>
          <p:nvPr/>
        </p:nvSpPr>
        <p:spPr>
          <a:xfrm>
            <a:off x="8418092" y="4017960"/>
            <a:ext cx="111794" cy="111794"/>
          </a:xfrm>
          <a:custGeom>
            <a:avLst/>
            <a:gdLst/>
            <a:ahLst/>
            <a:cxnLst/>
            <a:rect l="l" t="t" r="r" b="b"/>
            <a:pathLst>
              <a:path w="272669" h="272669" extrusionOk="0">
                <a:moveTo>
                  <a:pt x="272669" y="136271"/>
                </a:moveTo>
                <a:cubicBezTo>
                  <a:pt x="272669" y="61087"/>
                  <a:pt x="211582" y="0"/>
                  <a:pt x="136271" y="0"/>
                </a:cubicBezTo>
                <a:cubicBezTo>
                  <a:pt x="60960" y="0"/>
                  <a:pt x="0" y="61087"/>
                  <a:pt x="0" y="136271"/>
                </a:cubicBezTo>
                <a:cubicBezTo>
                  <a:pt x="0" y="211455"/>
                  <a:pt x="61087" y="272669"/>
                  <a:pt x="136271" y="272669"/>
                </a:cubicBezTo>
                <a:cubicBezTo>
                  <a:pt x="211455" y="272669"/>
                  <a:pt x="272542" y="211582"/>
                  <a:pt x="272542" y="136398"/>
                </a:cubicBezTo>
                <a:close/>
              </a:path>
            </a:pathLst>
          </a:custGeom>
          <a:solidFill>
            <a:srgbClr val="7671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122"/>
          <p:cNvSpPr/>
          <p:nvPr/>
        </p:nvSpPr>
        <p:spPr>
          <a:xfrm>
            <a:off x="6002337" y="2076841"/>
            <a:ext cx="2470638" cy="1970129"/>
          </a:xfrm>
          <a:custGeom>
            <a:avLst/>
            <a:gdLst/>
            <a:ahLst/>
            <a:cxnLst/>
            <a:rect l="l" t="t" r="r" b="b"/>
            <a:pathLst>
              <a:path w="2642394" h="1448624" extrusionOk="0">
                <a:moveTo>
                  <a:pt x="0" y="1448624"/>
                </a:moveTo>
                <a:cubicBezTo>
                  <a:pt x="239860" y="1154690"/>
                  <a:pt x="363238" y="1007749"/>
                  <a:pt x="611056" y="806540"/>
                </a:cubicBezTo>
                <a:cubicBezTo>
                  <a:pt x="858874" y="605331"/>
                  <a:pt x="1005198" y="456154"/>
                  <a:pt x="1486906" y="241369"/>
                </a:cubicBezTo>
                <a:cubicBezTo>
                  <a:pt x="1956580" y="55714"/>
                  <a:pt x="2204441" y="46643"/>
                  <a:pt x="2642394" y="0"/>
                </a:cubicBezTo>
              </a:path>
            </a:pathLst>
          </a:custGeom>
          <a:noFill/>
          <a:ln w="1905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6" name="Google Shape;1326;p122"/>
          <p:cNvCxnSpPr/>
          <p:nvPr/>
        </p:nvCxnSpPr>
        <p:spPr>
          <a:xfrm>
            <a:off x="7237491" y="2371262"/>
            <a:ext cx="0" cy="1650900"/>
          </a:xfrm>
          <a:prstGeom prst="straightConnector1">
            <a:avLst/>
          </a:prstGeom>
          <a:noFill/>
          <a:ln w="15875" cap="flat" cmpd="sng">
            <a:solidFill>
              <a:srgbClr val="FFFFF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327" name="Google Shape;1327;p122"/>
          <p:cNvSpPr txBox="1"/>
          <p:nvPr/>
        </p:nvSpPr>
        <p:spPr>
          <a:xfrm>
            <a:off x="6344436" y="1351722"/>
            <a:ext cx="13548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" sz="1600" b="0" i="0" u="none" strike="noStrike" cap="none" dirty="0">
                <a:solidFill>
                  <a:schemeClr val="dk1"/>
                </a:solidFill>
                <a:latin typeface="Montserrat" pitchFamily="2" charset="77"/>
                <a:sym typeface="Arial"/>
              </a:rPr>
              <a:t>Інфантильна</a:t>
            </a:r>
            <a:endParaRPr sz="1600" b="0" i="0" u="none" strike="noStrike" cap="none" dirty="0">
              <a:solidFill>
                <a:schemeClr val="dk1"/>
              </a:solidFill>
              <a:latin typeface="Montserrat" pitchFamily="2" charset="77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" sz="1600" b="0" i="0" u="none" strike="noStrike" cap="none" dirty="0">
                <a:solidFill>
                  <a:schemeClr val="dk1"/>
                </a:solidFill>
                <a:latin typeface="Montserrat" pitchFamily="2" charset="77"/>
                <a:sym typeface="Arial"/>
              </a:rPr>
              <a:t>гемангіома</a:t>
            </a:r>
            <a:endParaRPr sz="1600" b="0" i="0" u="none" strike="noStrike" cap="none" dirty="0">
              <a:solidFill>
                <a:schemeClr val="dk1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1328" name="Google Shape;1328;p122"/>
          <p:cNvSpPr/>
          <p:nvPr/>
        </p:nvSpPr>
        <p:spPr>
          <a:xfrm>
            <a:off x="7786275" y="1274488"/>
            <a:ext cx="684000" cy="684000"/>
          </a:xfrm>
          <a:prstGeom prst="ellipse">
            <a:avLst/>
          </a:prstGeom>
          <a:solidFill>
            <a:srgbClr val="A04789"/>
          </a:solidFill>
          <a:ln>
            <a:noFill/>
          </a:ln>
          <a:effectLst>
            <a:outerShdw blurRad="57150" dist="9525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122"/>
          <p:cNvSpPr/>
          <p:nvPr/>
        </p:nvSpPr>
        <p:spPr>
          <a:xfrm>
            <a:off x="5082613" y="2895700"/>
            <a:ext cx="1085100" cy="710100"/>
          </a:xfrm>
          <a:prstGeom prst="round2DiagRect">
            <a:avLst>
              <a:gd name="adj1" fmla="val 43275"/>
              <a:gd name="adj2" fmla="val 0"/>
            </a:avLst>
          </a:prstGeom>
          <a:solidFill>
            <a:srgbClr val="A04789"/>
          </a:solidFill>
          <a:ln>
            <a:noFill/>
          </a:ln>
          <a:effectLst>
            <a:outerShdw blurRad="85725" dist="66675" dir="20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uk"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endParaRPr sz="3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0" name="Google Shape;1330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5925" y="1354138"/>
            <a:ext cx="524700" cy="5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122"/>
          <p:cNvSpPr/>
          <p:nvPr/>
        </p:nvSpPr>
        <p:spPr>
          <a:xfrm>
            <a:off x="7311916" y="284399"/>
            <a:ext cx="1527005" cy="374204"/>
          </a:xfrm>
          <a:custGeom>
            <a:avLst/>
            <a:gdLst/>
            <a:ahLst/>
            <a:cxnLst/>
            <a:rect l="l" t="t" r="r" b="b"/>
            <a:pathLst>
              <a:path w="3054010" h="748407" extrusionOk="0">
                <a:moveTo>
                  <a:pt x="0" y="0"/>
                </a:moveTo>
                <a:lnTo>
                  <a:pt x="3054011" y="0"/>
                </a:lnTo>
                <a:lnTo>
                  <a:pt x="3054011" y="748407"/>
                </a:lnTo>
                <a:lnTo>
                  <a:pt x="0" y="7484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2" name="Google Shape;1332;p122"/>
          <p:cNvSpPr txBox="1"/>
          <p:nvPr/>
        </p:nvSpPr>
        <p:spPr>
          <a:xfrm>
            <a:off x="6002266" y="4532697"/>
            <a:ext cx="1991081" cy="23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uk" sz="1300" b="0" i="0" u="none" strike="noStrike" cap="none" dirty="0">
                <a:solidFill>
                  <a:srgbClr val="000000"/>
                </a:solidFill>
                <a:latin typeface="Montserrat" pitchFamily="2" charset="77"/>
                <a:sym typeface="Arial"/>
              </a:rPr>
              <a:t>Народження дитини</a:t>
            </a:r>
            <a:endParaRPr sz="1300" b="0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cxnSp>
        <p:nvCxnSpPr>
          <p:cNvPr id="1333" name="Google Shape;1333;p122"/>
          <p:cNvCxnSpPr/>
          <p:nvPr/>
        </p:nvCxnSpPr>
        <p:spPr>
          <a:xfrm>
            <a:off x="5945371" y="4060680"/>
            <a:ext cx="1800" cy="5613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34" name="Google Shape;1334;p122"/>
          <p:cNvSpPr txBox="1"/>
          <p:nvPr/>
        </p:nvSpPr>
        <p:spPr>
          <a:xfrm>
            <a:off x="5753375" y="4149646"/>
            <a:ext cx="3858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9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uk" sz="16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5" name="Google Shape;1335;p122"/>
          <p:cNvPicPr preferRelativeResize="0"/>
          <p:nvPr/>
        </p:nvPicPr>
        <p:blipFill rotWithShape="1">
          <a:blip r:embed="rId7">
            <a:alphaModFix/>
          </a:blip>
          <a:srcRect t="23454" b="23448"/>
          <a:stretch/>
        </p:blipFill>
        <p:spPr>
          <a:xfrm>
            <a:off x="4876905" y="445024"/>
            <a:ext cx="1348500" cy="10689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</p:pic>
      <p:pic>
        <p:nvPicPr>
          <p:cNvPr id="1336" name="Google Shape;1336;p122"/>
          <p:cNvPicPr preferRelativeResize="0"/>
          <p:nvPr/>
        </p:nvPicPr>
        <p:blipFill rotWithShape="1">
          <a:blip r:embed="rId8">
            <a:alphaModFix/>
          </a:blip>
          <a:srcRect l="26918" t="8776" r="26839" b="15312"/>
          <a:stretch/>
        </p:blipFill>
        <p:spPr>
          <a:xfrm rot="-5400000">
            <a:off x="3571857" y="319992"/>
            <a:ext cx="1064260" cy="131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" name="Google Shape;1341;p123" title="ChatGPT Image 30 квіт. 2026 р., 17_56_4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1799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3000">
              <a:srgbClr val="FAF6FE"/>
            </a:gs>
            <a:gs pos="62000">
              <a:srgbClr val="FAF6FE"/>
            </a:gs>
            <a:gs pos="97000">
              <a:srgbClr val="998CC0">
                <a:alpha val="39015"/>
              </a:srgbClr>
            </a:gs>
          </a:gsLst>
          <a:lin ang="13500000" scaled="1"/>
          <a:tileRect/>
        </a:gradFill>
        <a:effectLst/>
      </p:bgPr>
    </p:bg>
    <p:spTree>
      <p:nvGrpSpPr>
        <p:cNvPr id="1" name="Shape 477">
          <a:extLst>
            <a:ext uri="{FF2B5EF4-FFF2-40B4-BE49-F238E27FC236}">
              <a16:creationId xmlns:a16="http://schemas.microsoft.com/office/drawing/2014/main" id="{9BAD93DF-B360-3F3D-D8F0-AD10E5667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66;p124">
            <a:extLst>
              <a:ext uri="{FF2B5EF4-FFF2-40B4-BE49-F238E27FC236}">
                <a16:creationId xmlns:a16="http://schemas.microsoft.com/office/drawing/2014/main" id="{08C629F8-0BF8-4BD2-EFF1-6F141D6C9C08}"/>
              </a:ext>
            </a:extLst>
          </p:cNvPr>
          <p:cNvSpPr txBox="1">
            <a:spLocks/>
          </p:cNvSpPr>
          <p:nvPr/>
        </p:nvSpPr>
        <p:spPr>
          <a:xfrm>
            <a:off x="3311014" y="52981"/>
            <a:ext cx="6433226" cy="123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990"/>
            </a:pPr>
            <a:r>
              <a:rPr lang="ru-RU" sz="1800" b="1" dirty="0">
                <a:latin typeface="Montserrat" pitchFamily="2" charset="77"/>
              </a:rPr>
              <a:t>Пропранолол: </a:t>
            </a:r>
            <a:r>
              <a:rPr lang="ru-RU" sz="1800" dirty="0">
                <a:latin typeface="Montserrat" pitchFamily="2" charset="77"/>
              </a:rPr>
              <a:t>системна </a:t>
            </a:r>
            <a:r>
              <a:rPr lang="ru-RU" sz="1800" dirty="0" err="1">
                <a:latin typeface="Montserrat" pitchFamily="2" charset="77"/>
              </a:rPr>
              <a:t>революція</a:t>
            </a:r>
            <a:r>
              <a:rPr lang="ru-RU" sz="1800" dirty="0">
                <a:latin typeface="Montserrat" pitchFamily="2" charset="77"/>
              </a:rPr>
              <a:t> в </a:t>
            </a:r>
            <a:r>
              <a:rPr lang="ru-RU" sz="1800" dirty="0" err="1">
                <a:latin typeface="Montserrat" pitchFamily="2" charset="77"/>
              </a:rPr>
              <a:t>лікуванні</a:t>
            </a:r>
            <a:r>
              <a:rPr lang="ru-RU" sz="1800" dirty="0">
                <a:latin typeface="Montserrat" pitchFamily="2" charset="77"/>
              </a:rPr>
              <a:t> </a:t>
            </a:r>
          </a:p>
          <a:p>
            <a:pPr algn="l">
              <a:buSzPts val="990"/>
            </a:pPr>
            <a:r>
              <a:rPr lang="ru-RU" sz="1800" dirty="0">
                <a:latin typeface="Montserrat" pitchFamily="2" charset="77"/>
              </a:rPr>
              <a:t>ІГ </a:t>
            </a:r>
            <a:r>
              <a:rPr lang="ru-RU" sz="1800" dirty="0" err="1">
                <a:latin typeface="Montserrat" pitchFamily="2" charset="77"/>
              </a:rPr>
              <a:t>найвищого</a:t>
            </a:r>
            <a:r>
              <a:rPr lang="ru-RU" sz="1800" dirty="0">
                <a:latin typeface="Montserrat" pitchFamily="2" charset="77"/>
              </a:rPr>
              <a:t> </a:t>
            </a:r>
            <a:r>
              <a:rPr lang="ru-RU" sz="1800" dirty="0" err="1">
                <a:latin typeface="Montserrat" pitchFamily="2" charset="77"/>
              </a:rPr>
              <a:t>ступеня</a:t>
            </a:r>
            <a:r>
              <a:rPr lang="ru-RU" sz="1800" dirty="0">
                <a:latin typeface="Montserrat" pitchFamily="2" charset="77"/>
              </a:rPr>
              <a:t> </a:t>
            </a:r>
            <a:r>
              <a:rPr lang="ru-RU" sz="1800" dirty="0" err="1">
                <a:latin typeface="Montserrat" pitchFamily="2" charset="77"/>
              </a:rPr>
              <a:t>ризику</a:t>
            </a:r>
            <a:endParaRPr lang="ru-RU" sz="1800" dirty="0">
              <a:latin typeface="Montserrat" pitchFamily="2" charset="77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43E186-E203-4EF0-2FC3-AC96CACEB6D7}"/>
              </a:ext>
            </a:extLst>
          </p:cNvPr>
          <p:cNvGrpSpPr/>
          <p:nvPr/>
        </p:nvGrpSpPr>
        <p:grpSpPr>
          <a:xfrm>
            <a:off x="68562" y="0"/>
            <a:ext cx="3066300" cy="5143500"/>
            <a:chOff x="0" y="-62275"/>
            <a:chExt cx="3066300" cy="5143500"/>
          </a:xfrm>
        </p:grpSpPr>
        <p:pic>
          <p:nvPicPr>
            <p:cNvPr id="11" name="Google Shape;1346;p124">
              <a:extLst>
                <a:ext uri="{FF2B5EF4-FFF2-40B4-BE49-F238E27FC236}">
                  <a16:creationId xmlns:a16="http://schemas.microsoft.com/office/drawing/2014/main" id="{1FD75A73-D6DF-BFF4-1E69-9C448C1AC9D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278" t="3738" r="6278" b="3738"/>
            <a:stretch/>
          </p:blipFill>
          <p:spPr>
            <a:xfrm>
              <a:off x="0" y="-62275"/>
              <a:ext cx="3066300" cy="5143500"/>
            </a:xfrm>
            <a:prstGeom prst="roundRect">
              <a:avLst>
                <a:gd name="adj" fmla="val 7620"/>
              </a:avLst>
            </a:prstGeom>
            <a:noFill/>
            <a:ln w="9525" cap="flat" cmpd="sng">
              <a:solidFill>
                <a:srgbClr val="E51A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4147" dist="28456" dir="3000000" algn="bl" rotWithShape="0">
                <a:srgbClr val="000000">
                  <a:alpha val="20000"/>
                </a:srgbClr>
              </a:outerShdw>
            </a:effectLst>
          </p:spPr>
        </p:pic>
        <p:sp>
          <p:nvSpPr>
            <p:cNvPr id="12" name="Google Shape;1347;p124">
              <a:extLst>
                <a:ext uri="{FF2B5EF4-FFF2-40B4-BE49-F238E27FC236}">
                  <a16:creationId xmlns:a16="http://schemas.microsoft.com/office/drawing/2014/main" id="{1BE6F41B-3FE0-0F7B-7C92-6077BB6548C8}"/>
                </a:ext>
              </a:extLst>
            </p:cNvPr>
            <p:cNvSpPr/>
            <p:nvPr/>
          </p:nvSpPr>
          <p:spPr>
            <a:xfrm>
              <a:off x="86574" y="2277708"/>
              <a:ext cx="1118100" cy="166800"/>
            </a:xfrm>
            <a:prstGeom prst="roundRect">
              <a:avLst>
                <a:gd name="adj" fmla="val 1449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4600" tIns="54600" rIns="54600" bIns="546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717"/>
                </a:spcBef>
                <a:spcAft>
                  <a:spcPts val="717"/>
                </a:spcAft>
                <a:buClr>
                  <a:srgbClr val="000000"/>
                </a:buClr>
                <a:buSzPts val="657"/>
                <a:buFont typeface="Arial"/>
                <a:buNone/>
              </a:pPr>
              <a:r>
                <a:rPr lang="uk" sz="657" b="1" i="0" u="none" strike="noStrike" cap="none">
                  <a:solidFill>
                    <a:srgbClr val="F25C84"/>
                  </a:solidFill>
                </a:rPr>
                <a:t>початок лікування</a:t>
              </a:r>
              <a:endParaRPr sz="657" b="1" i="0" u="none" strike="noStrike" cap="none">
                <a:solidFill>
                  <a:srgbClr val="F25C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48;p124">
              <a:extLst>
                <a:ext uri="{FF2B5EF4-FFF2-40B4-BE49-F238E27FC236}">
                  <a16:creationId xmlns:a16="http://schemas.microsoft.com/office/drawing/2014/main" id="{AE828793-250B-9596-2F67-63E3B4E2B913}"/>
                </a:ext>
              </a:extLst>
            </p:cNvPr>
            <p:cNvSpPr/>
            <p:nvPr/>
          </p:nvSpPr>
          <p:spPr>
            <a:xfrm>
              <a:off x="2286931" y="2603059"/>
              <a:ext cx="663600" cy="191953"/>
            </a:xfrm>
            <a:prstGeom prst="roundRect">
              <a:avLst>
                <a:gd name="adj" fmla="val 1449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4600" tIns="54600" rIns="54600" bIns="546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717"/>
                </a:spcBef>
                <a:spcAft>
                  <a:spcPts val="717"/>
                </a:spcAft>
                <a:buClr>
                  <a:srgbClr val="000000"/>
                </a:buClr>
                <a:buSzPts val="608"/>
                <a:buFont typeface="Arial"/>
                <a:buNone/>
              </a:pPr>
              <a:r>
                <a:rPr lang="uk" sz="657" b="1" i="0" u="none" strike="noStrike" cap="none" dirty="0">
                  <a:solidFill>
                    <a:srgbClr val="F25C84"/>
                  </a:solidFill>
                </a:rPr>
                <a:t>через 3 міс.  </a:t>
              </a:r>
              <a:endParaRPr sz="657" b="1" i="0" u="none" strike="noStrike" cap="none" dirty="0">
                <a:solidFill>
                  <a:srgbClr val="F25C84"/>
                </a:solidFill>
              </a:endParaRPr>
            </a:p>
          </p:txBody>
        </p:sp>
        <p:sp>
          <p:nvSpPr>
            <p:cNvPr id="14" name="Google Shape;1349;p124">
              <a:extLst>
                <a:ext uri="{FF2B5EF4-FFF2-40B4-BE49-F238E27FC236}">
                  <a16:creationId xmlns:a16="http://schemas.microsoft.com/office/drawing/2014/main" id="{DCB1C78C-6213-8D51-BF76-C7452B82541A}"/>
                </a:ext>
              </a:extLst>
            </p:cNvPr>
            <p:cNvSpPr/>
            <p:nvPr/>
          </p:nvSpPr>
          <p:spPr>
            <a:xfrm>
              <a:off x="86574" y="2577906"/>
              <a:ext cx="663600" cy="191954"/>
            </a:xfrm>
            <a:prstGeom prst="roundRect">
              <a:avLst>
                <a:gd name="adj" fmla="val 1449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4600" tIns="54600" rIns="54600" bIns="546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717"/>
                </a:spcBef>
                <a:spcAft>
                  <a:spcPts val="717"/>
                </a:spcAft>
                <a:buClr>
                  <a:srgbClr val="000000"/>
                </a:buClr>
                <a:buSzPts val="608"/>
                <a:buFont typeface="Arial"/>
                <a:buNone/>
              </a:pPr>
              <a:r>
                <a:rPr lang="uk" sz="657" b="1" i="0" u="none" strike="noStrike" cap="none" dirty="0">
                  <a:solidFill>
                    <a:srgbClr val="F25C84"/>
                  </a:solidFill>
                </a:rPr>
                <a:t>через 1 міс.  </a:t>
              </a:r>
              <a:endParaRPr sz="657" b="1" i="0" u="none" strike="noStrike" cap="none" dirty="0">
                <a:solidFill>
                  <a:srgbClr val="F25C84"/>
                </a:solidFill>
              </a:endParaRPr>
            </a:p>
          </p:txBody>
        </p:sp>
        <p:pic>
          <p:nvPicPr>
            <p:cNvPr id="15" name="Google Shape;1357;p124">
              <a:extLst>
                <a:ext uri="{FF2B5EF4-FFF2-40B4-BE49-F238E27FC236}">
                  <a16:creationId xmlns:a16="http://schemas.microsoft.com/office/drawing/2014/main" id="{38EEC990-A767-F481-CB92-DBB94C55BFD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6924" y="4196038"/>
              <a:ext cx="809381" cy="1988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C8B1EB-BA7A-3915-97E7-1CBCF3BF2DAB}"/>
              </a:ext>
            </a:extLst>
          </p:cNvPr>
          <p:cNvGrpSpPr/>
          <p:nvPr/>
        </p:nvGrpSpPr>
        <p:grpSpPr>
          <a:xfrm rot="16200000">
            <a:off x="3016297" y="3026987"/>
            <a:ext cx="2731725" cy="1441163"/>
            <a:chOff x="6092369" y="109526"/>
            <a:chExt cx="2701524" cy="1603800"/>
          </a:xfrm>
        </p:grpSpPr>
        <p:pic>
          <p:nvPicPr>
            <p:cNvPr id="18" name="Google Shape;1352;p124">
              <a:extLst>
                <a:ext uri="{FF2B5EF4-FFF2-40B4-BE49-F238E27FC236}">
                  <a16:creationId xmlns:a16="http://schemas.microsoft.com/office/drawing/2014/main" id="{16B3CF53-2649-E11B-04C5-C6BAB3D8ADC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967" t="26733" r="1591" b="24768"/>
            <a:stretch/>
          </p:blipFill>
          <p:spPr>
            <a:xfrm>
              <a:off x="6092369" y="109526"/>
              <a:ext cx="2701524" cy="1603800"/>
            </a:xfrm>
            <a:prstGeom prst="roundRect">
              <a:avLst>
                <a:gd name="adj" fmla="val 11010"/>
              </a:avLst>
            </a:prstGeom>
            <a:noFill/>
            <a:ln w="9525" cap="flat" cmpd="sng">
              <a:solidFill>
                <a:srgbClr val="E51A4B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9" name="Google Shape;1353;p124">
              <a:extLst>
                <a:ext uri="{FF2B5EF4-FFF2-40B4-BE49-F238E27FC236}">
                  <a16:creationId xmlns:a16="http://schemas.microsoft.com/office/drawing/2014/main" id="{04FC130F-6FA7-367C-465E-D9C385932D8C}"/>
                </a:ext>
              </a:extLst>
            </p:cNvPr>
            <p:cNvSpPr/>
            <p:nvPr/>
          </p:nvSpPr>
          <p:spPr>
            <a:xfrm>
              <a:off x="8052701" y="1420338"/>
              <a:ext cx="692411" cy="166800"/>
            </a:xfrm>
            <a:prstGeom prst="roundRect">
              <a:avLst>
                <a:gd name="adj" fmla="val 1449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4600" tIns="54600" rIns="54600" bIns="546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717"/>
                </a:spcBef>
                <a:spcAft>
                  <a:spcPts val="717"/>
                </a:spcAft>
                <a:buClr>
                  <a:srgbClr val="000000"/>
                </a:buClr>
                <a:buSzPts val="657"/>
                <a:buFont typeface="Arial"/>
                <a:buNone/>
              </a:pPr>
              <a:r>
                <a:rPr lang="uk" sz="657" b="1" i="0" u="none" strike="noStrike" cap="none" dirty="0">
                  <a:solidFill>
                    <a:srgbClr val="F25C84"/>
                  </a:solidFill>
                </a:rPr>
                <a:t>через 8 міс.</a:t>
              </a:r>
              <a:endParaRPr sz="657" b="1" i="0" u="none" strike="noStrike" cap="none" dirty="0">
                <a:solidFill>
                  <a:srgbClr val="F25C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E45CB5-0AEE-D701-2204-A59378E46CFD}"/>
              </a:ext>
            </a:extLst>
          </p:cNvPr>
          <p:cNvGrpSpPr/>
          <p:nvPr/>
        </p:nvGrpSpPr>
        <p:grpSpPr>
          <a:xfrm rot="5400000">
            <a:off x="4897046" y="3002503"/>
            <a:ext cx="2724892" cy="1509018"/>
            <a:chOff x="6069064" y="1839176"/>
            <a:chExt cx="3032400" cy="1679313"/>
          </a:xfrm>
        </p:grpSpPr>
        <p:pic>
          <p:nvPicPr>
            <p:cNvPr id="21" name="Google Shape;1351;p124">
              <a:extLst>
                <a:ext uri="{FF2B5EF4-FFF2-40B4-BE49-F238E27FC236}">
                  <a16:creationId xmlns:a16="http://schemas.microsoft.com/office/drawing/2014/main" id="{809D0424-0C1C-6947-1640-6A85B69D718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2305" t="9690" r="27436" b="6191"/>
            <a:stretch/>
          </p:blipFill>
          <p:spPr>
            <a:xfrm rot="16200000">
              <a:off x="6745607" y="1162633"/>
              <a:ext cx="1679313" cy="3032400"/>
            </a:xfrm>
            <a:prstGeom prst="roundRect">
              <a:avLst>
                <a:gd name="adj" fmla="val 11431"/>
              </a:avLst>
            </a:prstGeom>
            <a:noFill/>
            <a:ln w="9525" cap="flat" cmpd="sng">
              <a:solidFill>
                <a:srgbClr val="E51A4B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2" name="Google Shape;1354;p124">
              <a:extLst>
                <a:ext uri="{FF2B5EF4-FFF2-40B4-BE49-F238E27FC236}">
                  <a16:creationId xmlns:a16="http://schemas.microsoft.com/office/drawing/2014/main" id="{4D80644A-219C-722C-F685-835070C0457B}"/>
                </a:ext>
              </a:extLst>
            </p:cNvPr>
            <p:cNvSpPr/>
            <p:nvPr/>
          </p:nvSpPr>
          <p:spPr>
            <a:xfrm>
              <a:off x="6085641" y="3057989"/>
              <a:ext cx="767765" cy="166800"/>
            </a:xfrm>
            <a:prstGeom prst="roundRect">
              <a:avLst>
                <a:gd name="adj" fmla="val 1449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4600" tIns="54600" rIns="54600" bIns="546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717"/>
                </a:spcBef>
                <a:spcAft>
                  <a:spcPts val="717"/>
                </a:spcAft>
                <a:buClr>
                  <a:srgbClr val="000000"/>
                </a:buClr>
                <a:buSzPts val="608"/>
                <a:buFont typeface="Arial"/>
                <a:buNone/>
              </a:pPr>
              <a:r>
                <a:rPr lang="uk" sz="657" b="1" i="0" u="none" strike="noStrike" cap="none" dirty="0">
                  <a:solidFill>
                    <a:srgbClr val="F25C84"/>
                  </a:solidFill>
                </a:rPr>
                <a:t>через 12 міс.</a:t>
              </a:r>
              <a:endParaRPr sz="657" b="1" i="0" u="none" strike="noStrike" cap="none" dirty="0">
                <a:solidFill>
                  <a:srgbClr val="F25C84"/>
                </a:solidFill>
              </a:endParaRPr>
            </a:p>
          </p:txBody>
        </p:sp>
        <p:cxnSp>
          <p:nvCxnSpPr>
            <p:cNvPr id="23" name="Google Shape;1358;p124">
              <a:extLst>
                <a:ext uri="{FF2B5EF4-FFF2-40B4-BE49-F238E27FC236}">
                  <a16:creationId xmlns:a16="http://schemas.microsoft.com/office/drawing/2014/main" id="{ED8CDB6A-838A-72F8-3128-6AC655F182F2}"/>
                </a:ext>
              </a:extLst>
            </p:cNvPr>
            <p:cNvCxnSpPr/>
            <p:nvPr/>
          </p:nvCxnSpPr>
          <p:spPr>
            <a:xfrm flipH="1">
              <a:off x="6377258" y="2339185"/>
              <a:ext cx="121800" cy="48900"/>
            </a:xfrm>
            <a:prstGeom prst="straightConnector1">
              <a:avLst/>
            </a:prstGeom>
            <a:noFill/>
            <a:ln w="6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24" name="Google Shape;1359;p124" descr="A grey and black logo&#10;&#10;AI-generated content may be incorrect.">
              <a:extLst>
                <a:ext uri="{FF2B5EF4-FFF2-40B4-BE49-F238E27FC236}">
                  <a16:creationId xmlns:a16="http://schemas.microsoft.com/office/drawing/2014/main" id="{038150D2-17B5-0854-9DB9-F39DAC995F9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39197" y="2523995"/>
              <a:ext cx="523438" cy="110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057BAC-B28B-1736-7468-C0E789A13DF2}"/>
              </a:ext>
            </a:extLst>
          </p:cNvPr>
          <p:cNvGrpSpPr/>
          <p:nvPr/>
        </p:nvGrpSpPr>
        <p:grpSpPr>
          <a:xfrm rot="16200000">
            <a:off x="6640236" y="2983373"/>
            <a:ext cx="2809809" cy="1510444"/>
            <a:chOff x="6021826" y="3457218"/>
            <a:chExt cx="3126900" cy="1680900"/>
          </a:xfrm>
        </p:grpSpPr>
        <p:pic>
          <p:nvPicPr>
            <p:cNvPr id="26" name="Google Shape;1350;p124">
              <a:extLst>
                <a:ext uri="{FF2B5EF4-FFF2-40B4-BE49-F238E27FC236}">
                  <a16:creationId xmlns:a16="http://schemas.microsoft.com/office/drawing/2014/main" id="{10A1C325-0FC1-C210-862A-74B56E1A53E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063" t="21893" r="531" b="42217"/>
            <a:stretch/>
          </p:blipFill>
          <p:spPr>
            <a:xfrm>
              <a:off x="6021826" y="3457218"/>
              <a:ext cx="3126900" cy="1680900"/>
            </a:xfrm>
            <a:prstGeom prst="roundRect">
              <a:avLst>
                <a:gd name="adj" fmla="val 9699"/>
              </a:avLst>
            </a:prstGeom>
            <a:noFill/>
            <a:ln w="9525" cap="flat" cmpd="sng">
              <a:solidFill>
                <a:srgbClr val="E51A4B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7" name="Google Shape;1355;p124">
              <a:extLst>
                <a:ext uri="{FF2B5EF4-FFF2-40B4-BE49-F238E27FC236}">
                  <a16:creationId xmlns:a16="http://schemas.microsoft.com/office/drawing/2014/main" id="{AAB868D0-EBCE-7468-3DCB-49AE75CE774F}"/>
                </a:ext>
              </a:extLst>
            </p:cNvPr>
            <p:cNvSpPr/>
            <p:nvPr/>
          </p:nvSpPr>
          <p:spPr>
            <a:xfrm>
              <a:off x="8342557" y="3555205"/>
              <a:ext cx="779166" cy="166800"/>
            </a:xfrm>
            <a:prstGeom prst="roundRect">
              <a:avLst>
                <a:gd name="adj" fmla="val 1449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4600" tIns="54600" rIns="54600" bIns="546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717"/>
                </a:spcBef>
                <a:spcAft>
                  <a:spcPts val="717"/>
                </a:spcAft>
                <a:buClr>
                  <a:srgbClr val="000000"/>
                </a:buClr>
                <a:buSzPts val="608"/>
                <a:buFont typeface="Arial"/>
                <a:buNone/>
              </a:pPr>
              <a:r>
                <a:rPr lang="uk" sz="657" b="1" i="0" u="none" strike="noStrike" cap="none" dirty="0">
                  <a:solidFill>
                    <a:srgbClr val="F25C84"/>
                  </a:solidFill>
                </a:rPr>
                <a:t>через 14 міс.</a:t>
              </a:r>
              <a:endParaRPr sz="657" b="1" i="0" u="none" strike="noStrike" cap="none" dirty="0">
                <a:solidFill>
                  <a:srgbClr val="F25C84"/>
                </a:solidFill>
              </a:endParaRPr>
            </a:p>
          </p:txBody>
        </p:sp>
        <p:pic>
          <p:nvPicPr>
            <p:cNvPr id="29" name="Google Shape;1362;p124" descr="A grey and black logo&#10;&#10;AI-generated content may be incorrect.">
              <a:extLst>
                <a:ext uri="{FF2B5EF4-FFF2-40B4-BE49-F238E27FC236}">
                  <a16:creationId xmlns:a16="http://schemas.microsoft.com/office/drawing/2014/main" id="{A997D66F-6B6C-5E78-9210-A0B3E82B88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58174" y="3636253"/>
              <a:ext cx="407278" cy="85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363;p124" descr="A grey and black logo&#10;&#10;AI-generated content may be incorrect.">
              <a:extLst>
                <a:ext uri="{FF2B5EF4-FFF2-40B4-BE49-F238E27FC236}">
                  <a16:creationId xmlns:a16="http://schemas.microsoft.com/office/drawing/2014/main" id="{1A9C7BC0-34CE-F696-062A-0FC82E95E25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06254" y="3644448"/>
              <a:ext cx="407278" cy="85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364;p124" descr="A grey and black logo&#10;&#10;AI-generated content may be incorrect.">
              <a:extLst>
                <a:ext uri="{FF2B5EF4-FFF2-40B4-BE49-F238E27FC236}">
                  <a16:creationId xmlns:a16="http://schemas.microsoft.com/office/drawing/2014/main" id="{611AF07A-FA54-4C9A-889C-4F98735931D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50315" y="4544693"/>
              <a:ext cx="407278" cy="85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365;p124" descr="A grey and black logo&#10;&#10;AI-generated content may be incorrect.">
              <a:extLst>
                <a:ext uri="{FF2B5EF4-FFF2-40B4-BE49-F238E27FC236}">
                  <a16:creationId xmlns:a16="http://schemas.microsoft.com/office/drawing/2014/main" id="{D7F4E7C8-0B50-2023-D28D-DECBE148738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67940" y="4837606"/>
              <a:ext cx="519772" cy="1094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366;p124">
            <a:extLst>
              <a:ext uri="{FF2B5EF4-FFF2-40B4-BE49-F238E27FC236}">
                <a16:creationId xmlns:a16="http://schemas.microsoft.com/office/drawing/2014/main" id="{D89630E5-9071-AA17-19D7-E18E07B5B282}"/>
              </a:ext>
            </a:extLst>
          </p:cNvPr>
          <p:cNvSpPr txBox="1">
            <a:spLocks/>
          </p:cNvSpPr>
          <p:nvPr/>
        </p:nvSpPr>
        <p:spPr>
          <a:xfrm>
            <a:off x="3311014" y="788120"/>
            <a:ext cx="5966618" cy="16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17"/>
              </a:spcBef>
              <a:spcAft>
                <a:spcPts val="0"/>
              </a:spcAft>
              <a:buClr>
                <a:srgbClr val="000000"/>
              </a:buClr>
              <a:buSzPts val="657"/>
              <a:buFont typeface="Arial"/>
              <a:buNone/>
              <a:tabLst/>
              <a:defRPr/>
            </a:pP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Діагноз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: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Інфантильна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гемангіома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сегментарна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,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ускладнена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виразкуванням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,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найвищого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ступеня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ризику</a:t>
            </a:r>
            <a:endParaRPr kumimoji="0" lang="ru-RU" sz="128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17"/>
              </a:spcBef>
              <a:spcAft>
                <a:spcPts val="717"/>
              </a:spcAft>
              <a:buClr>
                <a:srgbClr val="000000"/>
              </a:buClr>
              <a:buSzPts val="657"/>
              <a:buFont typeface="Arial"/>
              <a:buNone/>
              <a:tabLst/>
              <a:defRPr/>
            </a:pP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Лікування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онлайн: 12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міс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пероральний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розчин</a:t>
            </a:r>
            <a:r>
              <a:rPr kumimoji="0" lang="ru-RU" sz="128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 пропранолола </a:t>
            </a:r>
            <a:r>
              <a:rPr kumimoji="0" lang="ru-RU" sz="1281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гідрохлорида</a:t>
            </a:r>
            <a:endParaRPr kumimoji="0" lang="ru-RU" sz="128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96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91EE42-91CC-FD57-9B0E-D014079E26DB}"/>
              </a:ext>
            </a:extLst>
          </p:cNvPr>
          <p:cNvSpPr/>
          <p:nvPr/>
        </p:nvSpPr>
        <p:spPr>
          <a:xfrm>
            <a:off x="358775" y="4654249"/>
            <a:ext cx="8520200" cy="472143"/>
          </a:xfrm>
          <a:prstGeom prst="roundRect">
            <a:avLst>
              <a:gd name="adj" fmla="val 50000"/>
            </a:avLst>
          </a:prstGeom>
          <a:solidFill>
            <a:srgbClr val="998C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371" name="Google Shape;1371;p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139976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120" b="1" dirty="0">
                <a:latin typeface="Montserrat" pitchFamily="2" charset="77"/>
              </a:rPr>
              <a:t>Тимолол: локальний інструмент для інфантильних  гемангіом</a:t>
            </a:r>
            <a:endParaRPr sz="2020" b="1" dirty="0">
              <a:latin typeface="Montserrat" pitchFamily="2" charset="77"/>
            </a:endParaRPr>
          </a:p>
        </p:txBody>
      </p:sp>
      <p:sp>
        <p:nvSpPr>
          <p:cNvPr id="1372" name="Google Shape;1372;p125"/>
          <p:cNvSpPr txBox="1">
            <a:spLocks noGrp="1"/>
          </p:cNvSpPr>
          <p:nvPr>
            <p:ph type="body" idx="1"/>
          </p:nvPr>
        </p:nvSpPr>
        <p:spPr>
          <a:xfrm>
            <a:off x="315765" y="1193778"/>
            <a:ext cx="6083843" cy="10187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uk" sz="1500" dirty="0">
                <a:latin typeface="Montserrat" pitchFamily="2" charset="77"/>
              </a:rPr>
              <a:t>Тимолол не замінює пропранолол при високоризикових ІГ. Його роль — м’який локальний вплив у правильно відібраних пацієнтів. Це не “слабший пропранолол”, а інший інструмент для іншої клінічної задачі.</a:t>
            </a:r>
            <a:endParaRPr sz="1500" dirty="0">
              <a:latin typeface="Montserrat" pitchFamily="2" charset="77"/>
            </a:endParaRPr>
          </a:p>
        </p:txBody>
      </p:sp>
      <p:pic>
        <p:nvPicPr>
          <p:cNvPr id="1373" name="Google Shape;1373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914" y="35684"/>
            <a:ext cx="2770193" cy="1527930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p125"/>
          <p:cNvSpPr txBox="1"/>
          <p:nvPr/>
        </p:nvSpPr>
        <p:spPr>
          <a:xfrm>
            <a:off x="517662" y="4655223"/>
            <a:ext cx="810867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https://med-expert.com.ua/journals/en/successful-experience-treatment-infantile-hemangioma-critical-localization-zone-local-%ce%b2-blockers/?link=https://med-expert.com.ua/journals/en/publishing-activity-en/sovremennaya-pediatriya-ukraine-en/modern-pediatrics-ukraine-6-2022/</a:t>
            </a:r>
            <a:r>
              <a:rPr lang="uk" sz="900" dirty="0">
                <a:solidFill>
                  <a:schemeClr val="bg1"/>
                </a:solidFill>
              </a:rPr>
              <a:t> </a:t>
            </a:r>
            <a:endParaRPr sz="900" dirty="0">
              <a:solidFill>
                <a:schemeClr val="bg1"/>
              </a:solidFill>
            </a:endParaRPr>
          </a:p>
        </p:txBody>
      </p:sp>
      <p:sp>
        <p:nvSpPr>
          <p:cNvPr id="1375" name="Google Shape;1375;p125"/>
          <p:cNvSpPr/>
          <p:nvPr/>
        </p:nvSpPr>
        <p:spPr>
          <a:xfrm>
            <a:off x="7087375" y="2231250"/>
            <a:ext cx="1791600" cy="2344500"/>
          </a:xfrm>
          <a:prstGeom prst="roundRect">
            <a:avLst>
              <a:gd name="adj" fmla="val 9840"/>
            </a:avLst>
          </a:prstGeom>
          <a:solidFill>
            <a:srgbClr val="A04789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" sz="11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Діагноз: </a:t>
            </a:r>
            <a:r>
              <a:rPr lang="uk" sz="1100">
                <a:solidFill>
                  <a:schemeClr val="bg1"/>
                </a:solidFill>
              </a:rPr>
              <a:t>інфантильна гемангіома шкіри чола в фазі проліферації, найвищого ступеня ризику, з тенденцією до екзофітного росту.</a:t>
            </a:r>
            <a:endParaRPr sz="11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" sz="1100" b="1">
                <a:solidFill>
                  <a:schemeClr val="bg1"/>
                </a:solidFill>
              </a:rPr>
              <a:t>Л</a:t>
            </a:r>
            <a:r>
              <a:rPr lang="uk" sz="1100" b="1" i="0" u="none" strike="noStrike" cap="none">
                <a:solidFill>
                  <a:schemeClr val="bg1"/>
                </a:solidFill>
              </a:rPr>
              <a:t>ікування онлайн: </a:t>
            </a:r>
            <a:r>
              <a:rPr lang="uk" sz="1100">
                <a:solidFill>
                  <a:schemeClr val="bg1"/>
                </a:solidFill>
              </a:rPr>
              <a:t>тимолол 1%, результат за 12 місяців.</a:t>
            </a:r>
            <a:endParaRPr sz="11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125"/>
          <p:cNvSpPr/>
          <p:nvPr/>
        </p:nvSpPr>
        <p:spPr>
          <a:xfrm rot="5400000">
            <a:off x="16685" y="2602949"/>
            <a:ext cx="2286000" cy="1603375"/>
          </a:xfrm>
          <a:custGeom>
            <a:avLst/>
            <a:gdLst/>
            <a:ahLst/>
            <a:cxnLst/>
            <a:rect l="l" t="t" r="r" b="b"/>
            <a:pathLst>
              <a:path w="9525000" h="6350000" extrusionOk="0">
                <a:moveTo>
                  <a:pt x="9042400" y="6350000"/>
                </a:moveTo>
                <a:lnTo>
                  <a:pt x="482600" y="6350000"/>
                </a:lnTo>
                <a:cubicBezTo>
                  <a:pt x="215900" y="6350000"/>
                  <a:pt x="0" y="6134100"/>
                  <a:pt x="0" y="5867400"/>
                </a:cubicBezTo>
                <a:lnTo>
                  <a:pt x="0" y="482600"/>
                </a:lnTo>
                <a:cubicBezTo>
                  <a:pt x="0" y="215900"/>
                  <a:pt x="217170" y="0"/>
                  <a:pt x="482600" y="0"/>
                </a:cubicBezTo>
                <a:lnTo>
                  <a:pt x="9042400" y="0"/>
                </a:lnTo>
                <a:cubicBezTo>
                  <a:pt x="9309100" y="0"/>
                  <a:pt x="9525000" y="215900"/>
                  <a:pt x="9525000" y="482600"/>
                </a:cubicBezTo>
                <a:lnTo>
                  <a:pt x="9525000" y="5867400"/>
                </a:lnTo>
                <a:cubicBezTo>
                  <a:pt x="9525000" y="6132830"/>
                  <a:pt x="9309100" y="6350000"/>
                  <a:pt x="9042400" y="63500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6250" b="-6240"/>
            </a:stretch>
          </a:blipFill>
          <a:ln w="154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7025" tIns="37025" rIns="37025" bIns="37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3"/>
              <a:buFont typeface="Arial"/>
              <a:buNone/>
            </a:pPr>
            <a:endParaRPr sz="11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125"/>
          <p:cNvSpPr/>
          <p:nvPr/>
        </p:nvSpPr>
        <p:spPr>
          <a:xfrm>
            <a:off x="2164058" y="2282990"/>
            <a:ext cx="1348562" cy="2286000"/>
          </a:xfrm>
          <a:custGeom>
            <a:avLst/>
            <a:gdLst/>
            <a:ahLst/>
            <a:cxnLst/>
            <a:rect l="l" t="t" r="r" b="b"/>
            <a:pathLst>
              <a:path w="5394247" h="9525000" extrusionOk="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183404" y="0"/>
                  <a:pt x="409963" y="0"/>
                </a:cubicBezTo>
                <a:lnTo>
                  <a:pt x="4984285" y="0"/>
                </a:lnTo>
                <a:cubicBezTo>
                  <a:pt x="5210843" y="0"/>
                  <a:pt x="5394247" y="217170"/>
                  <a:pt x="5394247" y="482600"/>
                </a:cubicBezTo>
                <a:lnTo>
                  <a:pt x="5394247" y="9042400"/>
                </a:lnTo>
                <a:cubicBezTo>
                  <a:pt x="5394247" y="9309100"/>
                  <a:pt x="5210843" y="9525000"/>
                  <a:pt x="4984285" y="9525000"/>
                </a:cubicBezTo>
                <a:lnTo>
                  <a:pt x="409963" y="9525000"/>
                </a:lnTo>
                <a:cubicBezTo>
                  <a:pt x="184483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35850" t="-9650" r="-41581" b="-8190"/>
            </a:stretch>
          </a:blipFill>
          <a:ln w="154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7025" tIns="37025" rIns="37025" bIns="37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3"/>
              <a:buFont typeface="Arial"/>
              <a:buNone/>
            </a:pPr>
            <a:endParaRPr sz="11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125"/>
          <p:cNvSpPr/>
          <p:nvPr/>
        </p:nvSpPr>
        <p:spPr>
          <a:xfrm>
            <a:off x="3720634" y="2261615"/>
            <a:ext cx="1392891" cy="2286000"/>
          </a:xfrm>
          <a:custGeom>
            <a:avLst/>
            <a:gdLst/>
            <a:ahLst/>
            <a:cxnLst/>
            <a:rect l="l" t="t" r="r" b="b"/>
            <a:pathLst>
              <a:path w="5571565" h="9525000" extrusionOk="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189433" y="0"/>
                  <a:pt x="423439" y="0"/>
                </a:cubicBezTo>
                <a:lnTo>
                  <a:pt x="5148126" y="0"/>
                </a:lnTo>
                <a:cubicBezTo>
                  <a:pt x="5382132" y="0"/>
                  <a:pt x="5571565" y="217170"/>
                  <a:pt x="5571565" y="482600"/>
                </a:cubicBezTo>
                <a:lnTo>
                  <a:pt x="5571565" y="9042400"/>
                </a:lnTo>
                <a:cubicBezTo>
                  <a:pt x="5571565" y="9309100"/>
                  <a:pt x="5382132" y="9525000"/>
                  <a:pt x="5148126" y="9525000"/>
                </a:cubicBezTo>
                <a:lnTo>
                  <a:pt x="423439" y="9525000"/>
                </a:lnTo>
                <a:cubicBezTo>
                  <a:pt x="190548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66160" t="-70979" r="-121892" b="-53680"/>
            </a:stretch>
          </a:blipFill>
          <a:ln w="154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7025" tIns="37025" rIns="37025" bIns="37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3"/>
              <a:buFont typeface="Arial"/>
              <a:buNone/>
            </a:pPr>
            <a:endParaRPr sz="11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125"/>
          <p:cNvSpPr/>
          <p:nvPr/>
        </p:nvSpPr>
        <p:spPr>
          <a:xfrm>
            <a:off x="5321538" y="2283637"/>
            <a:ext cx="1548992" cy="2286000"/>
          </a:xfrm>
          <a:custGeom>
            <a:avLst/>
            <a:gdLst/>
            <a:ahLst/>
            <a:cxnLst/>
            <a:rect l="l" t="t" r="r" b="b"/>
            <a:pathLst>
              <a:path w="6195969" h="9525000" extrusionOk="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0663" y="0"/>
                  <a:pt x="470894" y="0"/>
                </a:cubicBezTo>
                <a:lnTo>
                  <a:pt x="5725075" y="0"/>
                </a:lnTo>
                <a:cubicBezTo>
                  <a:pt x="5985306" y="0"/>
                  <a:pt x="6195969" y="217170"/>
                  <a:pt x="6195969" y="482600"/>
                </a:cubicBezTo>
                <a:lnTo>
                  <a:pt x="6195969" y="9042400"/>
                </a:lnTo>
                <a:cubicBezTo>
                  <a:pt x="6195969" y="9309100"/>
                  <a:pt x="5985306" y="9525000"/>
                  <a:pt x="5725075" y="9525000"/>
                </a:cubicBezTo>
                <a:lnTo>
                  <a:pt x="470894" y="9525000"/>
                </a:lnTo>
                <a:cubicBezTo>
                  <a:pt x="211902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25459" t="-4400" r="-7780" b="-11270"/>
            </a:stretch>
          </a:blipFill>
          <a:ln w="154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7025" tIns="37025" rIns="37025" bIns="37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3"/>
              <a:buFont typeface="Arial"/>
              <a:buNone/>
            </a:pPr>
            <a:endParaRPr sz="11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0" name="Google Shape;1380;p125"/>
          <p:cNvGrpSpPr/>
          <p:nvPr/>
        </p:nvGrpSpPr>
        <p:grpSpPr>
          <a:xfrm>
            <a:off x="4649385" y="4020169"/>
            <a:ext cx="452567" cy="452567"/>
            <a:chOff x="0" y="0"/>
            <a:chExt cx="812800" cy="812800"/>
          </a:xfrm>
        </p:grpSpPr>
        <p:sp>
          <p:nvSpPr>
            <p:cNvPr id="1381" name="Google Shape;1381;p1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37025" tIns="37025" rIns="37025" bIns="3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33"/>
                <a:buFont typeface="Arial"/>
                <a:buNone/>
              </a:pPr>
              <a:endParaRPr sz="1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2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5" tIns="20575" rIns="20575" bIns="20575" anchor="ctr" anchorCtr="0">
              <a:noAutofit/>
            </a:bodyPr>
            <a:lstStyle/>
            <a:p>
              <a:pPr marL="0" marR="0" lvl="0" indent="0" algn="ctr" rtl="0">
                <a:lnSpc>
                  <a:spcPct val="17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3" name="Google Shape;1383;p125"/>
          <p:cNvGrpSpPr/>
          <p:nvPr/>
        </p:nvGrpSpPr>
        <p:grpSpPr>
          <a:xfrm>
            <a:off x="2617156" y="3941204"/>
            <a:ext cx="663164" cy="452567"/>
            <a:chOff x="0" y="0"/>
            <a:chExt cx="812800" cy="812800"/>
          </a:xfrm>
        </p:grpSpPr>
        <p:sp>
          <p:nvSpPr>
            <p:cNvPr id="1384" name="Google Shape;1384;p1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37025" tIns="37025" rIns="37025" bIns="3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33"/>
                <a:buFont typeface="Arial"/>
                <a:buNone/>
              </a:pPr>
              <a:endParaRPr sz="1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2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5" tIns="20575" rIns="20575" bIns="20575" anchor="ctr" anchorCtr="0">
              <a:noAutofit/>
            </a:bodyPr>
            <a:lstStyle/>
            <a:p>
              <a:pPr marL="0" marR="0" lvl="0" indent="0" algn="ctr" rtl="0">
                <a:lnSpc>
                  <a:spcPct val="17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6" name="Google Shape;1386;p125"/>
          <p:cNvGrpSpPr/>
          <p:nvPr/>
        </p:nvGrpSpPr>
        <p:grpSpPr>
          <a:xfrm>
            <a:off x="5321537" y="3777607"/>
            <a:ext cx="377871" cy="267086"/>
            <a:chOff x="0" y="0"/>
            <a:chExt cx="812800" cy="812800"/>
          </a:xfrm>
        </p:grpSpPr>
        <p:sp>
          <p:nvSpPr>
            <p:cNvPr id="1387" name="Google Shape;1387;p1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37025" tIns="37025" rIns="37025" bIns="3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33"/>
                <a:buFont typeface="Arial"/>
                <a:buNone/>
              </a:pPr>
              <a:endParaRPr sz="1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2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5" tIns="20575" rIns="20575" bIns="20575" anchor="ctr" anchorCtr="0">
              <a:noAutofit/>
            </a:bodyPr>
            <a:lstStyle/>
            <a:p>
              <a:pPr marL="0" marR="0" lvl="0" indent="0" algn="ctr" rtl="0">
                <a:lnSpc>
                  <a:spcPct val="17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9" name="Google Shape;1389;p125"/>
          <p:cNvGrpSpPr/>
          <p:nvPr/>
        </p:nvGrpSpPr>
        <p:grpSpPr>
          <a:xfrm>
            <a:off x="5945343" y="3850409"/>
            <a:ext cx="377871" cy="258633"/>
            <a:chOff x="0" y="0"/>
            <a:chExt cx="812800" cy="812800"/>
          </a:xfrm>
        </p:grpSpPr>
        <p:sp>
          <p:nvSpPr>
            <p:cNvPr id="1390" name="Google Shape;1390;p1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37025" tIns="37025" rIns="37025" bIns="3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33"/>
                <a:buFont typeface="Arial"/>
                <a:buNone/>
              </a:pPr>
              <a:endParaRPr sz="1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2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5" tIns="20575" rIns="20575" bIns="20575" anchor="ctr" anchorCtr="0">
              <a:noAutofit/>
            </a:bodyPr>
            <a:lstStyle/>
            <a:p>
              <a:pPr marL="0" marR="0" lvl="0" indent="0" algn="ctr" rtl="0">
                <a:lnSpc>
                  <a:spcPct val="17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2" name="Google Shape;1392;p125"/>
          <p:cNvGrpSpPr/>
          <p:nvPr/>
        </p:nvGrpSpPr>
        <p:grpSpPr>
          <a:xfrm>
            <a:off x="1910036" y="3244574"/>
            <a:ext cx="294677" cy="294677"/>
            <a:chOff x="4384420" y="5460141"/>
            <a:chExt cx="619200" cy="619200"/>
          </a:xfrm>
        </p:grpSpPr>
        <p:sp>
          <p:nvSpPr>
            <p:cNvPr id="1393" name="Google Shape;1393;p125"/>
            <p:cNvSpPr/>
            <p:nvPr/>
          </p:nvSpPr>
          <p:spPr>
            <a:xfrm>
              <a:off x="4384420" y="5460141"/>
              <a:ext cx="619200" cy="619200"/>
            </a:xfrm>
            <a:prstGeom prst="ellipse">
              <a:avLst/>
            </a:prstGeom>
            <a:solidFill>
              <a:srgbClr val="F87494"/>
            </a:solidFill>
            <a:ln w="20575" cap="flat" cmpd="sng">
              <a:solidFill>
                <a:srgbClr val="F87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7025" tIns="18500" rIns="37025" bIns="18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125"/>
            <p:cNvSpPr/>
            <p:nvPr/>
          </p:nvSpPr>
          <p:spPr>
            <a:xfrm rot="-5400000">
              <a:off x="4524965" y="5586808"/>
              <a:ext cx="338100" cy="365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7025" tIns="18500" rIns="37025" bIns="18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5" name="Google Shape;1395;p125"/>
          <p:cNvGrpSpPr/>
          <p:nvPr/>
        </p:nvGrpSpPr>
        <p:grpSpPr>
          <a:xfrm>
            <a:off x="3445625" y="3244574"/>
            <a:ext cx="294677" cy="294677"/>
            <a:chOff x="4384420" y="5460141"/>
            <a:chExt cx="619200" cy="619200"/>
          </a:xfrm>
        </p:grpSpPr>
        <p:sp>
          <p:nvSpPr>
            <p:cNvPr id="1396" name="Google Shape;1396;p125"/>
            <p:cNvSpPr/>
            <p:nvPr/>
          </p:nvSpPr>
          <p:spPr>
            <a:xfrm>
              <a:off x="4384420" y="5460141"/>
              <a:ext cx="619200" cy="619200"/>
            </a:xfrm>
            <a:prstGeom prst="ellipse">
              <a:avLst/>
            </a:prstGeom>
            <a:solidFill>
              <a:srgbClr val="F87494"/>
            </a:solidFill>
            <a:ln w="20575" cap="flat" cmpd="sng">
              <a:solidFill>
                <a:srgbClr val="F87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7025" tIns="18500" rIns="37025" bIns="18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25"/>
            <p:cNvSpPr/>
            <p:nvPr/>
          </p:nvSpPr>
          <p:spPr>
            <a:xfrm rot="-5400000">
              <a:off x="4524965" y="5586808"/>
              <a:ext cx="338100" cy="365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7025" tIns="18500" rIns="37025" bIns="18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8" name="Google Shape;1398;p125"/>
          <p:cNvGrpSpPr/>
          <p:nvPr/>
        </p:nvGrpSpPr>
        <p:grpSpPr>
          <a:xfrm>
            <a:off x="5063526" y="3244574"/>
            <a:ext cx="294677" cy="294677"/>
            <a:chOff x="4384420" y="5460141"/>
            <a:chExt cx="619200" cy="619200"/>
          </a:xfrm>
        </p:grpSpPr>
        <p:sp>
          <p:nvSpPr>
            <p:cNvPr id="1399" name="Google Shape;1399;p125"/>
            <p:cNvSpPr/>
            <p:nvPr/>
          </p:nvSpPr>
          <p:spPr>
            <a:xfrm>
              <a:off x="4384420" y="5460141"/>
              <a:ext cx="619200" cy="619200"/>
            </a:xfrm>
            <a:prstGeom prst="ellipse">
              <a:avLst/>
            </a:prstGeom>
            <a:solidFill>
              <a:srgbClr val="F87494"/>
            </a:solidFill>
            <a:ln w="20575" cap="flat" cmpd="sng">
              <a:solidFill>
                <a:srgbClr val="F87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7025" tIns="18500" rIns="37025" bIns="18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125"/>
            <p:cNvSpPr/>
            <p:nvPr/>
          </p:nvSpPr>
          <p:spPr>
            <a:xfrm rot="-5400000">
              <a:off x="4524965" y="5586808"/>
              <a:ext cx="338100" cy="365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7025" tIns="18500" rIns="37025" bIns="18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01" name="Google Shape;1401;p1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16269" y="2357007"/>
            <a:ext cx="649375" cy="15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9639" y="2357007"/>
            <a:ext cx="649375" cy="15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1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65981" y="4288283"/>
            <a:ext cx="649375" cy="15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1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22821" y="2374706"/>
            <a:ext cx="649375" cy="1595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5" name="Google Shape;1405;p125"/>
          <p:cNvGrpSpPr/>
          <p:nvPr/>
        </p:nvGrpSpPr>
        <p:grpSpPr>
          <a:xfrm>
            <a:off x="744937" y="3888707"/>
            <a:ext cx="377871" cy="267086"/>
            <a:chOff x="0" y="0"/>
            <a:chExt cx="812800" cy="812800"/>
          </a:xfrm>
        </p:grpSpPr>
        <p:sp>
          <p:nvSpPr>
            <p:cNvPr id="1406" name="Google Shape;1406;p1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37025" tIns="37025" rIns="37025" bIns="3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33"/>
                <a:buFont typeface="Arial"/>
                <a:buNone/>
              </a:pPr>
              <a:endParaRPr sz="1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2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5" tIns="20575" rIns="20575" bIns="20575" anchor="ctr" anchorCtr="0">
              <a:noAutofit/>
            </a:bodyPr>
            <a:lstStyle/>
            <a:p>
              <a:pPr marL="0" marR="0" lvl="0" indent="0" algn="ctr" rtl="0">
                <a:lnSpc>
                  <a:spcPct val="17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8" name="Google Shape;1408;p125"/>
          <p:cNvGrpSpPr/>
          <p:nvPr/>
        </p:nvGrpSpPr>
        <p:grpSpPr>
          <a:xfrm>
            <a:off x="1368743" y="3781834"/>
            <a:ext cx="377871" cy="258633"/>
            <a:chOff x="0" y="0"/>
            <a:chExt cx="812800" cy="812800"/>
          </a:xfrm>
        </p:grpSpPr>
        <p:sp>
          <p:nvSpPr>
            <p:cNvPr id="1409" name="Google Shape;1409;p1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37025" tIns="37025" rIns="37025" bIns="3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33"/>
                <a:buFont typeface="Arial"/>
                <a:buNone/>
              </a:pPr>
              <a:endParaRPr sz="11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2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5" tIns="20575" rIns="20575" bIns="20575" anchor="ctr" anchorCtr="0">
              <a:noAutofit/>
            </a:bodyPr>
            <a:lstStyle/>
            <a:p>
              <a:pPr marL="0" marR="0" lvl="0" indent="0" algn="ctr" rtl="0">
                <a:lnSpc>
                  <a:spcPct val="172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9"/>
                <a:buFont typeface="Arial"/>
                <a:buNone/>
              </a:pPr>
              <a:endParaRPr sz="72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3000">
              <a:srgbClr val="FAF6FE"/>
            </a:gs>
            <a:gs pos="62000">
              <a:srgbClr val="FAF6FE"/>
            </a:gs>
            <a:gs pos="97000">
              <a:srgbClr val="998CC0">
                <a:alpha val="39015"/>
              </a:srgbClr>
            </a:gs>
          </a:gsLst>
          <a:lin ang="0" scaled="1"/>
          <a:tileRect/>
        </a:gradFill>
        <a:effectLst/>
      </p:bgPr>
    </p:bg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26"/>
          <p:cNvSpPr txBox="1">
            <a:spLocks noGrp="1"/>
          </p:cNvSpPr>
          <p:nvPr>
            <p:ph type="title"/>
          </p:nvPr>
        </p:nvSpPr>
        <p:spPr>
          <a:xfrm>
            <a:off x="370209" y="342309"/>
            <a:ext cx="8520600" cy="3840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120" b="1" dirty="0">
                <a:solidFill>
                  <a:srgbClr val="A04789"/>
                </a:solidFill>
                <a:latin typeface="Montserrat" pitchFamily="2" charset="77"/>
              </a:rPr>
              <a:t>Як бета-блокатори впливають на гемангіому</a:t>
            </a:r>
            <a:endParaRPr sz="2020" b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1416" name="Google Shape;1416;p126"/>
          <p:cNvSpPr txBox="1">
            <a:spLocks noGrp="1"/>
          </p:cNvSpPr>
          <p:nvPr>
            <p:ph type="body" idx="1"/>
          </p:nvPr>
        </p:nvSpPr>
        <p:spPr>
          <a:xfrm>
            <a:off x="370209" y="801714"/>
            <a:ext cx="4377334" cy="1683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 fontScale="70000" lnSpcReduction="2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dirty="0">
                <a:latin typeface="Montserrat" pitchFamily="2" charset="77"/>
              </a:rPr>
              <a:t>Ранній ефект пов’язаний із вазоконстрикцією: гемангіома стає менш яскравою, менш напруженою, поступово змінює колір. Подальша дія пов’язана зі зниженням проангіогенних сигналів, впливом на проліферацію ендотеліальних клітин та індукцією апоптозу клітин гемангіоми.</a:t>
            </a:r>
            <a:endParaRPr dirty="0">
              <a:latin typeface="Montserrat" pitchFamily="2" charset="77"/>
            </a:endParaRPr>
          </a:p>
        </p:txBody>
      </p:sp>
      <p:sp>
        <p:nvSpPr>
          <p:cNvPr id="1417" name="Google Shape;1417;p126"/>
          <p:cNvSpPr/>
          <p:nvPr/>
        </p:nvSpPr>
        <p:spPr>
          <a:xfrm>
            <a:off x="6865261" y="2526773"/>
            <a:ext cx="2160751" cy="2175645"/>
          </a:xfrm>
          <a:prstGeom prst="roundRect">
            <a:avLst>
              <a:gd name="adj" fmla="val 9840"/>
            </a:avLst>
          </a:prstGeom>
          <a:solidFill>
            <a:srgbClr val="A04789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" sz="11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Діагноз: </a:t>
            </a:r>
            <a:r>
              <a:rPr lang="uk" sz="11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інфантильна гемангіома високого ступеня ризику з тенденцією до периферичного росту у фазі проліферації.</a:t>
            </a:r>
            <a:endParaRPr sz="11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" sz="1100" b="1">
                <a:solidFill>
                  <a:schemeClr val="bg1"/>
                </a:solidFill>
              </a:rPr>
              <a:t>Л</a:t>
            </a:r>
            <a:r>
              <a:rPr lang="uk" sz="1100" b="1" i="0" u="none" strike="noStrike" cap="none">
                <a:solidFill>
                  <a:schemeClr val="bg1"/>
                </a:solidFill>
              </a:rPr>
              <a:t>ікування: </a:t>
            </a:r>
            <a:r>
              <a:rPr lang="uk" sz="1100">
                <a:solidFill>
                  <a:schemeClr val="bg1"/>
                </a:solidFill>
              </a:rPr>
              <a:t>місцеві бета-блокатори, результат за 10 місяців.</a:t>
            </a:r>
            <a:endParaRPr sz="11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126"/>
          <p:cNvSpPr/>
          <p:nvPr/>
        </p:nvSpPr>
        <p:spPr>
          <a:xfrm>
            <a:off x="370209" y="2532990"/>
            <a:ext cx="1619250" cy="2166938"/>
          </a:xfrm>
          <a:custGeom>
            <a:avLst/>
            <a:gdLst/>
            <a:ahLst/>
            <a:cxnLst/>
            <a:rect l="l" t="t" r="r" b="b"/>
            <a:pathLst>
              <a:path w="6350000" h="9525000" extrusionOk="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9390" r="-19400"/>
            </a:stretch>
          </a:blipFill>
          <a:ln w="147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5300" tIns="35300" rIns="35300" bIns="35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1"/>
              <a:buFont typeface="Arial"/>
              <a:buNone/>
            </a:pPr>
            <a:endParaRPr sz="108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126"/>
          <p:cNvSpPr/>
          <p:nvPr/>
        </p:nvSpPr>
        <p:spPr>
          <a:xfrm>
            <a:off x="2161151" y="2532990"/>
            <a:ext cx="1375533" cy="1083469"/>
          </a:xfrm>
          <a:custGeom>
            <a:avLst/>
            <a:gdLst/>
            <a:ahLst/>
            <a:cxnLst/>
            <a:rect l="l" t="t" r="r" b="b"/>
            <a:pathLst>
              <a:path w="5394247" h="4762500" extrusionOk="0">
                <a:moveTo>
                  <a:pt x="0" y="4521200"/>
                </a:moveTo>
                <a:lnTo>
                  <a:pt x="0" y="241300"/>
                </a:lnTo>
                <a:cubicBezTo>
                  <a:pt x="0" y="107950"/>
                  <a:pt x="183404" y="0"/>
                  <a:pt x="409963" y="0"/>
                </a:cubicBezTo>
                <a:lnTo>
                  <a:pt x="4984285" y="0"/>
                </a:lnTo>
                <a:cubicBezTo>
                  <a:pt x="5210843" y="0"/>
                  <a:pt x="5394247" y="108585"/>
                  <a:pt x="5394247" y="241300"/>
                </a:cubicBezTo>
                <a:lnTo>
                  <a:pt x="5394247" y="4521200"/>
                </a:lnTo>
                <a:cubicBezTo>
                  <a:pt x="5394247" y="4654550"/>
                  <a:pt x="5210843" y="4762500"/>
                  <a:pt x="4984285" y="4762500"/>
                </a:cubicBezTo>
                <a:lnTo>
                  <a:pt x="409963" y="4762500"/>
                </a:lnTo>
                <a:cubicBezTo>
                  <a:pt x="184483" y="4762500"/>
                  <a:pt x="0" y="4654550"/>
                  <a:pt x="0" y="452120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5040" b="-15030"/>
            </a:stretch>
          </a:blipFill>
          <a:ln w="147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5300" tIns="35300" rIns="35300" bIns="35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1"/>
              <a:buFont typeface="Arial"/>
              <a:buNone/>
            </a:pPr>
            <a:endParaRPr sz="108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126"/>
          <p:cNvSpPr/>
          <p:nvPr/>
        </p:nvSpPr>
        <p:spPr>
          <a:xfrm>
            <a:off x="5270701" y="2532992"/>
            <a:ext cx="1502522" cy="2166938"/>
          </a:xfrm>
          <a:custGeom>
            <a:avLst/>
            <a:gdLst/>
            <a:ahLst/>
            <a:cxnLst/>
            <a:rect l="l" t="t" r="r" b="b"/>
            <a:pathLst>
              <a:path w="6195969" h="9525000" extrusionOk="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0663" y="0"/>
                  <a:pt x="470894" y="0"/>
                </a:cubicBezTo>
                <a:lnTo>
                  <a:pt x="5725075" y="0"/>
                </a:lnTo>
                <a:cubicBezTo>
                  <a:pt x="5985306" y="0"/>
                  <a:pt x="6195969" y="217170"/>
                  <a:pt x="6195969" y="482600"/>
                </a:cubicBezTo>
                <a:lnTo>
                  <a:pt x="6195969" y="9042400"/>
                </a:lnTo>
                <a:cubicBezTo>
                  <a:pt x="6195969" y="9309100"/>
                  <a:pt x="5985306" y="9525000"/>
                  <a:pt x="5725075" y="9525000"/>
                </a:cubicBezTo>
                <a:lnTo>
                  <a:pt x="470894" y="9525000"/>
                </a:lnTo>
                <a:cubicBezTo>
                  <a:pt x="211902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7890" r="-7880"/>
            </a:stretch>
          </a:blipFill>
          <a:ln w="147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5300" tIns="35300" rIns="35300" bIns="35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1"/>
              <a:buFont typeface="Arial"/>
              <a:buNone/>
            </a:pPr>
            <a:endParaRPr sz="108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126"/>
          <p:cNvSpPr/>
          <p:nvPr/>
        </p:nvSpPr>
        <p:spPr>
          <a:xfrm>
            <a:off x="3712002" y="2526774"/>
            <a:ext cx="1375533" cy="1083469"/>
          </a:xfrm>
          <a:custGeom>
            <a:avLst/>
            <a:gdLst/>
            <a:ahLst/>
            <a:cxnLst/>
            <a:rect l="l" t="t" r="r" b="b"/>
            <a:pathLst>
              <a:path w="5394247" h="4762500" extrusionOk="0">
                <a:moveTo>
                  <a:pt x="0" y="4521200"/>
                </a:moveTo>
                <a:lnTo>
                  <a:pt x="0" y="241300"/>
                </a:lnTo>
                <a:cubicBezTo>
                  <a:pt x="0" y="107950"/>
                  <a:pt x="183404" y="0"/>
                  <a:pt x="409963" y="0"/>
                </a:cubicBezTo>
                <a:lnTo>
                  <a:pt x="4984285" y="0"/>
                </a:lnTo>
                <a:cubicBezTo>
                  <a:pt x="5210843" y="0"/>
                  <a:pt x="5394247" y="108585"/>
                  <a:pt x="5394247" y="241300"/>
                </a:cubicBezTo>
                <a:lnTo>
                  <a:pt x="5394247" y="4521200"/>
                </a:lnTo>
                <a:cubicBezTo>
                  <a:pt x="5394247" y="4654550"/>
                  <a:pt x="5210843" y="4762500"/>
                  <a:pt x="4984285" y="4762500"/>
                </a:cubicBezTo>
                <a:lnTo>
                  <a:pt x="409963" y="4762500"/>
                </a:lnTo>
                <a:cubicBezTo>
                  <a:pt x="184483" y="4762500"/>
                  <a:pt x="0" y="4654550"/>
                  <a:pt x="0" y="45212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5510" b="-25499"/>
            </a:stretch>
          </a:blipFill>
          <a:ln w="147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5300" tIns="35300" rIns="35300" bIns="35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1"/>
              <a:buFont typeface="Arial"/>
              <a:buNone/>
            </a:pPr>
            <a:endParaRPr sz="108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126"/>
          <p:cNvSpPr/>
          <p:nvPr/>
        </p:nvSpPr>
        <p:spPr>
          <a:xfrm>
            <a:off x="3713046" y="3694152"/>
            <a:ext cx="1375533" cy="1002050"/>
          </a:xfrm>
          <a:custGeom>
            <a:avLst/>
            <a:gdLst/>
            <a:ahLst/>
            <a:cxnLst/>
            <a:rect l="l" t="t" r="r" b="b"/>
            <a:pathLst>
              <a:path w="5394247" h="4404614" extrusionOk="0">
                <a:moveTo>
                  <a:pt x="0" y="4181447"/>
                </a:moveTo>
                <a:lnTo>
                  <a:pt x="0" y="223167"/>
                </a:lnTo>
                <a:cubicBezTo>
                  <a:pt x="0" y="99838"/>
                  <a:pt x="183404" y="0"/>
                  <a:pt x="409963" y="0"/>
                </a:cubicBezTo>
                <a:lnTo>
                  <a:pt x="4984285" y="0"/>
                </a:lnTo>
                <a:cubicBezTo>
                  <a:pt x="5210843" y="0"/>
                  <a:pt x="5394247" y="100425"/>
                  <a:pt x="5394247" y="223167"/>
                </a:cubicBezTo>
                <a:lnTo>
                  <a:pt x="5394247" y="4181447"/>
                </a:lnTo>
                <a:cubicBezTo>
                  <a:pt x="5394247" y="4304777"/>
                  <a:pt x="5210843" y="4404614"/>
                  <a:pt x="4984285" y="4404614"/>
                </a:cubicBezTo>
                <a:lnTo>
                  <a:pt x="409963" y="4404614"/>
                </a:lnTo>
                <a:cubicBezTo>
                  <a:pt x="184483" y="4404614"/>
                  <a:pt x="0" y="4304777"/>
                  <a:pt x="0" y="4181447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31641" b="-31641"/>
            </a:stretch>
          </a:blipFill>
          <a:ln w="147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5300" tIns="35300" rIns="35300" bIns="35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1"/>
              <a:buFont typeface="Arial"/>
              <a:buNone/>
            </a:pPr>
            <a:endParaRPr sz="108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126"/>
          <p:cNvSpPr/>
          <p:nvPr/>
        </p:nvSpPr>
        <p:spPr>
          <a:xfrm>
            <a:off x="2162194" y="3700369"/>
            <a:ext cx="1375533" cy="1002050"/>
          </a:xfrm>
          <a:custGeom>
            <a:avLst/>
            <a:gdLst/>
            <a:ahLst/>
            <a:cxnLst/>
            <a:rect l="l" t="t" r="r" b="b"/>
            <a:pathLst>
              <a:path w="5394247" h="4404614" extrusionOk="0">
                <a:moveTo>
                  <a:pt x="0" y="4181447"/>
                </a:moveTo>
                <a:lnTo>
                  <a:pt x="0" y="223167"/>
                </a:lnTo>
                <a:cubicBezTo>
                  <a:pt x="0" y="99838"/>
                  <a:pt x="183404" y="0"/>
                  <a:pt x="409963" y="0"/>
                </a:cubicBezTo>
                <a:lnTo>
                  <a:pt x="4984285" y="0"/>
                </a:lnTo>
                <a:cubicBezTo>
                  <a:pt x="5210843" y="0"/>
                  <a:pt x="5394247" y="100425"/>
                  <a:pt x="5394247" y="223167"/>
                </a:cubicBezTo>
                <a:lnTo>
                  <a:pt x="5394247" y="4181447"/>
                </a:lnTo>
                <a:cubicBezTo>
                  <a:pt x="5394247" y="4304777"/>
                  <a:pt x="5210843" y="4404614"/>
                  <a:pt x="4984285" y="4404614"/>
                </a:cubicBezTo>
                <a:lnTo>
                  <a:pt x="409963" y="4404614"/>
                </a:lnTo>
                <a:cubicBezTo>
                  <a:pt x="184483" y="4404614"/>
                  <a:pt x="0" y="4304777"/>
                  <a:pt x="0" y="4181447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31641" b="-31641"/>
            </a:stretch>
          </a:blipFill>
          <a:ln w="14725" cap="sq" cmpd="sng">
            <a:solidFill>
              <a:srgbClr val="F8749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5300" tIns="35300" rIns="35300" bIns="353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1"/>
              <a:buFont typeface="Arial"/>
              <a:buNone/>
            </a:pPr>
            <a:endParaRPr sz="108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4" name="Google Shape;1424;p126"/>
          <p:cNvGrpSpPr/>
          <p:nvPr/>
        </p:nvGrpSpPr>
        <p:grpSpPr>
          <a:xfrm>
            <a:off x="1958626" y="3535255"/>
            <a:ext cx="281055" cy="281055"/>
            <a:chOff x="4384420" y="5460141"/>
            <a:chExt cx="619200" cy="619200"/>
          </a:xfrm>
        </p:grpSpPr>
        <p:sp>
          <p:nvSpPr>
            <p:cNvPr id="1425" name="Google Shape;1425;p126"/>
            <p:cNvSpPr/>
            <p:nvPr/>
          </p:nvSpPr>
          <p:spPr>
            <a:xfrm>
              <a:off x="4384420" y="5460141"/>
              <a:ext cx="619200" cy="619200"/>
            </a:xfrm>
            <a:prstGeom prst="ellipse">
              <a:avLst/>
            </a:prstGeom>
            <a:solidFill>
              <a:srgbClr val="F87494"/>
            </a:solidFill>
            <a:ln w="19600" cap="flat" cmpd="sng">
              <a:solidFill>
                <a:srgbClr val="F87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300" tIns="17625" rIns="35300" bIns="1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95"/>
                <a:buFont typeface="Arial"/>
                <a:buNone/>
              </a:pPr>
              <a:endParaRPr sz="69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126"/>
            <p:cNvSpPr/>
            <p:nvPr/>
          </p:nvSpPr>
          <p:spPr>
            <a:xfrm rot="-5400000">
              <a:off x="4524965" y="5586808"/>
              <a:ext cx="338100" cy="365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5300" tIns="17625" rIns="35300" bIns="1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95"/>
                <a:buFont typeface="Arial"/>
                <a:buNone/>
              </a:pPr>
              <a:endParaRPr sz="695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7" name="Google Shape;1427;p126"/>
          <p:cNvGrpSpPr/>
          <p:nvPr/>
        </p:nvGrpSpPr>
        <p:grpSpPr>
          <a:xfrm>
            <a:off x="3467851" y="3535255"/>
            <a:ext cx="281055" cy="281055"/>
            <a:chOff x="4384420" y="5460141"/>
            <a:chExt cx="619200" cy="619200"/>
          </a:xfrm>
        </p:grpSpPr>
        <p:sp>
          <p:nvSpPr>
            <p:cNvPr id="1428" name="Google Shape;1428;p126"/>
            <p:cNvSpPr/>
            <p:nvPr/>
          </p:nvSpPr>
          <p:spPr>
            <a:xfrm>
              <a:off x="4384420" y="5460141"/>
              <a:ext cx="619200" cy="619200"/>
            </a:xfrm>
            <a:prstGeom prst="ellipse">
              <a:avLst/>
            </a:prstGeom>
            <a:solidFill>
              <a:srgbClr val="F87494"/>
            </a:solidFill>
            <a:ln w="19600" cap="flat" cmpd="sng">
              <a:solidFill>
                <a:srgbClr val="F87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300" tIns="17625" rIns="35300" bIns="1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95"/>
                <a:buFont typeface="Arial"/>
                <a:buNone/>
              </a:pPr>
              <a:endParaRPr sz="69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1429;p126"/>
            <p:cNvSpPr/>
            <p:nvPr/>
          </p:nvSpPr>
          <p:spPr>
            <a:xfrm rot="-5400000">
              <a:off x="4524965" y="5586808"/>
              <a:ext cx="338100" cy="365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5300" tIns="17625" rIns="35300" bIns="1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95"/>
                <a:buFont typeface="Arial"/>
                <a:buNone/>
              </a:pPr>
              <a:endParaRPr sz="695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0" name="Google Shape;1430;p126"/>
          <p:cNvGrpSpPr/>
          <p:nvPr/>
        </p:nvGrpSpPr>
        <p:grpSpPr>
          <a:xfrm>
            <a:off x="5042342" y="3535255"/>
            <a:ext cx="281055" cy="281055"/>
            <a:chOff x="4384420" y="5460141"/>
            <a:chExt cx="619200" cy="619200"/>
          </a:xfrm>
        </p:grpSpPr>
        <p:sp>
          <p:nvSpPr>
            <p:cNvPr id="1431" name="Google Shape;1431;p126"/>
            <p:cNvSpPr/>
            <p:nvPr/>
          </p:nvSpPr>
          <p:spPr>
            <a:xfrm>
              <a:off x="4384420" y="5460141"/>
              <a:ext cx="619200" cy="619200"/>
            </a:xfrm>
            <a:prstGeom prst="ellipse">
              <a:avLst/>
            </a:prstGeom>
            <a:solidFill>
              <a:srgbClr val="F87494"/>
            </a:solidFill>
            <a:ln w="19600" cap="flat" cmpd="sng">
              <a:solidFill>
                <a:srgbClr val="F87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300" tIns="17625" rIns="35300" bIns="1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95"/>
                <a:buFont typeface="Arial"/>
                <a:buNone/>
              </a:pPr>
              <a:endParaRPr sz="69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126"/>
            <p:cNvSpPr/>
            <p:nvPr/>
          </p:nvSpPr>
          <p:spPr>
            <a:xfrm rot="-5400000">
              <a:off x="4524965" y="5586808"/>
              <a:ext cx="338100" cy="365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5300" tIns="17625" rIns="35300" bIns="1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95"/>
                <a:buFont typeface="Arial"/>
                <a:buNone/>
              </a:pPr>
              <a:endParaRPr sz="69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33" name="Google Shape;1433;p1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40396" y="3382664"/>
            <a:ext cx="619281" cy="1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1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57179" y="3780532"/>
            <a:ext cx="619281" cy="1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1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9503" y="4482808"/>
            <a:ext cx="619281" cy="1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11479" y="3382664"/>
            <a:ext cx="619281" cy="1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1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28262" y="3780532"/>
            <a:ext cx="619281" cy="1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1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58341" y="4482808"/>
            <a:ext cx="619281" cy="152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16;p126">
            <a:extLst>
              <a:ext uri="{FF2B5EF4-FFF2-40B4-BE49-F238E27FC236}">
                <a16:creationId xmlns:a16="http://schemas.microsoft.com/office/drawing/2014/main" id="{98F93024-BC64-3AC2-5074-59D7112FBE42}"/>
              </a:ext>
            </a:extLst>
          </p:cNvPr>
          <p:cNvSpPr txBox="1">
            <a:spLocks/>
          </p:cNvSpPr>
          <p:nvPr/>
        </p:nvSpPr>
        <p:spPr>
          <a:xfrm>
            <a:off x="5266301" y="616520"/>
            <a:ext cx="2650784" cy="16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>
                <a:latin typeface="Montserrat" pitchFamily="2" charset="77"/>
              </a:rPr>
              <a:t>Бета-</a:t>
            </a:r>
            <a:r>
              <a:rPr lang="ru-RU" dirty="0" err="1">
                <a:latin typeface="Montserrat" pitchFamily="2" charset="77"/>
              </a:rPr>
              <a:t>блокатори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змінюють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динаміку</a:t>
            </a:r>
            <a:r>
              <a:rPr lang="ru-RU" dirty="0">
                <a:latin typeface="Montserrat" pitchFamily="2" charset="77"/>
              </a:rPr>
              <a:t> росту </a:t>
            </a:r>
            <a:r>
              <a:rPr lang="ru-RU" dirty="0" err="1">
                <a:latin typeface="Montserrat" pitchFamily="2" charset="77"/>
              </a:rPr>
              <a:t>судинної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пухлини</a:t>
            </a:r>
            <a:r>
              <a:rPr lang="ru-RU" dirty="0">
                <a:latin typeface="Montserrat" pitchFamily="2" charset="77"/>
              </a:rPr>
              <a:t>. </a:t>
            </a:r>
            <a:r>
              <a:rPr lang="ru-RU" dirty="0" err="1">
                <a:latin typeface="Montserrat" pitchFamily="2" charset="77"/>
              </a:rPr>
              <a:t>Це</a:t>
            </a:r>
            <a:r>
              <a:rPr lang="ru-RU" dirty="0">
                <a:latin typeface="Montserrat" pitchFamily="2" charset="77"/>
              </a:rPr>
              <a:t> приклад </a:t>
            </a:r>
            <a:r>
              <a:rPr lang="ru-RU" dirty="0" err="1">
                <a:latin typeface="Montserrat" pitchFamily="2" charset="77"/>
              </a:rPr>
              <a:t>терапії</a:t>
            </a:r>
            <a:r>
              <a:rPr lang="ru-RU" dirty="0">
                <a:latin typeface="Montserrat" pitchFamily="2" charset="77"/>
              </a:rPr>
              <a:t>, яка </a:t>
            </a:r>
            <a:r>
              <a:rPr lang="ru-RU" dirty="0" err="1">
                <a:latin typeface="Montserrat" pitchFamily="2" charset="77"/>
              </a:rPr>
              <a:t>впливає</a:t>
            </a:r>
            <a:r>
              <a:rPr lang="ru-RU" dirty="0">
                <a:latin typeface="Montserrat" pitchFamily="2" charset="77"/>
              </a:rPr>
              <a:t> на </a:t>
            </a:r>
            <a:r>
              <a:rPr lang="ru-RU" dirty="0" err="1">
                <a:latin typeface="Montserrat" pitchFamily="2" charset="77"/>
              </a:rPr>
              <a:t>біологічну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поведінку</a:t>
            </a:r>
            <a:r>
              <a:rPr lang="ru-RU" dirty="0">
                <a:latin typeface="Montserrat" pitchFamily="2" charset="77"/>
              </a:rPr>
              <a:t> </a:t>
            </a:r>
            <a:r>
              <a:rPr lang="ru-RU" dirty="0" err="1">
                <a:latin typeface="Montserrat" pitchFamily="2" charset="77"/>
              </a:rPr>
              <a:t>процесу</a:t>
            </a:r>
            <a:r>
              <a:rPr lang="ru-RU" dirty="0">
                <a:latin typeface="Montserrat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EEA285-AB21-0576-C222-467A7AEF0798}"/>
              </a:ext>
            </a:extLst>
          </p:cNvPr>
          <p:cNvSpPr/>
          <p:nvPr/>
        </p:nvSpPr>
        <p:spPr>
          <a:xfrm>
            <a:off x="358775" y="4654250"/>
            <a:ext cx="2764133" cy="382800"/>
          </a:xfrm>
          <a:prstGeom prst="roundRect">
            <a:avLst>
              <a:gd name="adj" fmla="val 50000"/>
            </a:avLst>
          </a:prstGeom>
          <a:solidFill>
            <a:srgbClr val="998C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B5EE32-0D83-12F6-E865-AF914E7C792F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AF6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443" name="Google Shape;1443;p127"/>
          <p:cNvSpPr txBox="1">
            <a:spLocks noGrp="1"/>
          </p:cNvSpPr>
          <p:nvPr>
            <p:ph type="title"/>
          </p:nvPr>
        </p:nvSpPr>
        <p:spPr>
          <a:xfrm>
            <a:off x="359828" y="343232"/>
            <a:ext cx="4260300" cy="5220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120" b="1" dirty="0">
                <a:solidFill>
                  <a:srgbClr val="A04789"/>
                </a:solidFill>
                <a:latin typeface="Montserrat" pitchFamily="2" charset="77"/>
              </a:rPr>
              <a:t>Персоналізований алгоритм лікування ІГ</a:t>
            </a:r>
            <a:endParaRPr sz="2020" b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1444" name="Google Shape;1444;p127"/>
          <p:cNvSpPr txBox="1">
            <a:spLocks noGrp="1"/>
          </p:cNvSpPr>
          <p:nvPr>
            <p:ph type="body" idx="1"/>
          </p:nvPr>
        </p:nvSpPr>
        <p:spPr>
          <a:xfrm>
            <a:off x="359828" y="1066840"/>
            <a:ext cx="4103288" cy="3525059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Потрібно враховувати вік дитини, фазу розвитку гемангіоми, локалізацію, глибину, тип росту, швидкість прогресування, ризик функціонального порушення, ймовірність виразкування, очікувані залишкові зміни та психосоціальний вплив.</a:t>
            </a:r>
            <a:endParaRPr sz="1200" dirty="0">
              <a:latin typeface="Montserrat" pitchFamily="2" charset="77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Тактика може включати спостереження, системний пропранолол, топічний тимолол, лазер, хірургічну корекцію або комбінований підхід.</a:t>
            </a:r>
            <a:endParaRPr sz="1200" dirty="0">
              <a:latin typeface="Montserrat" pitchFamily="2" charset="77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Не всім потрібно чекати. Не всім потрібна системна терапія. Не всім потрібен лазер або операція.</a:t>
            </a:r>
            <a:endParaRPr sz="1200" dirty="0">
              <a:latin typeface="Montserrat" pitchFamily="2" charset="77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1200" dirty="0">
                <a:latin typeface="Montserrat" pitchFamily="2" charset="77"/>
              </a:rPr>
              <a:t>Персоналізована терапія гемангіоми — це коли ми лікуємо не фотографію, а прогнозуємо перебіг і запобігаємо ускладненням.</a:t>
            </a:r>
            <a:endParaRPr sz="1200" dirty="0">
              <a:latin typeface="Montserrat" pitchFamily="2" charset="77"/>
            </a:endParaRPr>
          </a:p>
        </p:txBody>
      </p:sp>
      <p:pic>
        <p:nvPicPr>
          <p:cNvPr id="1445" name="Google Shape;1445;p127"/>
          <p:cNvPicPr preferRelativeResize="0"/>
          <p:nvPr/>
        </p:nvPicPr>
        <p:blipFill rotWithShape="1">
          <a:blip r:embed="rId3">
            <a:alphaModFix/>
          </a:blip>
          <a:srcRect l="2741" t="11581" r="2732" b="6693"/>
          <a:stretch/>
        </p:blipFill>
        <p:spPr>
          <a:xfrm>
            <a:off x="5127692" y="343232"/>
            <a:ext cx="3287100" cy="926400"/>
          </a:xfrm>
          <a:prstGeom prst="roundRect">
            <a:avLst>
              <a:gd name="adj" fmla="val 9054"/>
            </a:avLst>
          </a:prstGeom>
          <a:noFill/>
          <a:ln>
            <a:noFill/>
          </a:ln>
          <a:effectLst>
            <a:outerShdw blurRad="40685" dist="67808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1446" name="Google Shape;1446;p127"/>
          <p:cNvPicPr preferRelativeResize="0"/>
          <p:nvPr/>
        </p:nvPicPr>
        <p:blipFill rotWithShape="1">
          <a:blip r:embed="rId4">
            <a:alphaModFix/>
          </a:blip>
          <a:srcRect l="2955" t="15717" r="4135" b="2850"/>
          <a:stretch/>
        </p:blipFill>
        <p:spPr>
          <a:xfrm>
            <a:off x="5127692" y="1320336"/>
            <a:ext cx="3287100" cy="962100"/>
          </a:xfrm>
          <a:prstGeom prst="roundRect">
            <a:avLst>
              <a:gd name="adj" fmla="val 9445"/>
            </a:avLst>
          </a:prstGeom>
          <a:noFill/>
          <a:ln>
            <a:noFill/>
          </a:ln>
          <a:effectLst>
            <a:outerShdw blurRad="40685" dist="67808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1447" name="Google Shape;1447;p127"/>
          <p:cNvPicPr preferRelativeResize="0"/>
          <p:nvPr/>
        </p:nvPicPr>
        <p:blipFill rotWithShape="1">
          <a:blip r:embed="rId5">
            <a:alphaModFix/>
          </a:blip>
          <a:srcRect l="3051" t="15727" r="3061" b="2661"/>
          <a:stretch/>
        </p:blipFill>
        <p:spPr>
          <a:xfrm>
            <a:off x="5106692" y="2333141"/>
            <a:ext cx="3329100" cy="1049100"/>
          </a:xfrm>
          <a:prstGeom prst="roundRect">
            <a:avLst>
              <a:gd name="adj" fmla="val 8662"/>
            </a:avLst>
          </a:prstGeom>
          <a:noFill/>
          <a:ln>
            <a:noFill/>
          </a:ln>
          <a:effectLst>
            <a:outerShdw blurRad="40685" dist="67808" dir="3000000" algn="bl" rotWithShape="0">
              <a:srgbClr val="000000">
                <a:alpha val="20000"/>
              </a:srgbClr>
            </a:outerShdw>
          </a:effectLst>
        </p:spPr>
      </p:pic>
      <p:cxnSp>
        <p:nvCxnSpPr>
          <p:cNvPr id="1448" name="Google Shape;1448;p127"/>
          <p:cNvCxnSpPr>
            <a:stCxn id="1446" idx="1"/>
            <a:endCxn id="1447" idx="1"/>
          </p:cNvCxnSpPr>
          <p:nvPr/>
        </p:nvCxnSpPr>
        <p:spPr>
          <a:xfrm flipH="1">
            <a:off x="5106692" y="1801386"/>
            <a:ext cx="21000" cy="1056300"/>
          </a:xfrm>
          <a:prstGeom prst="curvedConnector3">
            <a:avLst>
              <a:gd name="adj1" fmla="val 1233929"/>
            </a:avLst>
          </a:prstGeom>
          <a:noFill/>
          <a:ln w="6775" cap="flat" cmpd="sng">
            <a:solidFill>
              <a:srgbClr val="88888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49" name="Google Shape;1449;p127"/>
          <p:cNvCxnSpPr>
            <a:stCxn id="1445" idx="3"/>
            <a:endCxn id="1446" idx="3"/>
          </p:cNvCxnSpPr>
          <p:nvPr/>
        </p:nvCxnSpPr>
        <p:spPr>
          <a:xfrm>
            <a:off x="8414792" y="806432"/>
            <a:ext cx="600" cy="995100"/>
          </a:xfrm>
          <a:prstGeom prst="curvedConnector3">
            <a:avLst>
              <a:gd name="adj1" fmla="val 39687500"/>
            </a:avLst>
          </a:prstGeom>
          <a:noFill/>
          <a:ln w="6775" cap="flat" cmpd="sng">
            <a:solidFill>
              <a:srgbClr val="A6A6A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50" name="Google Shape;1450;p127"/>
          <p:cNvSpPr txBox="1"/>
          <p:nvPr/>
        </p:nvSpPr>
        <p:spPr>
          <a:xfrm>
            <a:off x="455368" y="4666335"/>
            <a:ext cx="266754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https://pubmed.ncbi.nlm.nih.gov/37651201/</a:t>
            </a:r>
            <a:r>
              <a:rPr lang="uk" sz="1000" dirty="0">
                <a:solidFill>
                  <a:schemeClr val="bg1"/>
                </a:solidFill>
              </a:rPr>
              <a:t> 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1451" name="Google Shape;1451;p127"/>
          <p:cNvSpPr/>
          <p:nvPr/>
        </p:nvSpPr>
        <p:spPr>
          <a:xfrm>
            <a:off x="4770110" y="3520706"/>
            <a:ext cx="4175779" cy="1484329"/>
          </a:xfrm>
          <a:prstGeom prst="roundRect">
            <a:avLst>
              <a:gd name="adj" fmla="val 8007"/>
            </a:avLst>
          </a:prstGeom>
          <a:solidFill>
            <a:srgbClr val="A04789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" sz="11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Діагноз: </a:t>
            </a:r>
            <a:r>
              <a:rPr lang="uk" sz="11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інфантильна гемангіома найвищого ступеня ризику у фазі проліферації, ускладнена виразкуванням, вторинним інфікуванням, больовим синдромом та кровотечею.</a:t>
            </a:r>
            <a:endParaRPr sz="11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uk" sz="1100" b="1" dirty="0">
                <a:solidFill>
                  <a:schemeClr val="bg1"/>
                </a:solidFill>
              </a:rPr>
              <a:t>Лікування онлайн:</a:t>
            </a:r>
            <a:r>
              <a:rPr lang="uk" sz="1100" dirty="0">
                <a:solidFill>
                  <a:schemeClr val="bg1"/>
                </a:solidFill>
              </a:rPr>
              <a:t> у зв’язку з перебуванням дитини на окупованих територіях: Результат через 16 місяців.</a:t>
            </a:r>
            <a:endParaRPr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F38EF8-7D08-0F4D-EC23-6D536B9DC2C4}"/>
              </a:ext>
            </a:extLst>
          </p:cNvPr>
          <p:cNvSpPr/>
          <p:nvPr/>
        </p:nvSpPr>
        <p:spPr>
          <a:xfrm>
            <a:off x="4030579" y="0"/>
            <a:ext cx="5310754" cy="5143500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98" name="Google Shape;498;p90"/>
          <p:cNvSpPr txBox="1">
            <a:spLocks noGrp="1"/>
          </p:cNvSpPr>
          <p:nvPr>
            <p:ph type="title"/>
          </p:nvPr>
        </p:nvSpPr>
        <p:spPr>
          <a:xfrm>
            <a:off x="4364732" y="444500"/>
            <a:ext cx="44681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00" b="1" dirty="0">
                <a:solidFill>
                  <a:srgbClr val="FFFFFF"/>
                </a:solidFill>
                <a:latin typeface="Montserrat" pitchFamily="2" charset="77"/>
              </a:rPr>
              <a:t>Раки шкіри як глобальний виклик</a:t>
            </a:r>
            <a:endParaRPr sz="2400" b="1" dirty="0">
              <a:solidFill>
                <a:srgbClr val="FFFFFF"/>
              </a:solidFill>
              <a:latin typeface="Montserrat" pitchFamily="2" charset="77"/>
            </a:endParaRPr>
          </a:p>
        </p:txBody>
      </p:sp>
      <p:pic>
        <p:nvPicPr>
          <p:cNvPr id="500" name="Google Shape;500;p90"/>
          <p:cNvPicPr preferRelativeResize="0"/>
          <p:nvPr/>
        </p:nvPicPr>
        <p:blipFill rotWithShape="1">
          <a:blip r:embed="rId3">
            <a:alphaModFix/>
          </a:blip>
          <a:srcRect l="418" t="4909" r="50965" b="49473"/>
          <a:stretch/>
        </p:blipFill>
        <p:spPr>
          <a:xfrm>
            <a:off x="508483" y="27946"/>
            <a:ext cx="3061822" cy="267359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90"/>
          <p:cNvSpPr txBox="1">
            <a:spLocks noGrp="1"/>
          </p:cNvSpPr>
          <p:nvPr>
            <p:ph type="body" idx="1"/>
          </p:nvPr>
        </p:nvSpPr>
        <p:spPr>
          <a:xfrm>
            <a:off x="4364732" y="1389748"/>
            <a:ext cx="4270785" cy="16061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dirty="0">
                <a:solidFill>
                  <a:srgbClr val="FFFFFF"/>
                </a:solidFill>
                <a:latin typeface="Montserrat" pitchFamily="2" charset="77"/>
              </a:rPr>
              <a:t>Раки шкіри належать до найпоширеніших злоякісних новоутворень у світі. Їхня частота зростає через поєднання кількох факторів: старіння населення, накопичений вплив УФО, зміну поведінки щодо сонця, використання соляріїв, зростання кількості імуносупресованих пацієнтів і кращу діагностику.</a:t>
            </a:r>
            <a:endParaRPr sz="1400" dirty="0">
              <a:solidFill>
                <a:srgbClr val="FFFFFF"/>
              </a:solidFill>
              <a:latin typeface="Montserrat" pitchFamily="2" charset="77"/>
            </a:endParaRPr>
          </a:p>
        </p:txBody>
      </p:sp>
      <p:pic>
        <p:nvPicPr>
          <p:cNvPr id="501" name="Google Shape;501;p90"/>
          <p:cNvPicPr preferRelativeResize="0"/>
          <p:nvPr/>
        </p:nvPicPr>
        <p:blipFill rotWithShape="1">
          <a:blip r:embed="rId3">
            <a:alphaModFix/>
          </a:blip>
          <a:srcRect l="51369" t="3588" b="49628"/>
          <a:stretch/>
        </p:blipFill>
        <p:spPr>
          <a:xfrm>
            <a:off x="508483" y="2571750"/>
            <a:ext cx="2944580" cy="26362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02;p90">
            <a:extLst>
              <a:ext uri="{FF2B5EF4-FFF2-40B4-BE49-F238E27FC236}">
                <a16:creationId xmlns:a16="http://schemas.microsoft.com/office/drawing/2014/main" id="{3728D7CC-9DCE-9543-4CDD-73E2A42BC057}"/>
              </a:ext>
            </a:extLst>
          </p:cNvPr>
          <p:cNvSpPr txBox="1">
            <a:spLocks/>
          </p:cNvSpPr>
          <p:nvPr/>
        </p:nvSpPr>
        <p:spPr>
          <a:xfrm>
            <a:off x="4364732" y="3291367"/>
            <a:ext cx="4270785" cy="1197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 b="1" i="1" dirty="0">
                <a:solidFill>
                  <a:srgbClr val="FAF6FE"/>
                </a:solidFill>
                <a:latin typeface="Montserrat" pitchFamily="2" charset="77"/>
              </a:rPr>
              <a:t>“ </a:t>
            </a:r>
            <a:r>
              <a:rPr lang="ru-RU" sz="1200" b="1" i="1" dirty="0" err="1">
                <a:solidFill>
                  <a:srgbClr val="FAF6FE"/>
                </a:solidFill>
                <a:latin typeface="Montserrat" pitchFamily="2" charset="77"/>
              </a:rPr>
              <a:t>Індекс</a:t>
            </a:r>
            <a:r>
              <a:rPr lang="ru-RU" sz="1200" b="1" i="1" dirty="0">
                <a:solidFill>
                  <a:srgbClr val="FAF6FE"/>
                </a:solidFill>
                <a:latin typeface="Montserrat" pitchFamily="2" charset="77"/>
              </a:rPr>
              <a:t> </a:t>
            </a:r>
            <a:r>
              <a:rPr lang="en-GB" sz="1200" b="1" i="1" dirty="0">
                <a:solidFill>
                  <a:srgbClr val="FAF6FE"/>
                </a:solidFill>
                <a:latin typeface="Montserrat" pitchFamily="2" charset="77"/>
              </a:rPr>
              <a:t>DALY (Disability-Adjusted Life Years — </a:t>
            </a:r>
            <a:r>
              <a:rPr lang="ru-RU" sz="1200" b="1" i="1" dirty="0">
                <a:solidFill>
                  <a:srgbClr val="FAF6FE"/>
                </a:solidFill>
                <a:latin typeface="Montserrat" pitchFamily="2" charset="77"/>
              </a:rPr>
              <a:t>роки </a:t>
            </a:r>
            <a:r>
              <a:rPr lang="ru-RU" sz="1200" b="1" i="1" dirty="0" err="1">
                <a:solidFill>
                  <a:srgbClr val="FAF6FE"/>
                </a:solidFill>
                <a:latin typeface="Montserrat" pitchFamily="2" charset="77"/>
              </a:rPr>
              <a:t>життя</a:t>
            </a:r>
            <a:r>
              <a:rPr lang="ru-RU" sz="1200" b="1" i="1" dirty="0">
                <a:solidFill>
                  <a:srgbClr val="FAF6FE"/>
                </a:solidFill>
                <a:latin typeface="Montserrat" pitchFamily="2" charset="77"/>
              </a:rPr>
              <a:t>, </a:t>
            </a:r>
            <a:r>
              <a:rPr lang="ru-RU" sz="1200" b="1" i="1" dirty="0" err="1">
                <a:solidFill>
                  <a:srgbClr val="FAF6FE"/>
                </a:solidFill>
                <a:latin typeface="Montserrat" pitchFamily="2" charset="77"/>
              </a:rPr>
              <a:t>скориговані</a:t>
            </a:r>
            <a:r>
              <a:rPr lang="ru-RU" sz="1200" b="1" i="1" dirty="0">
                <a:solidFill>
                  <a:srgbClr val="FAF6FE"/>
                </a:solidFill>
                <a:latin typeface="Montserrat" pitchFamily="2" charset="77"/>
              </a:rPr>
              <a:t> на </a:t>
            </a:r>
            <a:r>
              <a:rPr lang="ru-RU" sz="1200" b="1" i="1" dirty="0" err="1">
                <a:solidFill>
                  <a:srgbClr val="FAF6FE"/>
                </a:solidFill>
                <a:latin typeface="Montserrat" pitchFamily="2" charset="77"/>
              </a:rPr>
              <a:t>інвалідність</a:t>
            </a:r>
            <a:r>
              <a:rPr lang="ru-RU" sz="1200" b="1" i="1" dirty="0">
                <a:solidFill>
                  <a:srgbClr val="FAF6FE"/>
                </a:solidFill>
                <a:latin typeface="Montserrat" pitchFamily="2" charset="77"/>
              </a:rPr>
              <a:t>) 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—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відображає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втрати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років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життя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через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передчасну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смертність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та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втрати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здорових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років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через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життя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з хворобою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або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 </a:t>
            </a:r>
            <a:r>
              <a:rPr lang="ru-RU" sz="1200" i="1" dirty="0" err="1">
                <a:solidFill>
                  <a:srgbClr val="FAF6FE"/>
                </a:solidFill>
                <a:latin typeface="Montserrat" pitchFamily="2" charset="77"/>
              </a:rPr>
              <a:t>інвалідністю</a:t>
            </a:r>
            <a:r>
              <a:rPr lang="ru-RU" sz="1200" i="1" dirty="0">
                <a:solidFill>
                  <a:srgbClr val="FAF6FE"/>
                </a:solidFill>
                <a:latin typeface="Montserrat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28"/>
          <p:cNvSpPr txBox="1">
            <a:spLocks noGrp="1"/>
          </p:cNvSpPr>
          <p:nvPr>
            <p:ph type="title"/>
          </p:nvPr>
        </p:nvSpPr>
        <p:spPr>
          <a:xfrm>
            <a:off x="336063" y="282443"/>
            <a:ext cx="8520600" cy="3840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200" b="1" dirty="0">
                <a:solidFill>
                  <a:srgbClr val="A04789"/>
                </a:solidFill>
                <a:latin typeface="Montserrat" pitchFamily="2" charset="77"/>
              </a:rPr>
              <a:t>Телемедицина при інфантильних гемангіомах</a:t>
            </a:r>
            <a:endParaRPr sz="2200" b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1457" name="Google Shape;1457;p128"/>
          <p:cNvSpPr/>
          <p:nvPr/>
        </p:nvSpPr>
        <p:spPr>
          <a:xfrm>
            <a:off x="1914319" y="3778358"/>
            <a:ext cx="87000" cy="143400"/>
          </a:xfrm>
          <a:prstGeom prst="chevron">
            <a:avLst>
              <a:gd name="adj" fmla="val 77901"/>
            </a:avLst>
          </a:prstGeom>
          <a:solidFill>
            <a:srgbClr val="A04789"/>
          </a:solidFill>
          <a:ln>
            <a:solidFill>
              <a:srgbClr val="A04789"/>
            </a:solidFill>
          </a:ln>
        </p:spPr>
        <p:txBody>
          <a:bodyPr spcFirstLastPara="1" wrap="square" lIns="66500" tIns="66500" rIns="66500" bIns="66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endParaRPr sz="101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128"/>
          <p:cNvSpPr/>
          <p:nvPr/>
        </p:nvSpPr>
        <p:spPr>
          <a:xfrm>
            <a:off x="3384534" y="3778358"/>
            <a:ext cx="87000" cy="143400"/>
          </a:xfrm>
          <a:prstGeom prst="chevron">
            <a:avLst>
              <a:gd name="adj" fmla="val 77901"/>
            </a:avLst>
          </a:prstGeom>
          <a:solidFill>
            <a:srgbClr val="A04789"/>
          </a:solidFill>
          <a:ln>
            <a:solidFill>
              <a:srgbClr val="A04789"/>
            </a:solidFill>
          </a:ln>
        </p:spPr>
        <p:txBody>
          <a:bodyPr spcFirstLastPara="1" wrap="square" lIns="66500" tIns="66500" rIns="66500" bIns="66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endParaRPr sz="1018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p128"/>
          <p:cNvSpPr/>
          <p:nvPr/>
        </p:nvSpPr>
        <p:spPr>
          <a:xfrm>
            <a:off x="4892776" y="3778358"/>
            <a:ext cx="87000" cy="143400"/>
          </a:xfrm>
          <a:prstGeom prst="chevron">
            <a:avLst>
              <a:gd name="adj" fmla="val 77901"/>
            </a:avLst>
          </a:prstGeom>
          <a:solidFill>
            <a:srgbClr val="A04789"/>
          </a:solidFill>
          <a:ln>
            <a:solidFill>
              <a:srgbClr val="A04789"/>
            </a:solidFill>
          </a:ln>
        </p:spPr>
        <p:txBody>
          <a:bodyPr spcFirstLastPara="1" wrap="square" lIns="66500" tIns="66500" rIns="66500" bIns="66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endParaRPr sz="101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0" name="Google Shape;1460;p128"/>
          <p:cNvPicPr preferRelativeResize="0"/>
          <p:nvPr/>
        </p:nvPicPr>
        <p:blipFill rotWithShape="1">
          <a:blip r:embed="rId3">
            <a:alphaModFix/>
          </a:blip>
          <a:srcRect l="3780" t="16118" r="3790" b="10385"/>
          <a:stretch/>
        </p:blipFill>
        <p:spPr>
          <a:xfrm>
            <a:off x="311700" y="2844475"/>
            <a:ext cx="1557600" cy="1854000"/>
          </a:xfrm>
          <a:prstGeom prst="roundRect">
            <a:avLst>
              <a:gd name="adj" fmla="val 5027"/>
            </a:avLst>
          </a:prstGeom>
          <a:noFill/>
          <a:ln>
            <a:noFill/>
          </a:ln>
          <a:effectLst>
            <a:outerShdw blurRad="41574" dist="69289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1461" name="Google Shape;1461;p128"/>
          <p:cNvPicPr preferRelativeResize="0"/>
          <p:nvPr/>
        </p:nvPicPr>
        <p:blipFill rotWithShape="1">
          <a:blip r:embed="rId4">
            <a:alphaModFix/>
          </a:blip>
          <a:srcRect l="3858" t="12855" r="3849" b="12278"/>
          <a:stretch/>
        </p:blipFill>
        <p:spPr>
          <a:xfrm>
            <a:off x="2046260" y="2844476"/>
            <a:ext cx="1296600" cy="1854000"/>
          </a:xfrm>
          <a:prstGeom prst="roundRect">
            <a:avLst>
              <a:gd name="adj" fmla="val 5858"/>
            </a:avLst>
          </a:prstGeom>
          <a:noFill/>
          <a:ln>
            <a:noFill/>
          </a:ln>
          <a:effectLst>
            <a:outerShdw blurRad="41574" dist="69289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1462" name="Google Shape;1462;p128"/>
          <p:cNvPicPr preferRelativeResize="0"/>
          <p:nvPr/>
        </p:nvPicPr>
        <p:blipFill rotWithShape="1">
          <a:blip r:embed="rId5">
            <a:alphaModFix/>
          </a:blip>
          <a:srcRect l="2354" t="2474" r="2354" b="20229"/>
          <a:stretch/>
        </p:blipFill>
        <p:spPr>
          <a:xfrm>
            <a:off x="3512847" y="2844476"/>
            <a:ext cx="1338300" cy="1854000"/>
          </a:xfrm>
          <a:prstGeom prst="roundRect">
            <a:avLst>
              <a:gd name="adj" fmla="val 4968"/>
            </a:avLst>
          </a:prstGeom>
          <a:noFill/>
          <a:ln>
            <a:noFill/>
          </a:ln>
          <a:effectLst>
            <a:outerShdw blurRad="41574" dist="69289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1463" name="Google Shape;1463;p128"/>
          <p:cNvPicPr preferRelativeResize="0"/>
          <p:nvPr/>
        </p:nvPicPr>
        <p:blipFill rotWithShape="1">
          <a:blip r:embed="rId6">
            <a:alphaModFix/>
          </a:blip>
          <a:srcRect l="4974" t="8507" r="4920" b="19885"/>
          <a:stretch/>
        </p:blipFill>
        <p:spPr>
          <a:xfrm>
            <a:off x="5021353" y="2844476"/>
            <a:ext cx="1521000" cy="1854000"/>
          </a:xfrm>
          <a:prstGeom prst="roundRect">
            <a:avLst>
              <a:gd name="adj" fmla="val 4678"/>
            </a:avLst>
          </a:prstGeom>
          <a:noFill/>
          <a:ln>
            <a:noFill/>
          </a:ln>
          <a:effectLst>
            <a:outerShdw blurRad="41574" dist="69289" dir="30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1464" name="Google Shape;1464;p1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8723" y="2922359"/>
            <a:ext cx="583491" cy="1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02888" y="2922359"/>
            <a:ext cx="583491" cy="1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1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0207" y="2922359"/>
            <a:ext cx="583491" cy="1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1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0043" y="2922359"/>
            <a:ext cx="583491" cy="1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128"/>
          <p:cNvSpPr txBox="1">
            <a:spLocks noGrp="1"/>
          </p:cNvSpPr>
          <p:nvPr>
            <p:ph type="body" idx="1"/>
          </p:nvPr>
        </p:nvSpPr>
        <p:spPr>
          <a:xfrm>
            <a:off x="336063" y="844445"/>
            <a:ext cx="3826034" cy="1854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dirty="0">
                <a:latin typeface="Montserrat" pitchFamily="2" charset="77"/>
              </a:rPr>
              <a:t>Телемедицина дозволяє оцінювати динаміку росту за серією фото, контролювати відповідь на тимолол, вчасно виявляти ознаки виразкування, підтримувати батьків, маршрутизувати дітей із високим ризиком.</a:t>
            </a:r>
            <a:endParaRPr sz="1400" dirty="0">
              <a:latin typeface="Montserrat" pitchFamily="2" charset="77"/>
            </a:endParaRPr>
          </a:p>
        </p:txBody>
      </p:sp>
      <p:sp>
        <p:nvSpPr>
          <p:cNvPr id="1469" name="Google Shape;1469;p128"/>
          <p:cNvSpPr/>
          <p:nvPr/>
        </p:nvSpPr>
        <p:spPr>
          <a:xfrm>
            <a:off x="6712549" y="2861915"/>
            <a:ext cx="2296710" cy="1854000"/>
          </a:xfrm>
          <a:prstGeom prst="roundRect">
            <a:avLst>
              <a:gd name="adj" fmla="val 6164"/>
            </a:avLst>
          </a:prstGeom>
          <a:solidFill>
            <a:srgbClr val="A04789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68;p128">
            <a:extLst>
              <a:ext uri="{FF2B5EF4-FFF2-40B4-BE49-F238E27FC236}">
                <a16:creationId xmlns:a16="http://schemas.microsoft.com/office/drawing/2014/main" id="{CC1814F0-221C-722B-A8F7-AD8654D4DCA5}"/>
              </a:ext>
            </a:extLst>
          </p:cNvPr>
          <p:cNvSpPr txBox="1">
            <a:spLocks/>
          </p:cNvSpPr>
          <p:nvPr/>
        </p:nvSpPr>
        <p:spPr>
          <a:xfrm>
            <a:off x="6712549" y="2899924"/>
            <a:ext cx="2296711" cy="176913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buClr>
                <a:srgbClr val="000000"/>
              </a:buClr>
              <a:buSzPts val="1100"/>
              <a:buNone/>
            </a:pPr>
            <a:r>
              <a:rPr lang="ru-RU" sz="1150" b="1" dirty="0" err="1">
                <a:solidFill>
                  <a:schemeClr val="bg1"/>
                </a:solidFill>
                <a:latin typeface="Montserrat" pitchFamily="2" charset="77"/>
              </a:rPr>
              <a:t>Діагноз</a:t>
            </a:r>
            <a:r>
              <a:rPr lang="ru-RU" sz="1150" b="1" dirty="0">
                <a:solidFill>
                  <a:schemeClr val="bg1"/>
                </a:solidFill>
                <a:latin typeface="Montserrat" pitchFamily="2" charset="77"/>
              </a:rPr>
              <a:t>: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інфантильна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гемангіома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високого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ступеня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ризику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у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фазі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проліферації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з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тенденцією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до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ендофітного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росту.</a:t>
            </a:r>
            <a:endParaRPr lang="en-US" sz="1150" dirty="0">
              <a:solidFill>
                <a:schemeClr val="bg1"/>
              </a:solidFill>
              <a:latin typeface="Montserrat" pitchFamily="2" charset="77"/>
            </a:endParaRPr>
          </a:p>
          <a:p>
            <a:pPr marL="0" lvl="0" indent="0">
              <a:lnSpc>
                <a:spcPct val="100000"/>
              </a:lnSpc>
              <a:buClr>
                <a:srgbClr val="000000"/>
              </a:buClr>
              <a:buSzPts val="1100"/>
              <a:buNone/>
            </a:pPr>
            <a:endParaRPr lang="ru-RU" sz="1150" dirty="0">
              <a:solidFill>
                <a:schemeClr val="bg1"/>
              </a:solidFill>
              <a:latin typeface="Montserrat" pitchFamily="2" charset="77"/>
            </a:endParaRPr>
          </a:p>
          <a:p>
            <a:pPr marL="0" lvl="0" indent="0">
              <a:lnSpc>
                <a:spcPct val="100000"/>
              </a:lnSpc>
              <a:buClr>
                <a:srgbClr val="000000"/>
              </a:buClr>
              <a:buSzPts val="1100"/>
              <a:buNone/>
            </a:pPr>
            <a:r>
              <a:rPr lang="ru-RU" sz="1150" b="1" dirty="0" err="1">
                <a:solidFill>
                  <a:schemeClr val="bg1"/>
                </a:solidFill>
                <a:latin typeface="Montserrat" pitchFamily="2" charset="77"/>
              </a:rPr>
              <a:t>Лікування</a:t>
            </a:r>
            <a:r>
              <a:rPr lang="ru-RU" sz="1150" b="1" dirty="0">
                <a:solidFill>
                  <a:schemeClr val="bg1"/>
                </a:solidFill>
                <a:latin typeface="Montserrat" pitchFamily="2" charset="77"/>
              </a:rPr>
              <a:t> онлайн: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місцеві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бета-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блокатори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на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період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дообстеження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, результат </a:t>
            </a:r>
            <a:r>
              <a:rPr lang="en-US" sz="1150" dirty="0">
                <a:solidFill>
                  <a:schemeClr val="bg1"/>
                </a:solidFill>
                <a:latin typeface="Montserrat" pitchFamily="2" charset="77"/>
              </a:rPr>
              <a:t>      </a:t>
            </a:r>
            <a:r>
              <a:rPr lang="ru-RU" sz="1150" dirty="0">
                <a:solidFill>
                  <a:schemeClr val="bg1"/>
                </a:solidFill>
                <a:latin typeface="Montserrat" pitchFamily="2" charset="77"/>
              </a:rPr>
              <a:t>за 12 </a:t>
            </a:r>
            <a:r>
              <a:rPr lang="ru-RU" sz="1150" dirty="0" err="1">
                <a:solidFill>
                  <a:schemeClr val="bg1"/>
                </a:solidFill>
                <a:latin typeface="Montserrat" pitchFamily="2" charset="77"/>
              </a:rPr>
              <a:t>місяців</a:t>
            </a:r>
            <a:endParaRPr lang="ru-RU" sz="115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Google Shape;1468;p128">
            <a:extLst>
              <a:ext uri="{FF2B5EF4-FFF2-40B4-BE49-F238E27FC236}">
                <a16:creationId xmlns:a16="http://schemas.microsoft.com/office/drawing/2014/main" id="{1FCEB484-31F8-0071-3526-C44FF6BAAB08}"/>
              </a:ext>
            </a:extLst>
          </p:cNvPr>
          <p:cNvSpPr txBox="1">
            <a:spLocks/>
          </p:cNvSpPr>
          <p:nvPr/>
        </p:nvSpPr>
        <p:spPr>
          <a:xfrm>
            <a:off x="4678730" y="844445"/>
            <a:ext cx="4330530" cy="176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400" dirty="0">
                <a:latin typeface="Montserrat" pitchFamily="2" charset="77"/>
              </a:rPr>
              <a:t>Телемедицина особливо </a:t>
            </a:r>
            <a:r>
              <a:rPr lang="ru-RU" sz="1400" dirty="0" err="1">
                <a:latin typeface="Montserrat" pitchFamily="2" charset="77"/>
              </a:rPr>
              <a:t>важлива</a:t>
            </a:r>
            <a:r>
              <a:rPr lang="ru-RU" sz="1400" dirty="0">
                <a:latin typeface="Montserrat" pitchFamily="2" charset="77"/>
              </a:rPr>
              <a:t> в </a:t>
            </a:r>
            <a:r>
              <a:rPr lang="ru-RU" sz="1400" dirty="0" err="1">
                <a:latin typeface="Montserrat" pitchFamily="2" charset="77"/>
              </a:rPr>
              <a:t>умовах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війни</a:t>
            </a:r>
            <a:r>
              <a:rPr lang="ru-RU" sz="1400" dirty="0">
                <a:latin typeface="Montserrat" pitchFamily="2" charset="77"/>
              </a:rPr>
              <a:t>, </a:t>
            </a:r>
            <a:r>
              <a:rPr lang="ru-RU" sz="1400" dirty="0" err="1">
                <a:latin typeface="Montserrat" pitchFamily="2" charset="77"/>
              </a:rPr>
              <a:t>міграції</a:t>
            </a:r>
            <a:r>
              <a:rPr lang="ru-RU" sz="1400" dirty="0">
                <a:latin typeface="Montserrat" pitchFamily="2" charset="77"/>
              </a:rPr>
              <a:t>, </a:t>
            </a:r>
            <a:r>
              <a:rPr lang="ru-RU" sz="1400" dirty="0" err="1">
                <a:latin typeface="Montserrat" pitchFamily="2" charset="77"/>
              </a:rPr>
              <a:t>обмеженої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мобільності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або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віддаленості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від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спеціалізованого</a:t>
            </a:r>
            <a:r>
              <a:rPr lang="ru-RU" sz="1400" dirty="0">
                <a:latin typeface="Montserrat" pitchFamily="2" charset="77"/>
              </a:rPr>
              <a:t> центру. </a:t>
            </a:r>
            <a:r>
              <a:rPr lang="ru-RU" sz="1400" dirty="0" err="1">
                <a:latin typeface="Montserrat" pitchFamily="2" charset="77"/>
              </a:rPr>
              <a:t>Якісне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дистанційне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ведення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починається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en-US" sz="1400" dirty="0">
                <a:latin typeface="Montserrat" pitchFamily="2" charset="77"/>
              </a:rPr>
              <a:t>     </a:t>
            </a:r>
            <a:r>
              <a:rPr lang="ru-RU" sz="1400" dirty="0">
                <a:latin typeface="Montserrat" pitchFamily="2" charset="77"/>
              </a:rPr>
              <a:t>з </a:t>
            </a:r>
            <a:r>
              <a:rPr lang="ru-RU" sz="1400" dirty="0" err="1">
                <a:latin typeface="Montserrat" pitchFamily="2" charset="77"/>
              </a:rPr>
              <a:t>якісної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фотофіксації</a:t>
            </a:r>
            <a:r>
              <a:rPr lang="ru-RU" sz="1400" dirty="0">
                <a:latin typeface="Montserrat" pitchFamily="2" charset="77"/>
              </a:rPr>
              <a:t>, </a:t>
            </a:r>
            <a:r>
              <a:rPr lang="ru-RU" sz="1400" dirty="0" err="1">
                <a:latin typeface="Montserrat" pitchFamily="2" charset="77"/>
              </a:rPr>
              <a:t>структурованих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запитань</a:t>
            </a:r>
            <a:r>
              <a:rPr lang="ru-RU" sz="1400" dirty="0">
                <a:latin typeface="Montserrat" pitchFamily="2" charset="77"/>
              </a:rPr>
              <a:t> і </a:t>
            </a:r>
            <a:r>
              <a:rPr lang="ru-RU" sz="1400" dirty="0" err="1">
                <a:latin typeface="Montserrat" pitchFamily="2" charset="77"/>
              </a:rPr>
              <a:t>чітких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критеріїв</a:t>
            </a:r>
            <a:r>
              <a:rPr lang="ru-RU" sz="1400" dirty="0">
                <a:latin typeface="Montserrat" pitchFamily="2" charset="77"/>
              </a:rPr>
              <a:t>, коли </a:t>
            </a:r>
            <a:r>
              <a:rPr lang="ru-RU" sz="1400" dirty="0" err="1">
                <a:latin typeface="Montserrat" pitchFamily="2" charset="77"/>
              </a:rPr>
              <a:t>потрібен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очний</a:t>
            </a:r>
            <a:r>
              <a:rPr lang="ru-RU" sz="1400" dirty="0">
                <a:latin typeface="Montserrat" pitchFamily="2" charset="77"/>
              </a:rPr>
              <a:t> </a:t>
            </a:r>
            <a:r>
              <a:rPr lang="ru-RU" sz="1400" dirty="0" err="1">
                <a:latin typeface="Montserrat" pitchFamily="2" charset="77"/>
              </a:rPr>
              <a:t>огляд</a:t>
            </a:r>
            <a:r>
              <a:rPr lang="ru-RU" sz="1400" dirty="0">
                <a:latin typeface="Montserrat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53000">
              <a:srgbClr val="FAF6FE"/>
            </a:gs>
            <a:gs pos="62000">
              <a:srgbClr val="FAF6FE"/>
            </a:gs>
            <a:gs pos="97000">
              <a:srgbClr val="998CC0">
                <a:alpha val="39015"/>
              </a:srgbClr>
            </a:gs>
          </a:gsLst>
          <a:lin ang="0" scaled="1"/>
        </a:gradFill>
        <a:effectLst/>
      </p:bgPr>
    </p:bg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D2A518-5EB3-E47C-F719-AD7AE5DEEBF2}"/>
              </a:ext>
            </a:extLst>
          </p:cNvPr>
          <p:cNvSpPr/>
          <p:nvPr/>
        </p:nvSpPr>
        <p:spPr>
          <a:xfrm>
            <a:off x="344920" y="202622"/>
            <a:ext cx="8544963" cy="4738255"/>
          </a:xfrm>
          <a:prstGeom prst="roundRect">
            <a:avLst>
              <a:gd name="adj" fmla="val 3461"/>
            </a:avLst>
          </a:prstGeom>
          <a:solidFill>
            <a:srgbClr val="FAF6FE"/>
          </a:solidFill>
          <a:ln>
            <a:solidFill>
              <a:srgbClr val="998C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0D4376B-2FDE-791F-4C6F-5E067B771EE9}"/>
              </a:ext>
            </a:extLst>
          </p:cNvPr>
          <p:cNvSpPr/>
          <p:nvPr/>
        </p:nvSpPr>
        <p:spPr>
          <a:xfrm>
            <a:off x="6986967" y="709141"/>
            <a:ext cx="1894759" cy="4231732"/>
          </a:xfrm>
          <a:prstGeom prst="roundRect">
            <a:avLst>
              <a:gd name="adj" fmla="val 7326"/>
            </a:avLst>
          </a:prstGeom>
          <a:solidFill>
            <a:srgbClr val="998C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934CDF-863F-25AE-E5CB-77C30456D98D}"/>
              </a:ext>
            </a:extLst>
          </p:cNvPr>
          <p:cNvSpPr/>
          <p:nvPr/>
        </p:nvSpPr>
        <p:spPr>
          <a:xfrm>
            <a:off x="365089" y="701609"/>
            <a:ext cx="1953565" cy="4239263"/>
          </a:xfrm>
          <a:prstGeom prst="roundRect">
            <a:avLst>
              <a:gd name="adj" fmla="val 7326"/>
            </a:avLst>
          </a:prstGeom>
          <a:solidFill>
            <a:srgbClr val="E4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45A2E4-0E3C-FD07-D296-9113CCADB631}"/>
              </a:ext>
            </a:extLst>
          </p:cNvPr>
          <p:cNvSpPr/>
          <p:nvPr/>
        </p:nvSpPr>
        <p:spPr>
          <a:xfrm>
            <a:off x="337512" y="179095"/>
            <a:ext cx="8552371" cy="530045"/>
          </a:xfrm>
          <a:prstGeom prst="round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474" name="Google Shape;1474;p129"/>
          <p:cNvSpPr txBox="1">
            <a:spLocks noGrp="1"/>
          </p:cNvSpPr>
          <p:nvPr>
            <p:ph type="title"/>
          </p:nvPr>
        </p:nvSpPr>
        <p:spPr>
          <a:xfrm>
            <a:off x="1472250" y="153276"/>
            <a:ext cx="6199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120" b="1" dirty="0">
                <a:solidFill>
                  <a:schemeClr val="bg1"/>
                </a:solidFill>
                <a:latin typeface="Montserrat" pitchFamily="2" charset="77"/>
              </a:rPr>
              <a:t>Модель медицини точності</a:t>
            </a:r>
            <a:endParaRPr sz="202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475" name="Google Shape;1475;p129"/>
          <p:cNvSpPr txBox="1">
            <a:spLocks noGrp="1"/>
          </p:cNvSpPr>
          <p:nvPr>
            <p:ph type="body" idx="1"/>
          </p:nvPr>
        </p:nvSpPr>
        <p:spPr>
          <a:xfrm>
            <a:off x="2382854" y="669558"/>
            <a:ext cx="4500000" cy="73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dirty="0">
                <a:latin typeface="Montserrat" pitchFamily="2" charset="77"/>
              </a:rPr>
              <a:t>Раки шкіри й інфантильні гемангіоми — різні біологічні процеси, але вони демонструють спільну логіку сучасної медицини.</a:t>
            </a:r>
            <a:endParaRPr dirty="0">
              <a:latin typeface="Montserrat" pitchFamily="2" charset="77"/>
            </a:endParaRPr>
          </a:p>
        </p:txBody>
      </p:sp>
      <p:sp>
        <p:nvSpPr>
          <p:cNvPr id="1476" name="Google Shape;1476;p129"/>
          <p:cNvSpPr txBox="1"/>
          <p:nvPr/>
        </p:nvSpPr>
        <p:spPr>
          <a:xfrm>
            <a:off x="7017858" y="874390"/>
            <a:ext cx="1929900" cy="243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bg1"/>
                </a:solidFill>
                <a:latin typeface="Montserrat" pitchFamily="2" charset="77"/>
              </a:rPr>
              <a:t>Гемангіоми:</a:t>
            </a:r>
            <a:endParaRPr sz="18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477" name="Google Shape;1477;p129"/>
          <p:cNvSpPr txBox="1"/>
          <p:nvPr/>
        </p:nvSpPr>
        <p:spPr>
          <a:xfrm>
            <a:off x="444104" y="829467"/>
            <a:ext cx="1929900" cy="258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dk1"/>
                </a:solidFill>
                <a:latin typeface="Montserrat" pitchFamily="2" charset="77"/>
              </a:rPr>
              <a:t>Раки шкіри:</a:t>
            </a:r>
            <a:endParaRPr sz="1800" dirty="0">
              <a:solidFill>
                <a:schemeClr val="dk1"/>
              </a:solidFill>
              <a:latin typeface="Montserrat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22CA4E-2B09-822E-479D-6BE252EE1E12}"/>
              </a:ext>
            </a:extLst>
          </p:cNvPr>
          <p:cNvCxnSpPr>
            <a:cxnSpLocks/>
          </p:cNvCxnSpPr>
          <p:nvPr/>
        </p:nvCxnSpPr>
        <p:spPr>
          <a:xfrm>
            <a:off x="374654" y="698418"/>
            <a:ext cx="8436215" cy="0"/>
          </a:xfrm>
          <a:prstGeom prst="line">
            <a:avLst/>
          </a:prstGeom>
          <a:ln>
            <a:solidFill>
              <a:srgbClr val="A0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EE46CA-ABDA-CAD8-7926-1A9ECA9E0554}"/>
              </a:ext>
            </a:extLst>
          </p:cNvPr>
          <p:cNvCxnSpPr>
            <a:cxnSpLocks/>
          </p:cNvCxnSpPr>
          <p:nvPr/>
        </p:nvCxnSpPr>
        <p:spPr>
          <a:xfrm>
            <a:off x="414747" y="1315638"/>
            <a:ext cx="8436215" cy="0"/>
          </a:xfrm>
          <a:prstGeom prst="line">
            <a:avLst/>
          </a:prstGeom>
          <a:ln>
            <a:solidFill>
              <a:srgbClr val="A0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0BC70-5F30-08CF-980A-B830388CC678}"/>
              </a:ext>
            </a:extLst>
          </p:cNvPr>
          <p:cNvCxnSpPr>
            <a:cxnSpLocks/>
          </p:cNvCxnSpPr>
          <p:nvPr/>
        </p:nvCxnSpPr>
        <p:spPr>
          <a:xfrm>
            <a:off x="420448" y="2287188"/>
            <a:ext cx="8436215" cy="0"/>
          </a:xfrm>
          <a:prstGeom prst="line">
            <a:avLst/>
          </a:prstGeom>
          <a:ln>
            <a:solidFill>
              <a:srgbClr val="A0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DE740F-058B-4D5C-9E4F-1100206DACCA}"/>
              </a:ext>
            </a:extLst>
          </p:cNvPr>
          <p:cNvCxnSpPr>
            <a:cxnSpLocks/>
          </p:cNvCxnSpPr>
          <p:nvPr/>
        </p:nvCxnSpPr>
        <p:spPr>
          <a:xfrm>
            <a:off x="374654" y="3144438"/>
            <a:ext cx="8436215" cy="0"/>
          </a:xfrm>
          <a:prstGeom prst="line">
            <a:avLst/>
          </a:prstGeom>
          <a:ln>
            <a:solidFill>
              <a:srgbClr val="A0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D4002F-1C89-7830-5C5C-6C4229E0BC82}"/>
              </a:ext>
            </a:extLst>
          </p:cNvPr>
          <p:cNvCxnSpPr>
            <a:cxnSpLocks/>
          </p:cNvCxnSpPr>
          <p:nvPr/>
        </p:nvCxnSpPr>
        <p:spPr>
          <a:xfrm>
            <a:off x="391887" y="4115988"/>
            <a:ext cx="8436215" cy="0"/>
          </a:xfrm>
          <a:prstGeom prst="line">
            <a:avLst/>
          </a:prstGeom>
          <a:ln>
            <a:solidFill>
              <a:srgbClr val="A0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477;p129">
            <a:extLst>
              <a:ext uri="{FF2B5EF4-FFF2-40B4-BE49-F238E27FC236}">
                <a16:creationId xmlns:a16="http://schemas.microsoft.com/office/drawing/2014/main" id="{E48DFE4E-01B4-7C66-FADF-9C279B6916BF}"/>
              </a:ext>
            </a:extLst>
          </p:cNvPr>
          <p:cNvSpPr txBox="1"/>
          <p:nvPr/>
        </p:nvSpPr>
        <p:spPr>
          <a:xfrm>
            <a:off x="461337" y="1405919"/>
            <a:ext cx="1929900" cy="83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  <a:p>
            <a:pPr lvl="0"/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  <a:p>
            <a:pPr lvl="0"/>
            <a:r>
              <a:rPr lang="ru-RU" sz="1600" dirty="0" err="1">
                <a:solidFill>
                  <a:schemeClr val="dk1"/>
                </a:solidFill>
                <a:latin typeface="Montserrat" pitchFamily="2" charset="77"/>
              </a:rPr>
              <a:t>Оцінка</a:t>
            </a:r>
            <a:r>
              <a:rPr lang="ru-RU" sz="1600" dirty="0">
                <a:solidFill>
                  <a:schemeClr val="dk1"/>
                </a:solidFill>
                <a:latin typeface="Montserrat" pitchFamily="2" charset="77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 pitchFamily="2" charset="77"/>
              </a:rPr>
              <a:t>гістологічного</a:t>
            </a:r>
            <a:r>
              <a:rPr lang="ru-RU" sz="1600" dirty="0">
                <a:solidFill>
                  <a:schemeClr val="dk1"/>
                </a:solidFill>
                <a:latin typeface="Montserrat" pitchFamily="2" charset="77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 pitchFamily="2" charset="77"/>
              </a:rPr>
              <a:t>ризику</a:t>
            </a:r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</p:txBody>
      </p:sp>
      <p:sp>
        <p:nvSpPr>
          <p:cNvPr id="12" name="Google Shape;1477;p129">
            <a:extLst>
              <a:ext uri="{FF2B5EF4-FFF2-40B4-BE49-F238E27FC236}">
                <a16:creationId xmlns:a16="http://schemas.microsoft.com/office/drawing/2014/main" id="{886EFDA7-CF06-B4F0-DCAD-C22887890242}"/>
              </a:ext>
            </a:extLst>
          </p:cNvPr>
          <p:cNvSpPr txBox="1"/>
          <p:nvPr/>
        </p:nvSpPr>
        <p:spPr>
          <a:xfrm>
            <a:off x="419520" y="3303662"/>
            <a:ext cx="1663802" cy="6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  <a:p>
            <a:pPr lvl="0"/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  <a:p>
            <a:pPr lvl="0"/>
            <a:br>
              <a:rPr lang="ru-RU" sz="1600" dirty="0">
                <a:solidFill>
                  <a:schemeClr val="dk1"/>
                </a:solidFill>
                <a:latin typeface="Montserrat" pitchFamily="2" charset="77"/>
              </a:rPr>
            </a:br>
            <a:r>
              <a:rPr lang="ru-RU" sz="1600" dirty="0">
                <a:solidFill>
                  <a:schemeClr val="dk1"/>
                </a:solidFill>
                <a:latin typeface="Montserrat" pitchFamily="2" charset="77"/>
              </a:rPr>
              <a:t>Контроль меж </a:t>
            </a:r>
            <a:r>
              <a:rPr lang="ru-RU" sz="1600" dirty="0" err="1">
                <a:solidFill>
                  <a:schemeClr val="dk1"/>
                </a:solidFill>
                <a:latin typeface="Montserrat" pitchFamily="2" charset="77"/>
              </a:rPr>
              <a:t>пухлини</a:t>
            </a:r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</p:txBody>
      </p:sp>
      <p:sp>
        <p:nvSpPr>
          <p:cNvPr id="13" name="Google Shape;1477;p129">
            <a:extLst>
              <a:ext uri="{FF2B5EF4-FFF2-40B4-BE49-F238E27FC236}">
                <a16:creationId xmlns:a16="http://schemas.microsoft.com/office/drawing/2014/main" id="{AC3C93F6-1C3B-69D1-EF49-C3BCBCD1D250}"/>
              </a:ext>
            </a:extLst>
          </p:cNvPr>
          <p:cNvSpPr txBox="1"/>
          <p:nvPr/>
        </p:nvSpPr>
        <p:spPr>
          <a:xfrm>
            <a:off x="438854" y="4240782"/>
            <a:ext cx="1929900" cy="76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  <a:p>
            <a:pPr lvl="0"/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  <a:p>
            <a:pPr lvl="0"/>
            <a:r>
              <a:rPr lang="ru-RU" sz="1600" dirty="0" err="1">
                <a:solidFill>
                  <a:schemeClr val="dk1"/>
                </a:solidFill>
                <a:latin typeface="Montserrat" pitchFamily="2" charset="77"/>
              </a:rPr>
              <a:t>Радикальність</a:t>
            </a:r>
            <a:r>
              <a:rPr lang="ru-RU" sz="1600" dirty="0">
                <a:solidFill>
                  <a:schemeClr val="dk1"/>
                </a:solidFill>
                <a:latin typeface="Montserrat" pitchFamily="2" charset="77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 pitchFamily="2" charset="77"/>
              </a:rPr>
              <a:t>із</a:t>
            </a:r>
            <a:r>
              <a:rPr lang="ru-RU" sz="1600" dirty="0">
                <a:solidFill>
                  <a:schemeClr val="dk1"/>
                </a:solidFill>
                <a:latin typeface="Montserrat" pitchFamily="2" charset="77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 pitchFamily="2" charset="77"/>
              </a:rPr>
              <a:t>збереженням</a:t>
            </a:r>
            <a:r>
              <a:rPr lang="ru-RU" sz="1600" dirty="0">
                <a:solidFill>
                  <a:schemeClr val="dk1"/>
                </a:solidFill>
                <a:latin typeface="Montserrat" pitchFamily="2" charset="77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Montserrat" pitchFamily="2" charset="77"/>
              </a:rPr>
              <a:t>тканини</a:t>
            </a:r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</p:txBody>
      </p:sp>
      <p:sp>
        <p:nvSpPr>
          <p:cNvPr id="14" name="Google Shape;1477;p129">
            <a:extLst>
              <a:ext uri="{FF2B5EF4-FFF2-40B4-BE49-F238E27FC236}">
                <a16:creationId xmlns:a16="http://schemas.microsoft.com/office/drawing/2014/main" id="{6700E82D-44A4-6B50-1470-C42FA655F6AD}"/>
              </a:ext>
            </a:extLst>
          </p:cNvPr>
          <p:cNvSpPr txBox="1"/>
          <p:nvPr/>
        </p:nvSpPr>
        <p:spPr>
          <a:xfrm>
            <a:off x="7032717" y="1405920"/>
            <a:ext cx="1929900" cy="683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endParaRPr lang="ru-RU" sz="1600" dirty="0">
              <a:solidFill>
                <a:schemeClr val="bg1"/>
              </a:solidFill>
              <a:latin typeface="Montserrat" pitchFamily="2" charset="77"/>
            </a:endParaRPr>
          </a:p>
          <a:p>
            <a:pPr lvl="0"/>
            <a:endParaRPr lang="ru-RU" sz="1600" dirty="0">
              <a:solidFill>
                <a:schemeClr val="bg1"/>
              </a:solidFill>
              <a:latin typeface="Montserrat" pitchFamily="2" charset="77"/>
            </a:endParaRPr>
          </a:p>
          <a:p>
            <a:pPr lvl="0"/>
            <a:r>
              <a:rPr lang="ru-RU" sz="1600" dirty="0" err="1">
                <a:solidFill>
                  <a:schemeClr val="bg1"/>
                </a:solidFill>
                <a:latin typeface="Montserrat" pitchFamily="2" charset="77"/>
              </a:rPr>
              <a:t>Визначення</a:t>
            </a:r>
            <a:r>
              <a:rPr lang="ru-RU" sz="16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Montserrat" pitchFamily="2" charset="77"/>
              </a:rPr>
              <a:t>форми</a:t>
            </a:r>
            <a:r>
              <a:rPr lang="ru-RU" sz="1600" dirty="0">
                <a:solidFill>
                  <a:schemeClr val="bg1"/>
                </a:solidFill>
                <a:latin typeface="Montserrat" pitchFamily="2" charset="77"/>
              </a:rPr>
              <a:t> росту</a:t>
            </a:r>
          </a:p>
        </p:txBody>
      </p:sp>
      <p:sp>
        <p:nvSpPr>
          <p:cNvPr id="15" name="Google Shape;1477;p129">
            <a:extLst>
              <a:ext uri="{FF2B5EF4-FFF2-40B4-BE49-F238E27FC236}">
                <a16:creationId xmlns:a16="http://schemas.microsoft.com/office/drawing/2014/main" id="{CF50A80E-4351-2D1D-11B1-7BB50C6AF5CB}"/>
              </a:ext>
            </a:extLst>
          </p:cNvPr>
          <p:cNvSpPr txBox="1"/>
          <p:nvPr/>
        </p:nvSpPr>
        <p:spPr>
          <a:xfrm>
            <a:off x="7032717" y="2331750"/>
            <a:ext cx="1929900" cy="683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endParaRPr lang="ru-RU" sz="1600" dirty="0">
              <a:solidFill>
                <a:schemeClr val="bg1"/>
              </a:solidFill>
              <a:latin typeface="Montserrat" pitchFamily="2" charset="77"/>
            </a:endParaRPr>
          </a:p>
          <a:p>
            <a:pPr lvl="0"/>
            <a:endParaRPr lang="ru-RU" sz="1600" dirty="0">
              <a:solidFill>
                <a:schemeClr val="bg1"/>
              </a:solidFill>
              <a:latin typeface="Montserrat" pitchFamily="2" charset="77"/>
            </a:endParaRPr>
          </a:p>
          <a:p>
            <a:pPr lvl="0"/>
            <a:br>
              <a:rPr lang="ru-RU" sz="16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ru-RU" sz="1600" dirty="0" err="1">
                <a:solidFill>
                  <a:schemeClr val="bg1"/>
                </a:solidFill>
                <a:latin typeface="Montserrat" pitchFamily="2" charset="77"/>
              </a:rPr>
              <a:t>Оцінка</a:t>
            </a:r>
            <a:r>
              <a:rPr lang="ru-RU" sz="16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Montserrat" pitchFamily="2" charset="77"/>
              </a:rPr>
              <a:t>ступеня</a:t>
            </a:r>
            <a:r>
              <a:rPr lang="ru-RU" sz="16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Montserrat" pitchFamily="2" charset="77"/>
              </a:rPr>
              <a:t>ризику</a:t>
            </a:r>
            <a:endParaRPr lang="ru-RU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6" name="Google Shape;1477;p129">
            <a:extLst>
              <a:ext uri="{FF2B5EF4-FFF2-40B4-BE49-F238E27FC236}">
                <a16:creationId xmlns:a16="http://schemas.microsoft.com/office/drawing/2014/main" id="{732C144A-306A-98DB-9ABF-53F2C18A4CE5}"/>
              </a:ext>
            </a:extLst>
          </p:cNvPr>
          <p:cNvSpPr txBox="1"/>
          <p:nvPr/>
        </p:nvSpPr>
        <p:spPr>
          <a:xfrm>
            <a:off x="7032717" y="3291870"/>
            <a:ext cx="1929900" cy="683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endParaRPr lang="ru-RU" sz="1600" dirty="0">
              <a:solidFill>
                <a:schemeClr val="bg1"/>
              </a:solidFill>
              <a:latin typeface="Montserrat" pitchFamily="2" charset="77"/>
            </a:endParaRPr>
          </a:p>
          <a:p>
            <a:pPr lvl="0"/>
            <a:endParaRPr lang="ru-RU" sz="1600" dirty="0">
              <a:solidFill>
                <a:schemeClr val="bg1"/>
              </a:solidFill>
              <a:latin typeface="Montserrat" pitchFamily="2" charset="77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Montserrat" pitchFamily="2" charset="77"/>
              </a:rPr>
              <a:t>Прогноз </a:t>
            </a:r>
            <a:r>
              <a:rPr lang="ru-RU" sz="1600" dirty="0" err="1">
                <a:solidFill>
                  <a:schemeClr val="bg1"/>
                </a:solidFill>
                <a:latin typeface="Montserrat" pitchFamily="2" charset="77"/>
              </a:rPr>
              <a:t>лікування</a:t>
            </a:r>
            <a:endParaRPr lang="ru-RU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Google Shape;1477;p129">
            <a:extLst>
              <a:ext uri="{FF2B5EF4-FFF2-40B4-BE49-F238E27FC236}">
                <a16:creationId xmlns:a16="http://schemas.microsoft.com/office/drawing/2014/main" id="{58A5DA18-F085-4022-9652-7F2BAA61765A}"/>
              </a:ext>
            </a:extLst>
          </p:cNvPr>
          <p:cNvSpPr txBox="1"/>
          <p:nvPr/>
        </p:nvSpPr>
        <p:spPr>
          <a:xfrm>
            <a:off x="7032716" y="4123205"/>
            <a:ext cx="1929901" cy="683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endParaRPr lang="ru-RU" sz="1500" dirty="0">
              <a:solidFill>
                <a:schemeClr val="bg1"/>
              </a:solidFill>
              <a:latin typeface="Montserrat" pitchFamily="2" charset="77"/>
            </a:endParaRPr>
          </a:p>
          <a:p>
            <a:pPr lvl="0"/>
            <a:endParaRPr lang="ru-RU" sz="1500" dirty="0">
              <a:solidFill>
                <a:schemeClr val="bg1"/>
              </a:solidFill>
              <a:latin typeface="Montserrat" pitchFamily="2" charset="77"/>
            </a:endParaRPr>
          </a:p>
          <a:p>
            <a:pPr lvl="0"/>
            <a:r>
              <a:rPr lang="ru-RU" sz="1500" dirty="0" err="1">
                <a:solidFill>
                  <a:schemeClr val="bg1"/>
                </a:solidFill>
                <a:latin typeface="Montserrat" pitchFamily="2" charset="77"/>
              </a:rPr>
              <a:t>Визначення</a:t>
            </a:r>
            <a:r>
              <a:rPr lang="ru-RU" sz="1500" dirty="0">
                <a:solidFill>
                  <a:schemeClr val="bg1"/>
                </a:solidFill>
                <a:latin typeface="Montserrat" pitchFamily="2" charset="77"/>
              </a:rPr>
              <a:t> тактики </a:t>
            </a:r>
            <a:r>
              <a:rPr lang="ru-RU" sz="1500" dirty="0" err="1">
                <a:solidFill>
                  <a:schemeClr val="bg1"/>
                </a:solidFill>
                <a:latin typeface="Montserrat" pitchFamily="2" charset="77"/>
              </a:rPr>
              <a:t>ведення</a:t>
            </a:r>
            <a:endParaRPr lang="ru-RU" sz="15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8" name="Google Shape;1475;p129">
            <a:extLst>
              <a:ext uri="{FF2B5EF4-FFF2-40B4-BE49-F238E27FC236}">
                <a16:creationId xmlns:a16="http://schemas.microsoft.com/office/drawing/2014/main" id="{03308640-263E-6DC1-87C4-260B60A0C54E}"/>
              </a:ext>
            </a:extLst>
          </p:cNvPr>
          <p:cNvSpPr txBox="1">
            <a:spLocks/>
          </p:cNvSpPr>
          <p:nvPr/>
        </p:nvSpPr>
        <p:spPr>
          <a:xfrm>
            <a:off x="2368754" y="1346248"/>
            <a:ext cx="4500000" cy="73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100" dirty="0">
                <a:latin typeface="Montserrat" pitchFamily="2" charset="77"/>
              </a:rPr>
              <a:t>Раки </a:t>
            </a:r>
            <a:r>
              <a:rPr lang="ru-RU" sz="1100" dirty="0" err="1">
                <a:latin typeface="Montserrat" pitchFamily="2" charset="77"/>
              </a:rPr>
              <a:t>шкіри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вчать</a:t>
            </a:r>
            <a:r>
              <a:rPr lang="ru-RU" sz="1100" dirty="0">
                <a:latin typeface="Montserrat" pitchFamily="2" charset="77"/>
              </a:rPr>
              <a:t> нас </a:t>
            </a:r>
            <a:r>
              <a:rPr lang="ru-RU" sz="1100" dirty="0" err="1">
                <a:latin typeface="Montserrat" pitchFamily="2" charset="77"/>
              </a:rPr>
              <a:t>розпізнавати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наслідки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накопиченого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ушкодження</a:t>
            </a:r>
            <a:r>
              <a:rPr lang="ru-RU" sz="1100" dirty="0">
                <a:latin typeface="Montserrat" pitchFamily="2" charset="77"/>
              </a:rPr>
              <a:t>, </a:t>
            </a:r>
            <a:r>
              <a:rPr lang="ru-RU" sz="1100" dirty="0" err="1">
                <a:latin typeface="Montserrat" pitchFamily="2" charset="77"/>
              </a:rPr>
              <a:t>оцінювати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гістологічний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ризик</a:t>
            </a:r>
            <a:r>
              <a:rPr lang="ru-RU" sz="1100" dirty="0">
                <a:latin typeface="Montserrat" pitchFamily="2" charset="77"/>
              </a:rPr>
              <a:t>, </a:t>
            </a:r>
            <a:r>
              <a:rPr lang="ru-RU" sz="1100" dirty="0" err="1">
                <a:latin typeface="Montserrat" pitchFamily="2" charset="77"/>
              </a:rPr>
              <a:t>контролювати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межі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пухлини</a:t>
            </a:r>
            <a:r>
              <a:rPr lang="ru-RU" sz="1100" dirty="0">
                <a:latin typeface="Montserrat" pitchFamily="2" charset="77"/>
              </a:rPr>
              <a:t> й </a:t>
            </a:r>
            <a:r>
              <a:rPr lang="ru-RU" sz="1100" dirty="0" err="1">
                <a:latin typeface="Montserrat" pitchFamily="2" charset="77"/>
              </a:rPr>
              <a:t>поєднувати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радикальність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зі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збереженням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тканини</a:t>
            </a:r>
            <a:r>
              <a:rPr lang="ru-RU" sz="1100" dirty="0">
                <a:latin typeface="Montserrat" pitchFamily="2" charset="77"/>
              </a:rPr>
              <a:t>.</a:t>
            </a:r>
          </a:p>
        </p:txBody>
      </p:sp>
      <p:sp>
        <p:nvSpPr>
          <p:cNvPr id="19" name="Google Shape;1475;p129">
            <a:extLst>
              <a:ext uri="{FF2B5EF4-FFF2-40B4-BE49-F238E27FC236}">
                <a16:creationId xmlns:a16="http://schemas.microsoft.com/office/drawing/2014/main" id="{8A5B9C61-AB6F-5615-4689-BB73CE81C60A}"/>
              </a:ext>
            </a:extLst>
          </p:cNvPr>
          <p:cNvSpPr txBox="1">
            <a:spLocks/>
          </p:cNvSpPr>
          <p:nvPr/>
        </p:nvSpPr>
        <p:spPr>
          <a:xfrm>
            <a:off x="2380184" y="2246123"/>
            <a:ext cx="4500000" cy="73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ru-RU" sz="1100" dirty="0" err="1">
                <a:latin typeface="Montserrat" pitchFamily="2" charset="77"/>
              </a:rPr>
              <a:t>Гемангіоми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вчать</a:t>
            </a:r>
            <a:r>
              <a:rPr lang="ru-RU" sz="1100" dirty="0">
                <a:latin typeface="Montserrat" pitchFamily="2" charset="77"/>
              </a:rPr>
              <a:t> нас </a:t>
            </a:r>
            <a:r>
              <a:rPr lang="ru-RU" sz="1100" dirty="0" err="1">
                <a:latin typeface="Montserrat" pitchFamily="2" charset="77"/>
              </a:rPr>
              <a:t>розуміти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ангіогенний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ріст</a:t>
            </a:r>
            <a:r>
              <a:rPr lang="ru-RU" sz="1100" dirty="0">
                <a:latin typeface="Montserrat" pitchFamily="2" charset="77"/>
              </a:rPr>
              <a:t>, </a:t>
            </a:r>
            <a:r>
              <a:rPr lang="ru-RU" sz="1100" dirty="0" err="1">
                <a:latin typeface="Montserrat" pitchFamily="2" charset="77"/>
              </a:rPr>
              <a:t>оцінювати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траєкторію</a:t>
            </a:r>
            <a:r>
              <a:rPr lang="ru-RU" sz="1100" dirty="0">
                <a:latin typeface="Montserrat" pitchFamily="2" charset="77"/>
              </a:rPr>
              <a:t>, </a:t>
            </a:r>
            <a:r>
              <a:rPr lang="ru-RU" sz="1100" dirty="0" err="1">
                <a:latin typeface="Montserrat" pitchFamily="2" charset="77"/>
              </a:rPr>
              <a:t>вчасно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втручатися</a:t>
            </a:r>
            <a:r>
              <a:rPr lang="ru-RU" sz="1100" dirty="0">
                <a:latin typeface="Montserrat" pitchFamily="2" charset="77"/>
              </a:rPr>
              <a:t>, </a:t>
            </a:r>
            <a:r>
              <a:rPr lang="ru-RU" sz="1100" dirty="0" err="1">
                <a:latin typeface="Montserrat" pitchFamily="2" charset="77"/>
              </a:rPr>
              <a:t>керувати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біологією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пухлини</a:t>
            </a:r>
            <a:r>
              <a:rPr lang="ru-RU" sz="1100" dirty="0">
                <a:latin typeface="Montserrat" pitchFamily="2" charset="77"/>
              </a:rPr>
              <a:t> медикаментозно та </a:t>
            </a:r>
            <a:r>
              <a:rPr lang="ru-RU" sz="1100" dirty="0" err="1">
                <a:latin typeface="Montserrat" pitchFamily="2" charset="77"/>
              </a:rPr>
              <a:t>супроводжувати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дитину</a:t>
            </a:r>
            <a:r>
              <a:rPr lang="ru-RU" sz="1100" dirty="0">
                <a:latin typeface="Montserrat" pitchFamily="2" charset="77"/>
              </a:rPr>
              <a:t> в реальному </a:t>
            </a:r>
            <a:r>
              <a:rPr lang="ru-RU" sz="1100" dirty="0" err="1">
                <a:latin typeface="Montserrat" pitchFamily="2" charset="77"/>
              </a:rPr>
              <a:t>житті</a:t>
            </a:r>
            <a:r>
              <a:rPr lang="ru-RU" sz="1100" dirty="0">
                <a:latin typeface="Montserrat" pitchFamily="2" charset="77"/>
              </a:rPr>
              <a:t>.</a:t>
            </a:r>
          </a:p>
        </p:txBody>
      </p:sp>
      <p:sp>
        <p:nvSpPr>
          <p:cNvPr id="20" name="Google Shape;1475;p129">
            <a:extLst>
              <a:ext uri="{FF2B5EF4-FFF2-40B4-BE49-F238E27FC236}">
                <a16:creationId xmlns:a16="http://schemas.microsoft.com/office/drawing/2014/main" id="{8FC160A8-EE1E-A71A-612E-3C8A061817E7}"/>
              </a:ext>
            </a:extLst>
          </p:cNvPr>
          <p:cNvSpPr txBox="1">
            <a:spLocks/>
          </p:cNvSpPr>
          <p:nvPr/>
        </p:nvSpPr>
        <p:spPr>
          <a:xfrm>
            <a:off x="2380184" y="3174919"/>
            <a:ext cx="4579799" cy="73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ru-RU" sz="1100" dirty="0">
                <a:latin typeface="Montserrat" pitchFamily="2" charset="77"/>
              </a:rPr>
              <a:t>В одному </a:t>
            </a:r>
            <a:r>
              <a:rPr lang="ru-RU" sz="1100" dirty="0" err="1">
                <a:latin typeface="Montserrat" pitchFamily="2" charset="77"/>
              </a:rPr>
              <a:t>випадку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точність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означає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мікроскопічний</a:t>
            </a:r>
            <a:r>
              <a:rPr lang="ru-RU" sz="1100" dirty="0">
                <a:latin typeface="Montserrat" pitchFamily="2" charset="77"/>
              </a:rPr>
              <a:t> контроль </a:t>
            </a:r>
            <a:r>
              <a:rPr lang="ru-RU" sz="1100" dirty="0" err="1">
                <a:latin typeface="Montserrat" pitchFamily="2" charset="77"/>
              </a:rPr>
              <a:t>злоякісної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тканини</a:t>
            </a:r>
            <a:r>
              <a:rPr lang="ru-RU" sz="1100" dirty="0">
                <a:latin typeface="Montserrat" pitchFamily="2" charset="77"/>
              </a:rPr>
              <a:t>, в </a:t>
            </a:r>
            <a:r>
              <a:rPr lang="ru-RU" sz="1100" dirty="0" err="1">
                <a:latin typeface="Montserrat" pitchFamily="2" charset="77"/>
              </a:rPr>
              <a:t>іншому</a:t>
            </a:r>
            <a:r>
              <a:rPr lang="ru-RU" sz="1100" dirty="0">
                <a:latin typeface="Montserrat" pitchFamily="2" charset="77"/>
              </a:rPr>
              <a:t> — </a:t>
            </a:r>
            <a:r>
              <a:rPr lang="ru-RU" sz="1100" dirty="0" err="1">
                <a:latin typeface="Montserrat" pitchFamily="2" charset="77"/>
              </a:rPr>
              <a:t>правильний</a:t>
            </a:r>
            <a:r>
              <a:rPr lang="ru-RU" sz="1100" dirty="0">
                <a:latin typeface="Montserrat" pitchFamily="2" charset="77"/>
              </a:rPr>
              <a:t> час і </a:t>
            </a:r>
            <a:r>
              <a:rPr lang="ru-RU" sz="1100" dirty="0" err="1">
                <a:latin typeface="Montserrat" pitchFamily="2" charset="77"/>
              </a:rPr>
              <a:t>правильний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спосіб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впливу</a:t>
            </a:r>
            <a:r>
              <a:rPr lang="ru-RU" sz="1100" dirty="0">
                <a:latin typeface="Montserrat" pitchFamily="2" charset="77"/>
              </a:rPr>
              <a:t> на </a:t>
            </a:r>
            <a:r>
              <a:rPr lang="ru-RU" sz="1100" dirty="0" err="1">
                <a:latin typeface="Montserrat" pitchFamily="2" charset="77"/>
              </a:rPr>
              <a:t>доброякісний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судинний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ріст</a:t>
            </a:r>
            <a:r>
              <a:rPr lang="ru-RU" sz="1100" dirty="0">
                <a:latin typeface="Montserrat" pitchFamily="2" charset="77"/>
              </a:rPr>
              <a:t>.</a:t>
            </a:r>
          </a:p>
        </p:txBody>
      </p:sp>
      <p:sp>
        <p:nvSpPr>
          <p:cNvPr id="21" name="Google Shape;1475;p129">
            <a:extLst>
              <a:ext uri="{FF2B5EF4-FFF2-40B4-BE49-F238E27FC236}">
                <a16:creationId xmlns:a16="http://schemas.microsoft.com/office/drawing/2014/main" id="{DDE91DD2-6BD2-06EC-17D2-8645E91DF9D2}"/>
              </a:ext>
            </a:extLst>
          </p:cNvPr>
          <p:cNvSpPr txBox="1">
            <a:spLocks/>
          </p:cNvSpPr>
          <p:nvPr/>
        </p:nvSpPr>
        <p:spPr>
          <a:xfrm>
            <a:off x="2380184" y="4146468"/>
            <a:ext cx="4579799" cy="73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dirty="0">
                <a:latin typeface="Montserrat" pitchFamily="2" charset="77"/>
              </a:rPr>
              <a:t>Медицина </a:t>
            </a:r>
            <a:r>
              <a:rPr lang="ru-RU" sz="1100" dirty="0" err="1">
                <a:latin typeface="Montserrat" pitchFamily="2" charset="77"/>
              </a:rPr>
              <a:t>точності</a:t>
            </a:r>
            <a:r>
              <a:rPr lang="ru-RU" sz="1100" dirty="0">
                <a:latin typeface="Montserrat" pitchFamily="2" charset="77"/>
              </a:rPr>
              <a:t> — </a:t>
            </a:r>
            <a:r>
              <a:rPr lang="ru-RU" sz="1100" dirty="0" err="1">
                <a:latin typeface="Montserrat" pitchFamily="2" charset="77"/>
              </a:rPr>
              <a:t>це</a:t>
            </a:r>
            <a:r>
              <a:rPr lang="ru-RU" sz="1100" dirty="0">
                <a:latin typeface="Montserrat" pitchFamily="2" charset="77"/>
              </a:rPr>
              <a:t> не одна </a:t>
            </a:r>
            <a:r>
              <a:rPr lang="ru-RU" sz="1100" dirty="0" err="1">
                <a:latin typeface="Montserrat" pitchFamily="2" charset="77"/>
              </a:rPr>
              <a:t>технологія</a:t>
            </a:r>
            <a:r>
              <a:rPr lang="ru-RU" sz="1100" dirty="0">
                <a:latin typeface="Montserrat" pitchFamily="2" charset="77"/>
              </a:rPr>
              <a:t>, </a:t>
            </a:r>
            <a:r>
              <a:rPr lang="ru-RU" sz="1100" dirty="0" err="1">
                <a:latin typeface="Montserrat" pitchFamily="2" charset="77"/>
              </a:rPr>
              <a:t>це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спосіб</a:t>
            </a:r>
            <a:r>
              <a:rPr lang="ru-RU" sz="1100" dirty="0">
                <a:latin typeface="Montserrat" pitchFamily="2" charset="77"/>
              </a:rPr>
              <a:t> </a:t>
            </a:r>
            <a:r>
              <a:rPr lang="ru-RU" sz="1100" dirty="0" err="1">
                <a:latin typeface="Montserrat" pitchFamily="2" charset="77"/>
              </a:rPr>
              <a:t>мислення</a:t>
            </a:r>
            <a:r>
              <a:rPr lang="ru-RU" sz="1100" dirty="0">
                <a:latin typeface="Montserrat" pitchFamily="2" charset="77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5618F1-952A-E30F-4D30-77D93BBF8629}"/>
              </a:ext>
            </a:extLst>
          </p:cNvPr>
          <p:cNvCxnSpPr>
            <a:cxnSpLocks/>
          </p:cNvCxnSpPr>
          <p:nvPr/>
        </p:nvCxnSpPr>
        <p:spPr>
          <a:xfrm>
            <a:off x="2318654" y="698418"/>
            <a:ext cx="0" cy="4132907"/>
          </a:xfrm>
          <a:prstGeom prst="line">
            <a:avLst/>
          </a:prstGeom>
          <a:ln>
            <a:solidFill>
              <a:srgbClr val="A0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6F34EA-1102-586F-C2B7-E8899A497662}"/>
              </a:ext>
            </a:extLst>
          </p:cNvPr>
          <p:cNvCxnSpPr>
            <a:cxnSpLocks/>
          </p:cNvCxnSpPr>
          <p:nvPr/>
        </p:nvCxnSpPr>
        <p:spPr>
          <a:xfrm>
            <a:off x="6990873" y="698418"/>
            <a:ext cx="0" cy="4127059"/>
          </a:xfrm>
          <a:prstGeom prst="line">
            <a:avLst/>
          </a:prstGeom>
          <a:ln>
            <a:solidFill>
              <a:srgbClr val="A047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477;p129">
            <a:extLst>
              <a:ext uri="{FF2B5EF4-FFF2-40B4-BE49-F238E27FC236}">
                <a16:creationId xmlns:a16="http://schemas.microsoft.com/office/drawing/2014/main" id="{90750CB0-8318-20ED-CEED-66391A7F0CCA}"/>
              </a:ext>
            </a:extLst>
          </p:cNvPr>
          <p:cNvSpPr txBox="1"/>
          <p:nvPr/>
        </p:nvSpPr>
        <p:spPr>
          <a:xfrm>
            <a:off x="419520" y="2309646"/>
            <a:ext cx="1929900" cy="607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  <a:p>
            <a:pPr lvl="0"/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  <a:p>
            <a:pPr lvl="0"/>
            <a:r>
              <a:rPr lang="ru-RU" sz="1600" dirty="0">
                <a:solidFill>
                  <a:schemeClr val="dk1"/>
                </a:solidFill>
                <a:latin typeface="Montserrat" pitchFamily="2" charset="77"/>
              </a:rPr>
              <a:t>МОС-</a:t>
            </a:r>
            <a:r>
              <a:rPr lang="ru-RU" sz="1600" dirty="0" err="1">
                <a:solidFill>
                  <a:schemeClr val="dk1"/>
                </a:solidFill>
                <a:latin typeface="Montserrat" pitchFamily="2" charset="77"/>
              </a:rPr>
              <a:t>хірургія</a:t>
            </a:r>
            <a:endParaRPr lang="ru-RU" sz="1600" dirty="0">
              <a:solidFill>
                <a:schemeClr val="dk1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Google Shape;1482;p130" title="IMG_276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50" y="-52700"/>
            <a:ext cx="8626825" cy="519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4000">
              <a:srgbClr val="FAF6FE"/>
            </a:gs>
            <a:gs pos="100000">
              <a:srgbClr val="998CC0">
                <a:alpha val="34000"/>
              </a:srgb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31"/>
          <p:cNvSpPr txBox="1">
            <a:spLocks noGrp="1"/>
          </p:cNvSpPr>
          <p:nvPr>
            <p:ph type="title"/>
          </p:nvPr>
        </p:nvSpPr>
        <p:spPr>
          <a:xfrm>
            <a:off x="3482409" y="339725"/>
            <a:ext cx="4978018" cy="57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120" b="1" dirty="0">
                <a:solidFill>
                  <a:srgbClr val="A04789"/>
                </a:solidFill>
                <a:latin typeface="Montserrat" pitchFamily="2" charset="77"/>
              </a:rPr>
              <a:t>Повернення до спадщини академіка О.О. Богомольця</a:t>
            </a:r>
            <a:endParaRPr sz="2020" b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1488" name="Google Shape;1488;p131"/>
          <p:cNvSpPr txBox="1">
            <a:spLocks noGrp="1"/>
          </p:cNvSpPr>
          <p:nvPr>
            <p:ph type="body" idx="1"/>
          </p:nvPr>
        </p:nvSpPr>
        <p:spPr>
          <a:xfrm>
            <a:off x="3482409" y="1128157"/>
            <a:ext cx="5481129" cy="3675618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Академік Богомолець учив мислити не лише хворобою, а реакцією організму, тканиною, адаптацією і внутрішніми механізмами життя.</a:t>
            </a:r>
            <a:endParaRPr sz="12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Сьогодні ця логіка продовжується в медицині точності.</a:t>
            </a:r>
            <a:endParaRPr sz="12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Ми бачимо шкіру як орган пам’яті.</a:t>
            </a:r>
            <a:endParaRPr sz="12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Ми читаємо тканину через патоморфологію.</a:t>
            </a:r>
            <a:endParaRPr sz="12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Ми відповідаємо на злоякісний ріст через МОС-хірургію.</a:t>
            </a:r>
            <a:endParaRPr sz="12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Ми керуємо судинним ростом інфантильних гемангіом через 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uk" sz="1200" dirty="0">
                <a:latin typeface="Montserrat" pitchFamily="2" charset="77"/>
              </a:rPr>
              <a:t>бета-блокатори.</a:t>
            </a:r>
            <a:endParaRPr sz="12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Ми використовуємо телемедицину, щоб не втрачати час, </a:t>
            </a:r>
            <a:r>
              <a:rPr lang="en-US" sz="1200" dirty="0">
                <a:latin typeface="Montserrat" pitchFamily="2" charset="77"/>
              </a:rPr>
              <a:t>         </a:t>
            </a:r>
            <a:r>
              <a:rPr lang="uk" sz="1200" dirty="0">
                <a:latin typeface="Montserrat" pitchFamily="2" charset="77"/>
              </a:rPr>
              <a:t>доступ і контроль.</a:t>
            </a:r>
            <a:endParaRPr sz="12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200" dirty="0">
                <a:latin typeface="Montserrat" pitchFamily="2" charset="77"/>
              </a:rPr>
              <a:t>Медицина майбутнього — це не медицина сильнішого втручання.</a:t>
            </a:r>
            <a:endParaRPr sz="12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1200" dirty="0">
                <a:latin typeface="Montserrat" pitchFamily="2" charset="77"/>
              </a:rPr>
              <a:t>Це медицина точнішого розуміння.</a:t>
            </a:r>
            <a:endParaRPr sz="1200" dirty="0">
              <a:latin typeface="Montserra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BC808A-5166-9818-438A-61BA84E37D55}"/>
              </a:ext>
            </a:extLst>
          </p:cNvPr>
          <p:cNvSpPr/>
          <p:nvPr/>
        </p:nvSpPr>
        <p:spPr>
          <a:xfrm>
            <a:off x="1" y="0"/>
            <a:ext cx="3194462" cy="5143500"/>
          </a:xfrm>
          <a:prstGeom prst="rect">
            <a:avLst/>
          </a:prstGeom>
          <a:solidFill>
            <a:srgbClr val="A047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489" name="Google Shape;1489;p131"/>
          <p:cNvPicPr preferRelativeResize="0"/>
          <p:nvPr/>
        </p:nvPicPr>
        <p:blipFill rotWithShape="1">
          <a:blip r:embed="rId3">
            <a:alphaModFix/>
          </a:blip>
          <a:srcRect l="21464"/>
          <a:stretch/>
        </p:blipFill>
        <p:spPr>
          <a:xfrm>
            <a:off x="349570" y="469065"/>
            <a:ext cx="2495324" cy="19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0" name="Google Shape;1490;p131"/>
          <p:cNvSpPr txBox="1"/>
          <p:nvPr/>
        </p:nvSpPr>
        <p:spPr>
          <a:xfrm>
            <a:off x="349570" y="2732811"/>
            <a:ext cx="2495324" cy="180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chemeClr val="bg1"/>
                </a:solidFill>
                <a:latin typeface="Montserrat" pitchFamily="2" charset="77"/>
              </a:rPr>
              <a:t>«Кожен повинен прагнути прожити життя не для себе - для людей, для Батьківщини. До цього я завжди прагнув... Я все своє свідоме життя віддав людям, пошукам можливостей зробити життя довгим і позбавленим хвороб.» 1938.</a:t>
            </a:r>
            <a:endParaRPr sz="12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53000">
              <a:srgbClr val="FAF6FE"/>
            </a:gs>
            <a:gs pos="62000">
              <a:srgbClr val="FAF6FE"/>
            </a:gs>
            <a:gs pos="97000">
              <a:srgbClr val="998CC0">
                <a:alpha val="39015"/>
              </a:srgbClr>
            </a:gs>
          </a:gsLst>
          <a:lin ang="5400000" scaled="1"/>
        </a:gradFill>
        <a:effectLst/>
      </p:bgPr>
    </p:bg>
    <p:spTree>
      <p:nvGrpSpPr>
        <p:cNvPr id="1" name="Shape 477">
          <a:extLst>
            <a:ext uri="{FF2B5EF4-FFF2-40B4-BE49-F238E27FC236}">
              <a16:creationId xmlns:a16="http://schemas.microsoft.com/office/drawing/2014/main" id="{29E10DCF-1C27-8821-28E4-DC2746C58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95;p132">
            <a:extLst>
              <a:ext uri="{FF2B5EF4-FFF2-40B4-BE49-F238E27FC236}">
                <a16:creationId xmlns:a16="http://schemas.microsoft.com/office/drawing/2014/main" id="{FFF9E4D5-5C5D-D752-7D5C-18C32D127416}"/>
              </a:ext>
            </a:extLst>
          </p:cNvPr>
          <p:cNvSpPr txBox="1">
            <a:spLocks/>
          </p:cNvSpPr>
          <p:nvPr/>
        </p:nvSpPr>
        <p:spPr>
          <a:xfrm>
            <a:off x="954863" y="2783594"/>
            <a:ext cx="7234273" cy="10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endParaRPr lang="ru-RU" sz="2300" dirty="0">
              <a:latin typeface="Montserrat" pitchFamily="2" charset="77"/>
            </a:endParaRPr>
          </a:p>
          <a:p>
            <a:pPr>
              <a:buSzPts val="990"/>
            </a:pPr>
            <a:r>
              <a:rPr lang="ru-RU" sz="1700" dirty="0" err="1">
                <a:latin typeface="Montserrat" pitchFamily="2" charset="77"/>
              </a:rPr>
              <a:t>Продовжувати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традицію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академіка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Богомольця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сьогодні</a:t>
            </a:r>
            <a:r>
              <a:rPr lang="ru-RU" sz="1700" dirty="0">
                <a:latin typeface="Montserrat" pitchFamily="2" charset="77"/>
              </a:rPr>
              <a:t> — </a:t>
            </a:r>
            <a:r>
              <a:rPr lang="ru-RU" sz="1700" dirty="0" err="1">
                <a:latin typeface="Montserrat" pitchFamily="2" charset="77"/>
              </a:rPr>
              <a:t>означає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бачити</a:t>
            </a:r>
            <a:r>
              <a:rPr lang="ru-RU" sz="1700" dirty="0">
                <a:latin typeface="Montserrat" pitchFamily="2" charset="77"/>
              </a:rPr>
              <a:t> в </a:t>
            </a:r>
            <a:r>
              <a:rPr lang="ru-RU" sz="1700" dirty="0" err="1">
                <a:latin typeface="Montserrat" pitchFamily="2" charset="77"/>
              </a:rPr>
              <a:t>кожній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хворобі</a:t>
            </a:r>
            <a:r>
              <a:rPr lang="ru-RU" sz="1700" dirty="0">
                <a:latin typeface="Montserrat" pitchFamily="2" charset="77"/>
              </a:rPr>
              <a:t> не </a:t>
            </a:r>
            <a:r>
              <a:rPr lang="ru-RU" sz="1700" dirty="0" err="1">
                <a:latin typeface="Montserrat" pitchFamily="2" charset="77"/>
              </a:rPr>
              <a:t>лише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діагноз</a:t>
            </a:r>
            <a:r>
              <a:rPr lang="ru-RU" sz="1700" dirty="0">
                <a:latin typeface="Montserrat" pitchFamily="2" charset="77"/>
              </a:rPr>
              <a:t>, а </a:t>
            </a:r>
            <a:r>
              <a:rPr lang="ru-RU" sz="1700" dirty="0" err="1">
                <a:latin typeface="Montserrat" pitchFamily="2" charset="77"/>
              </a:rPr>
              <a:t>біологічний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процес</a:t>
            </a:r>
            <a:r>
              <a:rPr lang="ru-RU" sz="1700" dirty="0">
                <a:latin typeface="Montserrat" pitchFamily="2" charset="77"/>
              </a:rPr>
              <a:t>; не </a:t>
            </a:r>
            <a:r>
              <a:rPr lang="ru-RU" sz="1700" dirty="0" err="1">
                <a:latin typeface="Montserrat" pitchFamily="2" charset="77"/>
              </a:rPr>
              <a:t>лише</a:t>
            </a:r>
            <a:r>
              <a:rPr lang="ru-RU" sz="1700" dirty="0">
                <a:latin typeface="Montserrat" pitchFamily="2" charset="77"/>
              </a:rPr>
              <a:t> тканину </a:t>
            </a:r>
            <a:r>
              <a:rPr lang="ru-RU" sz="1700" dirty="0" err="1">
                <a:latin typeface="Montserrat" pitchFamily="2" charset="77"/>
              </a:rPr>
              <a:t>під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мікроскопом</a:t>
            </a:r>
            <a:r>
              <a:rPr lang="ru-RU" sz="1700" dirty="0">
                <a:latin typeface="Montserrat" pitchFamily="2" charset="77"/>
              </a:rPr>
              <a:t>, а </a:t>
            </a:r>
            <a:r>
              <a:rPr lang="ru-RU" sz="1700" dirty="0" err="1">
                <a:latin typeface="Montserrat" pitchFamily="2" charset="77"/>
              </a:rPr>
              <a:t>людину</a:t>
            </a:r>
            <a:r>
              <a:rPr lang="ru-RU" sz="1700" dirty="0">
                <a:latin typeface="Montserrat" pitchFamily="2" charset="77"/>
              </a:rPr>
              <a:t>, </a:t>
            </a:r>
            <a:r>
              <a:rPr lang="ru-RU" sz="1700" dirty="0" err="1">
                <a:latin typeface="Montserrat" pitchFamily="2" charset="77"/>
              </a:rPr>
              <a:t>чиє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майбутнє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залежить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від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точності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нашого</a:t>
            </a:r>
            <a:r>
              <a:rPr lang="ru-RU" sz="1700" dirty="0">
                <a:latin typeface="Montserrat" pitchFamily="2" charset="77"/>
              </a:rPr>
              <a:t> </a:t>
            </a:r>
            <a:r>
              <a:rPr lang="ru-RU" sz="1700" dirty="0" err="1">
                <a:latin typeface="Montserrat" pitchFamily="2" charset="77"/>
              </a:rPr>
              <a:t>рішення</a:t>
            </a:r>
            <a:endParaRPr lang="ru-RU" sz="1700" dirty="0">
              <a:latin typeface="Montserrat" pitchFamily="2" charset="77"/>
            </a:endParaRPr>
          </a:p>
        </p:txBody>
      </p:sp>
      <p:sp>
        <p:nvSpPr>
          <p:cNvPr id="5" name="Google Shape;1496;p132">
            <a:extLst>
              <a:ext uri="{FF2B5EF4-FFF2-40B4-BE49-F238E27FC236}">
                <a16:creationId xmlns:a16="http://schemas.microsoft.com/office/drawing/2014/main" id="{55F1AAB9-D5D1-3859-D384-2BA0C459277F}"/>
              </a:ext>
            </a:extLst>
          </p:cNvPr>
          <p:cNvSpPr txBox="1">
            <a:spLocks/>
          </p:cNvSpPr>
          <p:nvPr/>
        </p:nvSpPr>
        <p:spPr>
          <a:xfrm>
            <a:off x="407675" y="1567307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Дякую</a:t>
            </a:r>
            <a:r>
              <a:rPr lang="ru-RU" b="1" dirty="0">
                <a:solidFill>
                  <a:srgbClr val="A04789"/>
                </a:solidFill>
                <a:latin typeface="Montserrat" pitchFamily="2" charset="77"/>
              </a:rPr>
              <a:t> за вашу </a:t>
            </a:r>
            <a:r>
              <a:rPr lang="ru-RU" b="1" dirty="0" err="1">
                <a:solidFill>
                  <a:srgbClr val="A04789"/>
                </a:solidFill>
                <a:latin typeface="Montserrat" pitchFamily="2" charset="77"/>
              </a:rPr>
              <a:t>увагу</a:t>
            </a:r>
            <a:r>
              <a:rPr lang="en-US" b="1" dirty="0">
                <a:solidFill>
                  <a:srgbClr val="A04789"/>
                </a:solidFill>
                <a:latin typeface="Montserrat" pitchFamily="2" charset="77"/>
              </a:rPr>
              <a:t>!</a:t>
            </a:r>
            <a:endParaRPr lang="ru-RU" b="1" dirty="0">
              <a:solidFill>
                <a:srgbClr val="A04789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6116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AA611B-E872-0C8C-A760-C0244AE55EC4}"/>
              </a:ext>
            </a:extLst>
          </p:cNvPr>
          <p:cNvSpPr/>
          <p:nvPr/>
        </p:nvSpPr>
        <p:spPr>
          <a:xfrm>
            <a:off x="5502851" y="361089"/>
            <a:ext cx="3427120" cy="4684432"/>
          </a:xfrm>
          <a:prstGeom prst="roundRect">
            <a:avLst>
              <a:gd name="adj" fmla="val 6738"/>
            </a:avLst>
          </a:prstGeom>
          <a:noFill/>
          <a:ln>
            <a:solidFill>
              <a:srgbClr val="998C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507" name="Google Shape;507;p91"/>
          <p:cNvSpPr txBox="1">
            <a:spLocks noGrp="1"/>
          </p:cNvSpPr>
          <p:nvPr>
            <p:ph type="title"/>
          </p:nvPr>
        </p:nvSpPr>
        <p:spPr>
          <a:xfrm>
            <a:off x="311700" y="361088"/>
            <a:ext cx="482892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00" b="1" dirty="0">
                <a:solidFill>
                  <a:srgbClr val="A04789"/>
                </a:solidFill>
                <a:latin typeface="Montserrat" pitchFamily="2" charset="77"/>
              </a:rPr>
              <a:t>Ультрафіолет і </a:t>
            </a:r>
            <a:br>
              <a:rPr lang="en-US" sz="2400" b="1" dirty="0">
                <a:solidFill>
                  <a:srgbClr val="A04789"/>
                </a:solidFill>
                <a:latin typeface="Montserrat" pitchFamily="2" charset="77"/>
              </a:rPr>
            </a:br>
            <a:r>
              <a:rPr lang="uk" sz="2400" b="1" dirty="0">
                <a:solidFill>
                  <a:srgbClr val="A04789"/>
                </a:solidFill>
                <a:latin typeface="Montserrat" pitchFamily="2" charset="77"/>
              </a:rPr>
              <a:t>біологічна пам’ять шкіри</a:t>
            </a:r>
            <a:endParaRPr sz="2400" b="1" dirty="0">
              <a:solidFill>
                <a:srgbClr val="A04789"/>
              </a:solidFill>
              <a:latin typeface="Montserrat" pitchFamily="2" charset="77"/>
            </a:endParaRPr>
          </a:p>
        </p:txBody>
      </p:sp>
      <p:sp>
        <p:nvSpPr>
          <p:cNvPr id="509" name="Google Shape;509;p91"/>
          <p:cNvSpPr/>
          <p:nvPr/>
        </p:nvSpPr>
        <p:spPr>
          <a:xfrm>
            <a:off x="5750956" y="690751"/>
            <a:ext cx="2870291" cy="2143498"/>
          </a:xfrm>
          <a:custGeom>
            <a:avLst/>
            <a:gdLst/>
            <a:ahLst/>
            <a:cxnLst/>
            <a:rect l="l" t="t" r="r" b="b"/>
            <a:pathLst>
              <a:path w="7810317" h="6595379" extrusionOk="0">
                <a:moveTo>
                  <a:pt x="0" y="0"/>
                </a:moveTo>
                <a:lnTo>
                  <a:pt x="7810317" y="0"/>
                </a:lnTo>
                <a:lnTo>
                  <a:pt x="7810317" y="6595378"/>
                </a:lnTo>
                <a:lnTo>
                  <a:pt x="0" y="6595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10" name="Google Shape;510;p91"/>
          <p:cNvGrpSpPr/>
          <p:nvPr/>
        </p:nvGrpSpPr>
        <p:grpSpPr>
          <a:xfrm>
            <a:off x="5646517" y="3032646"/>
            <a:ext cx="478902" cy="478902"/>
            <a:chOff x="0" y="0"/>
            <a:chExt cx="812800" cy="812800"/>
          </a:xfrm>
        </p:grpSpPr>
        <p:sp>
          <p:nvSpPr>
            <p:cNvPr id="511" name="Google Shape;511;p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9075" tIns="49075" rIns="49075" bIns="49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1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275" tIns="27275" rIns="27275" bIns="27275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66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3" name="Google Shape;513;p91"/>
          <p:cNvSpPr/>
          <p:nvPr/>
        </p:nvSpPr>
        <p:spPr>
          <a:xfrm rot="5400000">
            <a:off x="5826541" y="3539864"/>
            <a:ext cx="125379" cy="187446"/>
          </a:xfrm>
          <a:custGeom>
            <a:avLst/>
            <a:gdLst/>
            <a:ahLst/>
            <a:cxnLst/>
            <a:rect l="l" t="t" r="r" b="b"/>
            <a:pathLst>
              <a:path w="315055" h="471017" extrusionOk="0">
                <a:moveTo>
                  <a:pt x="0" y="0"/>
                </a:moveTo>
                <a:lnTo>
                  <a:pt x="315055" y="0"/>
                </a:lnTo>
                <a:lnTo>
                  <a:pt x="315055" y="471017"/>
                </a:lnTo>
                <a:lnTo>
                  <a:pt x="0" y="471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15" name="Google Shape;515;p91"/>
          <p:cNvGrpSpPr/>
          <p:nvPr/>
        </p:nvGrpSpPr>
        <p:grpSpPr>
          <a:xfrm>
            <a:off x="5646517" y="3723868"/>
            <a:ext cx="478902" cy="478902"/>
            <a:chOff x="0" y="0"/>
            <a:chExt cx="812800" cy="812800"/>
          </a:xfrm>
        </p:grpSpPr>
        <p:sp>
          <p:nvSpPr>
            <p:cNvPr id="516" name="Google Shape;516;p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9075" tIns="49075" rIns="49075" bIns="49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1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275" tIns="27275" rIns="27275" bIns="27275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66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18;p91"/>
          <p:cNvGrpSpPr/>
          <p:nvPr/>
        </p:nvGrpSpPr>
        <p:grpSpPr>
          <a:xfrm>
            <a:off x="5646517" y="4368457"/>
            <a:ext cx="478902" cy="478902"/>
            <a:chOff x="0" y="0"/>
            <a:chExt cx="812800" cy="812800"/>
          </a:xfrm>
        </p:grpSpPr>
        <p:sp>
          <p:nvSpPr>
            <p:cNvPr id="519" name="Google Shape;519;p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9075" tIns="49075" rIns="49075" bIns="49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1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275" tIns="27275" rIns="27275" bIns="27275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66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1" name="Google Shape;521;p91"/>
          <p:cNvSpPr/>
          <p:nvPr/>
        </p:nvSpPr>
        <p:spPr>
          <a:xfrm>
            <a:off x="5726669" y="3116980"/>
            <a:ext cx="319045" cy="310670"/>
          </a:xfrm>
          <a:custGeom>
            <a:avLst/>
            <a:gdLst/>
            <a:ahLst/>
            <a:cxnLst/>
            <a:rect l="l" t="t" r="r" b="b"/>
            <a:pathLst>
              <a:path w="593572" h="577990" extrusionOk="0">
                <a:moveTo>
                  <a:pt x="0" y="0"/>
                </a:moveTo>
                <a:lnTo>
                  <a:pt x="593572" y="0"/>
                </a:lnTo>
                <a:lnTo>
                  <a:pt x="593572" y="577990"/>
                </a:lnTo>
                <a:lnTo>
                  <a:pt x="0" y="577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2" name="Google Shape;522;p91"/>
          <p:cNvSpPr/>
          <p:nvPr/>
        </p:nvSpPr>
        <p:spPr>
          <a:xfrm>
            <a:off x="5726669" y="4452304"/>
            <a:ext cx="311645" cy="311645"/>
          </a:xfrm>
          <a:custGeom>
            <a:avLst/>
            <a:gdLst/>
            <a:ahLst/>
            <a:cxnLst/>
            <a:rect l="l" t="t" r="r" b="b"/>
            <a:pathLst>
              <a:path w="579804" h="579804" extrusionOk="0">
                <a:moveTo>
                  <a:pt x="0" y="0"/>
                </a:moveTo>
                <a:lnTo>
                  <a:pt x="579804" y="0"/>
                </a:lnTo>
                <a:lnTo>
                  <a:pt x="579804" y="579804"/>
                </a:lnTo>
                <a:lnTo>
                  <a:pt x="0" y="579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3" name="Google Shape;523;p91"/>
          <p:cNvSpPr/>
          <p:nvPr/>
        </p:nvSpPr>
        <p:spPr>
          <a:xfrm>
            <a:off x="5748976" y="3797767"/>
            <a:ext cx="274373" cy="331568"/>
          </a:xfrm>
          <a:custGeom>
            <a:avLst/>
            <a:gdLst/>
            <a:ahLst/>
            <a:cxnLst/>
            <a:rect l="l" t="t" r="r" b="b"/>
            <a:pathLst>
              <a:path w="510461" h="616871" extrusionOk="0">
                <a:moveTo>
                  <a:pt x="0" y="0"/>
                </a:moveTo>
                <a:lnTo>
                  <a:pt x="510460" y="0"/>
                </a:lnTo>
                <a:lnTo>
                  <a:pt x="510460" y="616871"/>
                </a:lnTo>
                <a:lnTo>
                  <a:pt x="0" y="616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4" name="Google Shape;524;p91"/>
          <p:cNvSpPr txBox="1"/>
          <p:nvPr/>
        </p:nvSpPr>
        <p:spPr>
          <a:xfrm>
            <a:off x="6183522" y="3032883"/>
            <a:ext cx="24357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chemeClr val="dk1"/>
                </a:solidFill>
                <a:latin typeface="Montserrat" pitchFamily="2" charset="77"/>
              </a:rPr>
              <a:t>УФ-опромінення спонукає канцерогенез за подвійним механізмом</a:t>
            </a:r>
            <a:endParaRPr sz="1200" dirty="0">
              <a:solidFill>
                <a:schemeClr val="dk1"/>
              </a:solidFill>
              <a:latin typeface="Montserrat" pitchFamily="2" charset="77"/>
            </a:endParaRPr>
          </a:p>
        </p:txBody>
      </p:sp>
      <p:sp>
        <p:nvSpPr>
          <p:cNvPr id="525" name="Google Shape;525;p91"/>
          <p:cNvSpPr txBox="1"/>
          <p:nvPr/>
        </p:nvSpPr>
        <p:spPr>
          <a:xfrm>
            <a:off x="6182981" y="3860476"/>
            <a:ext cx="33393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chemeClr val="dk1"/>
                </a:solidFill>
                <a:latin typeface="Montserrat" pitchFamily="2" charset="77"/>
              </a:rPr>
              <a:t>Генерує пошкодження ДНК</a:t>
            </a:r>
            <a:endParaRPr sz="1200" dirty="0">
              <a:solidFill>
                <a:schemeClr val="dk1"/>
              </a:solidFill>
              <a:latin typeface="Montserrat" pitchFamily="2" charset="77"/>
            </a:endParaRPr>
          </a:p>
        </p:txBody>
      </p:sp>
      <p:sp>
        <p:nvSpPr>
          <p:cNvPr id="526" name="Google Shape;526;p91"/>
          <p:cNvSpPr txBox="1"/>
          <p:nvPr/>
        </p:nvSpPr>
        <p:spPr>
          <a:xfrm>
            <a:off x="6183249" y="4227322"/>
            <a:ext cx="27467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chemeClr val="dk1"/>
                </a:solidFill>
                <a:latin typeface="Montserrat" pitchFamily="2" charset="77"/>
              </a:rPr>
              <a:t>Утворення мутацій та зниження здатності імунної системи розпізнавати та видаляти злоякісні клітини</a:t>
            </a:r>
            <a:endParaRPr sz="1200" dirty="0">
              <a:solidFill>
                <a:schemeClr val="dk1"/>
              </a:solidFill>
              <a:latin typeface="Montserrat" pitchFamily="2" charset="77"/>
            </a:endParaRPr>
          </a:p>
        </p:txBody>
      </p:sp>
      <p:sp>
        <p:nvSpPr>
          <p:cNvPr id="527" name="Google Shape;527;p91"/>
          <p:cNvSpPr/>
          <p:nvPr/>
        </p:nvSpPr>
        <p:spPr>
          <a:xfrm>
            <a:off x="311700" y="2722000"/>
            <a:ext cx="4307700" cy="198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7075" tIns="47075" rIns="47075" bIns="470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3CFFA5-D578-6BB2-8407-0FEF5503A2AB}"/>
              </a:ext>
            </a:extLst>
          </p:cNvPr>
          <p:cNvGrpSpPr/>
          <p:nvPr/>
        </p:nvGrpSpPr>
        <p:grpSpPr>
          <a:xfrm>
            <a:off x="449776" y="3055095"/>
            <a:ext cx="4169624" cy="1888993"/>
            <a:chOff x="381491" y="2762431"/>
            <a:chExt cx="4169624" cy="1888993"/>
          </a:xfrm>
        </p:grpSpPr>
        <p:sp>
          <p:nvSpPr>
            <p:cNvPr id="528" name="Google Shape;528;p91"/>
            <p:cNvSpPr/>
            <p:nvPr/>
          </p:nvSpPr>
          <p:spPr>
            <a:xfrm>
              <a:off x="1563790" y="2762431"/>
              <a:ext cx="1855149" cy="1888993"/>
            </a:xfrm>
            <a:custGeom>
              <a:avLst/>
              <a:gdLst/>
              <a:ahLst/>
              <a:cxnLst/>
              <a:rect l="l" t="t" r="r" b="b"/>
              <a:pathLst>
                <a:path w="6807885" h="6932084" extrusionOk="0">
                  <a:moveTo>
                    <a:pt x="0" y="0"/>
                  </a:moveTo>
                  <a:lnTo>
                    <a:pt x="6807884" y="0"/>
                  </a:lnTo>
                  <a:lnTo>
                    <a:pt x="6807884" y="6932085"/>
                  </a:lnTo>
                  <a:lnTo>
                    <a:pt x="0" y="69320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grpSp>
          <p:nvGrpSpPr>
            <p:cNvPr id="529" name="Google Shape;529;p91"/>
            <p:cNvGrpSpPr/>
            <p:nvPr/>
          </p:nvGrpSpPr>
          <p:grpSpPr>
            <a:xfrm>
              <a:off x="705457" y="2795010"/>
              <a:ext cx="783933" cy="189552"/>
              <a:chOff x="0" y="0"/>
              <a:chExt cx="738375" cy="178536"/>
            </a:xfrm>
          </p:grpSpPr>
          <p:sp>
            <p:nvSpPr>
              <p:cNvPr id="530" name="Google Shape;530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31" name="Google Shape;531;p91"/>
              <p:cNvSpPr txBox="1"/>
              <p:nvPr/>
            </p:nvSpPr>
            <p:spPr>
              <a:xfrm>
                <a:off x="0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l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Голова і шия</a:t>
                </a:r>
                <a:endParaRPr sz="391"/>
              </a:p>
            </p:txBody>
          </p:sp>
        </p:grpSp>
        <p:grpSp>
          <p:nvGrpSpPr>
            <p:cNvPr id="532" name="Google Shape;532;p91"/>
            <p:cNvGrpSpPr/>
            <p:nvPr/>
          </p:nvGrpSpPr>
          <p:grpSpPr>
            <a:xfrm>
              <a:off x="705457" y="3126188"/>
              <a:ext cx="783933" cy="189552"/>
              <a:chOff x="0" y="0"/>
              <a:chExt cx="738375" cy="178536"/>
            </a:xfrm>
          </p:grpSpPr>
          <p:sp>
            <p:nvSpPr>
              <p:cNvPr id="533" name="Google Shape;533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34" name="Google Shape;534;p91"/>
              <p:cNvSpPr txBox="1"/>
              <p:nvPr/>
            </p:nvSpPr>
            <p:spPr>
              <a:xfrm>
                <a:off x="0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l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Руки</a:t>
                </a:r>
                <a:endParaRPr sz="391"/>
              </a:p>
            </p:txBody>
          </p:sp>
        </p:grpSp>
        <p:grpSp>
          <p:nvGrpSpPr>
            <p:cNvPr id="535" name="Google Shape;535;p91"/>
            <p:cNvGrpSpPr/>
            <p:nvPr/>
          </p:nvGrpSpPr>
          <p:grpSpPr>
            <a:xfrm>
              <a:off x="705457" y="3466988"/>
              <a:ext cx="783933" cy="189552"/>
              <a:chOff x="0" y="0"/>
              <a:chExt cx="738375" cy="178536"/>
            </a:xfrm>
          </p:grpSpPr>
          <p:sp>
            <p:nvSpPr>
              <p:cNvPr id="536" name="Google Shape;536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37" name="Google Shape;537;p91"/>
              <p:cNvSpPr txBox="1"/>
              <p:nvPr/>
            </p:nvSpPr>
            <p:spPr>
              <a:xfrm>
                <a:off x="0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l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Тулуб</a:t>
                </a:r>
                <a:endParaRPr sz="391"/>
              </a:p>
            </p:txBody>
          </p:sp>
        </p:grpSp>
        <p:grpSp>
          <p:nvGrpSpPr>
            <p:cNvPr id="538" name="Google Shape;538;p91"/>
            <p:cNvGrpSpPr/>
            <p:nvPr/>
          </p:nvGrpSpPr>
          <p:grpSpPr>
            <a:xfrm>
              <a:off x="705457" y="3788544"/>
              <a:ext cx="783933" cy="189552"/>
              <a:chOff x="0" y="0"/>
              <a:chExt cx="738375" cy="178536"/>
            </a:xfrm>
          </p:grpSpPr>
          <p:sp>
            <p:nvSpPr>
              <p:cNvPr id="539" name="Google Shape;539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40" name="Google Shape;540;p91"/>
              <p:cNvSpPr txBox="1"/>
              <p:nvPr/>
            </p:nvSpPr>
            <p:spPr>
              <a:xfrm>
                <a:off x="0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l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545454"/>
                    </a:solidFill>
                    <a:latin typeface="Arial"/>
                    <a:ea typeface="Arial"/>
                    <a:cs typeface="Arial"/>
                    <a:sym typeface="Arial"/>
                  </a:rPr>
                  <a:t>Ноги</a:t>
                </a:r>
                <a:endParaRPr sz="391"/>
              </a:p>
            </p:txBody>
          </p:sp>
        </p:grpSp>
        <p:grpSp>
          <p:nvGrpSpPr>
            <p:cNvPr id="541" name="Google Shape;541;p91"/>
            <p:cNvGrpSpPr/>
            <p:nvPr/>
          </p:nvGrpSpPr>
          <p:grpSpPr>
            <a:xfrm>
              <a:off x="705457" y="4119722"/>
              <a:ext cx="783933" cy="189552"/>
              <a:chOff x="0" y="0"/>
              <a:chExt cx="738375" cy="178536"/>
            </a:xfrm>
          </p:grpSpPr>
          <p:sp>
            <p:nvSpPr>
              <p:cNvPr id="542" name="Google Shape;542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43" name="Google Shape;543;p91"/>
              <p:cNvSpPr txBox="1"/>
              <p:nvPr/>
            </p:nvSpPr>
            <p:spPr>
              <a:xfrm>
                <a:off x="0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l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545454"/>
                    </a:solidFill>
                    <a:latin typeface="Arial"/>
                    <a:ea typeface="Arial"/>
                    <a:cs typeface="Arial"/>
                    <a:sym typeface="Arial"/>
                  </a:rPr>
                  <a:t>Інша локалізація</a:t>
                </a:r>
                <a:endParaRPr sz="391"/>
              </a:p>
            </p:txBody>
          </p:sp>
        </p:grpSp>
        <p:grpSp>
          <p:nvGrpSpPr>
            <p:cNvPr id="544" name="Google Shape;544;p91"/>
            <p:cNvGrpSpPr/>
            <p:nvPr/>
          </p:nvGrpSpPr>
          <p:grpSpPr>
            <a:xfrm>
              <a:off x="3423335" y="2773574"/>
              <a:ext cx="783933" cy="189552"/>
              <a:chOff x="0" y="0"/>
              <a:chExt cx="738375" cy="178536"/>
            </a:xfrm>
          </p:grpSpPr>
          <p:sp>
            <p:nvSpPr>
              <p:cNvPr id="545" name="Google Shape;545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46" name="Google Shape;546;p91"/>
              <p:cNvSpPr txBox="1"/>
              <p:nvPr/>
            </p:nvSpPr>
            <p:spPr>
              <a:xfrm>
                <a:off x="0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r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545454"/>
                    </a:solidFill>
                    <a:latin typeface="Arial"/>
                    <a:ea typeface="Arial"/>
                    <a:cs typeface="Arial"/>
                    <a:sym typeface="Arial"/>
                  </a:rPr>
                  <a:t>Голова і шия</a:t>
                </a:r>
                <a:endParaRPr sz="391"/>
              </a:p>
            </p:txBody>
          </p:sp>
        </p:grpSp>
        <p:grpSp>
          <p:nvGrpSpPr>
            <p:cNvPr id="547" name="Google Shape;547;p91"/>
            <p:cNvGrpSpPr/>
            <p:nvPr/>
          </p:nvGrpSpPr>
          <p:grpSpPr>
            <a:xfrm>
              <a:off x="3423335" y="3086221"/>
              <a:ext cx="783933" cy="189552"/>
              <a:chOff x="0" y="0"/>
              <a:chExt cx="738375" cy="178536"/>
            </a:xfrm>
          </p:grpSpPr>
          <p:sp>
            <p:nvSpPr>
              <p:cNvPr id="548" name="Google Shape;548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49" name="Google Shape;549;p91"/>
              <p:cNvSpPr txBox="1"/>
              <p:nvPr/>
            </p:nvSpPr>
            <p:spPr>
              <a:xfrm>
                <a:off x="0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r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545454"/>
                    </a:solidFill>
                    <a:latin typeface="Arial"/>
                    <a:ea typeface="Arial"/>
                    <a:cs typeface="Arial"/>
                    <a:sym typeface="Arial"/>
                  </a:rPr>
                  <a:t>Руки</a:t>
                </a:r>
                <a:endParaRPr sz="391"/>
              </a:p>
            </p:txBody>
          </p:sp>
        </p:grpSp>
        <p:grpSp>
          <p:nvGrpSpPr>
            <p:cNvPr id="550" name="Google Shape;550;p91"/>
            <p:cNvGrpSpPr/>
            <p:nvPr/>
          </p:nvGrpSpPr>
          <p:grpSpPr>
            <a:xfrm>
              <a:off x="3423335" y="3435930"/>
              <a:ext cx="783933" cy="189552"/>
              <a:chOff x="0" y="0"/>
              <a:chExt cx="738375" cy="178536"/>
            </a:xfrm>
          </p:grpSpPr>
          <p:sp>
            <p:nvSpPr>
              <p:cNvPr id="551" name="Google Shape;551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52" name="Google Shape;552;p91"/>
              <p:cNvSpPr txBox="1"/>
              <p:nvPr/>
            </p:nvSpPr>
            <p:spPr>
              <a:xfrm>
                <a:off x="0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r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 dirty="0">
                    <a:solidFill>
                      <a:srgbClr val="545454"/>
                    </a:solidFill>
                    <a:latin typeface="Arial"/>
                    <a:ea typeface="Arial"/>
                    <a:cs typeface="Arial"/>
                    <a:sym typeface="Arial"/>
                  </a:rPr>
                  <a:t>Тулуб</a:t>
                </a:r>
                <a:endParaRPr sz="391" dirty="0"/>
              </a:p>
            </p:txBody>
          </p:sp>
        </p:grpSp>
        <p:grpSp>
          <p:nvGrpSpPr>
            <p:cNvPr id="553" name="Google Shape;553;p91"/>
            <p:cNvGrpSpPr/>
            <p:nvPr/>
          </p:nvGrpSpPr>
          <p:grpSpPr>
            <a:xfrm>
              <a:off x="3423335" y="3767107"/>
              <a:ext cx="783933" cy="189552"/>
              <a:chOff x="0" y="0"/>
              <a:chExt cx="738375" cy="178536"/>
            </a:xfrm>
          </p:grpSpPr>
          <p:sp>
            <p:nvSpPr>
              <p:cNvPr id="554" name="Google Shape;554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55" name="Google Shape;555;p91"/>
              <p:cNvSpPr txBox="1"/>
              <p:nvPr/>
            </p:nvSpPr>
            <p:spPr>
              <a:xfrm>
                <a:off x="0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r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545454"/>
                    </a:solidFill>
                    <a:latin typeface="Arial"/>
                    <a:ea typeface="Arial"/>
                    <a:cs typeface="Arial"/>
                    <a:sym typeface="Arial"/>
                  </a:rPr>
                  <a:t>Ноги</a:t>
                </a:r>
                <a:endParaRPr sz="391"/>
              </a:p>
            </p:txBody>
          </p:sp>
        </p:grpSp>
        <p:grpSp>
          <p:nvGrpSpPr>
            <p:cNvPr id="556" name="Google Shape;556;p91"/>
            <p:cNvGrpSpPr/>
            <p:nvPr/>
          </p:nvGrpSpPr>
          <p:grpSpPr>
            <a:xfrm>
              <a:off x="3117718" y="4098285"/>
              <a:ext cx="1089524" cy="189552"/>
              <a:chOff x="0" y="0"/>
              <a:chExt cx="1026207" cy="178536"/>
            </a:xfrm>
          </p:grpSpPr>
          <p:sp>
            <p:nvSpPr>
              <p:cNvPr id="557" name="Google Shape;557;p91"/>
              <p:cNvSpPr/>
              <p:nvPr/>
            </p:nvSpPr>
            <p:spPr>
              <a:xfrm>
                <a:off x="0" y="0"/>
                <a:ext cx="738375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38375" h="178536" extrusionOk="0">
                    <a:moveTo>
                      <a:pt x="55230" y="0"/>
                    </a:moveTo>
                    <a:lnTo>
                      <a:pt x="683145" y="0"/>
                    </a:lnTo>
                    <a:cubicBezTo>
                      <a:pt x="697792" y="0"/>
                      <a:pt x="711841" y="5819"/>
                      <a:pt x="722198" y="16177"/>
                    </a:cubicBezTo>
                    <a:cubicBezTo>
                      <a:pt x="732556" y="26534"/>
                      <a:pt x="738375" y="40582"/>
                      <a:pt x="738375" y="55230"/>
                    </a:cubicBezTo>
                    <a:lnTo>
                      <a:pt x="738375" y="123306"/>
                    </a:lnTo>
                    <a:cubicBezTo>
                      <a:pt x="738375" y="153809"/>
                      <a:pt x="713647" y="178536"/>
                      <a:pt x="683145" y="178536"/>
                    </a:cubicBezTo>
                    <a:lnTo>
                      <a:pt x="55230" y="178536"/>
                    </a:lnTo>
                    <a:cubicBezTo>
                      <a:pt x="40582" y="178536"/>
                      <a:pt x="26534" y="172717"/>
                      <a:pt x="16177" y="162360"/>
                    </a:cubicBezTo>
                    <a:cubicBezTo>
                      <a:pt x="5819" y="152002"/>
                      <a:pt x="0" y="137954"/>
                      <a:pt x="0" y="123306"/>
                    </a:cubicBezTo>
                    <a:lnTo>
                      <a:pt x="0" y="55230"/>
                    </a:lnTo>
                    <a:cubicBezTo>
                      <a:pt x="0" y="40582"/>
                      <a:pt x="5819" y="26534"/>
                      <a:pt x="16177" y="16177"/>
                    </a:cubicBezTo>
                    <a:cubicBezTo>
                      <a:pt x="26534" y="5819"/>
                      <a:pt x="40582" y="0"/>
                      <a:pt x="5523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558" name="Google Shape;558;p91"/>
              <p:cNvSpPr txBox="1"/>
              <p:nvPr/>
            </p:nvSpPr>
            <p:spPr>
              <a:xfrm>
                <a:off x="287907" y="9525"/>
                <a:ext cx="7383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r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545454"/>
                    </a:solidFill>
                    <a:latin typeface="Arial"/>
                    <a:ea typeface="Arial"/>
                    <a:cs typeface="Arial"/>
                    <a:sym typeface="Arial"/>
                  </a:rPr>
                  <a:t>Інша локалізація</a:t>
                </a:r>
                <a:endParaRPr sz="391"/>
              </a:p>
            </p:txBody>
          </p:sp>
        </p:grpSp>
        <p:grpSp>
          <p:nvGrpSpPr>
            <p:cNvPr id="559" name="Google Shape;559;p91"/>
            <p:cNvGrpSpPr/>
            <p:nvPr/>
          </p:nvGrpSpPr>
          <p:grpSpPr>
            <a:xfrm>
              <a:off x="393212" y="2784417"/>
              <a:ext cx="249448" cy="249448"/>
              <a:chOff x="0" y="0"/>
              <a:chExt cx="812800" cy="812800"/>
            </a:xfrm>
          </p:grpSpPr>
          <p:sp>
            <p:nvSpPr>
              <p:cNvPr id="560" name="Google Shape;560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95EB4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61" name="Google Shape;561;p91"/>
              <p:cNvSpPr txBox="1"/>
              <p:nvPr/>
            </p:nvSpPr>
            <p:spPr>
              <a:xfrm>
                <a:off x="76200" y="19050"/>
                <a:ext cx="6603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1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36%</a:t>
                </a:r>
                <a:endParaRPr sz="280"/>
              </a:p>
            </p:txBody>
          </p:sp>
        </p:grpSp>
        <p:grpSp>
          <p:nvGrpSpPr>
            <p:cNvPr id="562" name="Google Shape;562;p91"/>
            <p:cNvGrpSpPr/>
            <p:nvPr/>
          </p:nvGrpSpPr>
          <p:grpSpPr>
            <a:xfrm>
              <a:off x="393212" y="3114115"/>
              <a:ext cx="249448" cy="249448"/>
              <a:chOff x="0" y="0"/>
              <a:chExt cx="812800" cy="812800"/>
            </a:xfrm>
          </p:grpSpPr>
          <p:sp>
            <p:nvSpPr>
              <p:cNvPr id="563" name="Google Shape;563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6C1FA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64" name="Google Shape;564;p91"/>
              <p:cNvSpPr txBox="1"/>
              <p:nvPr/>
            </p:nvSpPr>
            <p:spPr>
              <a:xfrm>
                <a:off x="76200" y="19050"/>
                <a:ext cx="6603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1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17%</a:t>
                </a:r>
                <a:endParaRPr sz="280"/>
              </a:p>
            </p:txBody>
          </p:sp>
        </p:grpSp>
        <p:grpSp>
          <p:nvGrpSpPr>
            <p:cNvPr id="565" name="Google Shape;565;p91"/>
            <p:cNvGrpSpPr/>
            <p:nvPr/>
          </p:nvGrpSpPr>
          <p:grpSpPr>
            <a:xfrm>
              <a:off x="393212" y="4103211"/>
              <a:ext cx="249448" cy="249448"/>
              <a:chOff x="0" y="0"/>
              <a:chExt cx="812800" cy="812800"/>
            </a:xfrm>
          </p:grpSpPr>
          <p:sp>
            <p:nvSpPr>
              <p:cNvPr id="566" name="Google Shape;566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67" name="Google Shape;567;p91"/>
              <p:cNvSpPr txBox="1"/>
              <p:nvPr/>
            </p:nvSpPr>
            <p:spPr>
              <a:xfrm>
                <a:off x="76200" y="19050"/>
                <a:ext cx="6603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1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3%</a:t>
                </a:r>
                <a:endParaRPr sz="280"/>
              </a:p>
            </p:txBody>
          </p:sp>
        </p:grpSp>
        <p:grpSp>
          <p:nvGrpSpPr>
            <p:cNvPr id="568" name="Google Shape;568;p91"/>
            <p:cNvGrpSpPr/>
            <p:nvPr/>
          </p:nvGrpSpPr>
          <p:grpSpPr>
            <a:xfrm>
              <a:off x="393212" y="3443814"/>
              <a:ext cx="253285" cy="249448"/>
              <a:chOff x="0" y="0"/>
              <a:chExt cx="825300" cy="812800"/>
            </a:xfrm>
          </p:grpSpPr>
          <p:sp>
            <p:nvSpPr>
              <p:cNvPr id="569" name="Google Shape;569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BDE5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70" name="Google Shape;570;p91"/>
              <p:cNvSpPr txBox="1"/>
              <p:nvPr/>
            </p:nvSpPr>
            <p:spPr>
              <a:xfrm>
                <a:off x="76200" y="19050"/>
                <a:ext cx="7491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1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280"/>
              </a:p>
            </p:txBody>
          </p:sp>
        </p:grpSp>
        <p:grpSp>
          <p:nvGrpSpPr>
            <p:cNvPr id="571" name="Google Shape;571;p91"/>
            <p:cNvGrpSpPr/>
            <p:nvPr/>
          </p:nvGrpSpPr>
          <p:grpSpPr>
            <a:xfrm>
              <a:off x="393212" y="3773513"/>
              <a:ext cx="249448" cy="249448"/>
              <a:chOff x="0" y="0"/>
              <a:chExt cx="812800" cy="812800"/>
            </a:xfrm>
          </p:grpSpPr>
          <p:sp>
            <p:nvSpPr>
              <p:cNvPr id="572" name="Google Shape;572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46BC8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73" name="Google Shape;573;p91"/>
              <p:cNvSpPr txBox="1"/>
              <p:nvPr/>
            </p:nvSpPr>
            <p:spPr>
              <a:xfrm>
                <a:off x="76200" y="19050"/>
                <a:ext cx="6603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1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14%</a:t>
                </a:r>
                <a:endParaRPr sz="280"/>
              </a:p>
            </p:txBody>
          </p:sp>
        </p:grpSp>
        <p:grpSp>
          <p:nvGrpSpPr>
            <p:cNvPr id="574" name="Google Shape;574;p91"/>
            <p:cNvGrpSpPr/>
            <p:nvPr/>
          </p:nvGrpSpPr>
          <p:grpSpPr>
            <a:xfrm>
              <a:off x="4301630" y="2783435"/>
              <a:ext cx="249448" cy="249448"/>
              <a:chOff x="0" y="0"/>
              <a:chExt cx="812800" cy="812800"/>
            </a:xfrm>
          </p:grpSpPr>
          <p:sp>
            <p:nvSpPr>
              <p:cNvPr id="575" name="Google Shape;575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46BC8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76" name="Google Shape;576;p91"/>
              <p:cNvSpPr txBox="1"/>
              <p:nvPr/>
            </p:nvSpPr>
            <p:spPr>
              <a:xfrm>
                <a:off x="76200" y="19050"/>
                <a:ext cx="6603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1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7%</a:t>
                </a:r>
                <a:endParaRPr sz="280"/>
              </a:p>
            </p:txBody>
          </p:sp>
        </p:grpSp>
        <p:grpSp>
          <p:nvGrpSpPr>
            <p:cNvPr id="577" name="Google Shape;577;p91"/>
            <p:cNvGrpSpPr/>
            <p:nvPr/>
          </p:nvGrpSpPr>
          <p:grpSpPr>
            <a:xfrm>
              <a:off x="4301630" y="3113133"/>
              <a:ext cx="249448" cy="249448"/>
              <a:chOff x="0" y="0"/>
              <a:chExt cx="812800" cy="812800"/>
            </a:xfrm>
          </p:grpSpPr>
          <p:sp>
            <p:nvSpPr>
              <p:cNvPr id="578" name="Google Shape;578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3BDE5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79" name="Google Shape;579;p91"/>
              <p:cNvSpPr txBox="1"/>
              <p:nvPr/>
            </p:nvSpPr>
            <p:spPr>
              <a:xfrm>
                <a:off x="76200" y="19050"/>
                <a:ext cx="6603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1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27%</a:t>
                </a:r>
                <a:endParaRPr sz="280"/>
              </a:p>
            </p:txBody>
          </p:sp>
        </p:grpSp>
        <p:grpSp>
          <p:nvGrpSpPr>
            <p:cNvPr id="580" name="Google Shape;580;p91"/>
            <p:cNvGrpSpPr/>
            <p:nvPr/>
          </p:nvGrpSpPr>
          <p:grpSpPr>
            <a:xfrm>
              <a:off x="4301630" y="4102229"/>
              <a:ext cx="249448" cy="249448"/>
              <a:chOff x="0" y="0"/>
              <a:chExt cx="812800" cy="812800"/>
            </a:xfrm>
          </p:grpSpPr>
          <p:sp>
            <p:nvSpPr>
              <p:cNvPr id="581" name="Google Shape;581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82" name="Google Shape;582;p91"/>
              <p:cNvSpPr txBox="1"/>
              <p:nvPr/>
            </p:nvSpPr>
            <p:spPr>
              <a:xfrm>
                <a:off x="76200" y="19050"/>
                <a:ext cx="6603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1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3%</a:t>
                </a:r>
                <a:endParaRPr sz="280"/>
              </a:p>
            </p:txBody>
          </p:sp>
        </p:grpSp>
        <p:grpSp>
          <p:nvGrpSpPr>
            <p:cNvPr id="583" name="Google Shape;583;p91"/>
            <p:cNvGrpSpPr/>
            <p:nvPr/>
          </p:nvGrpSpPr>
          <p:grpSpPr>
            <a:xfrm>
              <a:off x="4301630" y="3442832"/>
              <a:ext cx="249448" cy="249448"/>
              <a:chOff x="0" y="0"/>
              <a:chExt cx="812800" cy="812800"/>
            </a:xfrm>
          </p:grpSpPr>
          <p:sp>
            <p:nvSpPr>
              <p:cNvPr id="584" name="Google Shape;584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6C1FA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85" name="Google Shape;585;p91"/>
              <p:cNvSpPr txBox="1"/>
              <p:nvPr/>
            </p:nvSpPr>
            <p:spPr>
              <a:xfrm>
                <a:off x="76200" y="19050"/>
                <a:ext cx="6603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15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14%</a:t>
                </a:r>
                <a:endParaRPr sz="280"/>
              </a:p>
            </p:txBody>
          </p:sp>
        </p:grpSp>
        <p:grpSp>
          <p:nvGrpSpPr>
            <p:cNvPr id="586" name="Google Shape;586;p91"/>
            <p:cNvGrpSpPr/>
            <p:nvPr/>
          </p:nvGrpSpPr>
          <p:grpSpPr>
            <a:xfrm>
              <a:off x="4301630" y="3772531"/>
              <a:ext cx="249448" cy="249448"/>
              <a:chOff x="0" y="0"/>
              <a:chExt cx="812800" cy="812800"/>
            </a:xfrm>
          </p:grpSpPr>
          <p:sp>
            <p:nvSpPr>
              <p:cNvPr id="587" name="Google Shape;587;p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95EB4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71"/>
              </a:p>
            </p:txBody>
          </p:sp>
          <p:sp>
            <p:nvSpPr>
              <p:cNvPr id="588" name="Google Shape;588;p91"/>
              <p:cNvSpPr txBox="1"/>
              <p:nvPr/>
            </p:nvSpPr>
            <p:spPr>
              <a:xfrm>
                <a:off x="76200" y="19050"/>
                <a:ext cx="736500" cy="71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001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559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40%</a:t>
                </a:r>
                <a:endParaRPr sz="280"/>
              </a:p>
            </p:txBody>
          </p:sp>
        </p:grpSp>
        <p:cxnSp>
          <p:nvCxnSpPr>
            <p:cNvPr id="589" name="Google Shape;589;p91"/>
            <p:cNvCxnSpPr/>
            <p:nvPr/>
          </p:nvCxnSpPr>
          <p:spPr>
            <a:xfrm>
              <a:off x="729052" y="2961822"/>
              <a:ext cx="1117200" cy="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none" w="sm" len="sm"/>
              <a:tailEnd type="oval" w="lg" len="lg"/>
            </a:ln>
          </p:spPr>
        </p:cxnSp>
        <p:cxnSp>
          <p:nvCxnSpPr>
            <p:cNvPr id="590" name="Google Shape;590;p91"/>
            <p:cNvCxnSpPr/>
            <p:nvPr/>
          </p:nvCxnSpPr>
          <p:spPr>
            <a:xfrm>
              <a:off x="724420" y="3295507"/>
              <a:ext cx="994800" cy="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none" w="sm" len="sm"/>
              <a:tailEnd type="oval" w="lg" len="lg"/>
            </a:ln>
          </p:spPr>
        </p:cxnSp>
        <p:cxnSp>
          <p:nvCxnSpPr>
            <p:cNvPr id="591" name="Google Shape;591;p91"/>
            <p:cNvCxnSpPr/>
            <p:nvPr/>
          </p:nvCxnSpPr>
          <p:spPr>
            <a:xfrm rot="10800000" flipH="1">
              <a:off x="1494876" y="3445486"/>
              <a:ext cx="535800" cy="18810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none" w="sm" len="sm"/>
              <a:tailEnd type="oval" w="lg" len="lg"/>
            </a:ln>
          </p:spPr>
        </p:cxnSp>
        <p:cxnSp>
          <p:nvCxnSpPr>
            <p:cNvPr id="592" name="Google Shape;592;p91"/>
            <p:cNvCxnSpPr/>
            <p:nvPr/>
          </p:nvCxnSpPr>
          <p:spPr>
            <a:xfrm>
              <a:off x="727205" y="3633760"/>
              <a:ext cx="767400" cy="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3" name="Google Shape;593;p91"/>
            <p:cNvCxnSpPr/>
            <p:nvPr/>
          </p:nvCxnSpPr>
          <p:spPr>
            <a:xfrm>
              <a:off x="729039" y="3950759"/>
              <a:ext cx="1060500" cy="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none" w="sm" len="sm"/>
              <a:tailEnd type="oval" w="lg" len="lg"/>
            </a:ln>
          </p:spPr>
        </p:cxnSp>
        <p:cxnSp>
          <p:nvCxnSpPr>
            <p:cNvPr id="594" name="Google Shape;594;p91"/>
            <p:cNvCxnSpPr/>
            <p:nvPr/>
          </p:nvCxnSpPr>
          <p:spPr>
            <a:xfrm>
              <a:off x="3218020" y="3954961"/>
              <a:ext cx="973200" cy="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oval" w="lg" len="lg"/>
              <a:tailEnd type="none" w="sm" len="sm"/>
            </a:ln>
          </p:spPr>
        </p:cxnSp>
        <p:cxnSp>
          <p:nvCxnSpPr>
            <p:cNvPr id="595" name="Google Shape;595;p91"/>
            <p:cNvCxnSpPr/>
            <p:nvPr/>
          </p:nvCxnSpPr>
          <p:spPr>
            <a:xfrm rot="10800000">
              <a:off x="3038277" y="3421306"/>
              <a:ext cx="561300" cy="21390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none" w="sm" len="sm"/>
              <a:tailEnd type="oval" w="lg" len="lg"/>
            </a:ln>
          </p:spPr>
        </p:cxnSp>
        <p:cxnSp>
          <p:nvCxnSpPr>
            <p:cNvPr id="596" name="Google Shape;596;p91"/>
            <p:cNvCxnSpPr/>
            <p:nvPr/>
          </p:nvCxnSpPr>
          <p:spPr>
            <a:xfrm>
              <a:off x="3599376" y="3636425"/>
              <a:ext cx="587700" cy="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7" name="Google Shape;597;p91"/>
            <p:cNvCxnSpPr/>
            <p:nvPr/>
          </p:nvCxnSpPr>
          <p:spPr>
            <a:xfrm>
              <a:off x="3303437" y="3271570"/>
              <a:ext cx="881400" cy="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oval" w="lg" len="lg"/>
              <a:tailEnd type="none" w="sm" len="sm"/>
            </a:ln>
          </p:spPr>
        </p:cxnSp>
        <p:cxnSp>
          <p:nvCxnSpPr>
            <p:cNvPr id="598" name="Google Shape;598;p91"/>
            <p:cNvCxnSpPr/>
            <p:nvPr/>
          </p:nvCxnSpPr>
          <p:spPr>
            <a:xfrm>
              <a:off x="3212987" y="2961061"/>
              <a:ext cx="978300" cy="0"/>
            </a:xfrm>
            <a:prstGeom prst="straightConnector1">
              <a:avLst/>
            </a:prstGeom>
            <a:noFill/>
            <a:ln w="5325" cap="rnd" cmpd="sng">
              <a:solidFill>
                <a:srgbClr val="9D9E9E"/>
              </a:solidFill>
              <a:prstDash val="solid"/>
              <a:round/>
              <a:headEnd type="oval" w="lg" len="lg"/>
              <a:tailEnd type="none" w="sm" len="sm"/>
            </a:ln>
          </p:spPr>
        </p:cxnSp>
        <p:grpSp>
          <p:nvGrpSpPr>
            <p:cNvPr id="599" name="Google Shape;599;p91"/>
            <p:cNvGrpSpPr/>
            <p:nvPr/>
          </p:nvGrpSpPr>
          <p:grpSpPr>
            <a:xfrm>
              <a:off x="381491" y="4453215"/>
              <a:ext cx="1007447" cy="189552"/>
              <a:chOff x="0" y="0"/>
              <a:chExt cx="948900" cy="178536"/>
            </a:xfrm>
          </p:grpSpPr>
          <p:sp>
            <p:nvSpPr>
              <p:cNvPr id="600" name="Google Shape;600;p91"/>
              <p:cNvSpPr/>
              <p:nvPr/>
            </p:nvSpPr>
            <p:spPr>
              <a:xfrm>
                <a:off x="0" y="0"/>
                <a:ext cx="948791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948791" h="178536" extrusionOk="0">
                    <a:moveTo>
                      <a:pt x="42982" y="0"/>
                    </a:moveTo>
                    <a:lnTo>
                      <a:pt x="905810" y="0"/>
                    </a:lnTo>
                    <a:cubicBezTo>
                      <a:pt x="917209" y="0"/>
                      <a:pt x="928142" y="4528"/>
                      <a:pt x="936202" y="12589"/>
                    </a:cubicBezTo>
                    <a:cubicBezTo>
                      <a:pt x="944263" y="20650"/>
                      <a:pt x="948791" y="31582"/>
                      <a:pt x="948791" y="42982"/>
                    </a:cubicBezTo>
                    <a:lnTo>
                      <a:pt x="948791" y="135555"/>
                    </a:lnTo>
                    <a:cubicBezTo>
                      <a:pt x="948791" y="146954"/>
                      <a:pt x="944263" y="157886"/>
                      <a:pt x="936202" y="165947"/>
                    </a:cubicBezTo>
                    <a:cubicBezTo>
                      <a:pt x="928142" y="174008"/>
                      <a:pt x="917209" y="178536"/>
                      <a:pt x="905810" y="178536"/>
                    </a:cubicBezTo>
                    <a:lnTo>
                      <a:pt x="42982" y="178536"/>
                    </a:lnTo>
                    <a:cubicBezTo>
                      <a:pt x="31582" y="178536"/>
                      <a:pt x="20650" y="174008"/>
                      <a:pt x="12589" y="165947"/>
                    </a:cubicBezTo>
                    <a:cubicBezTo>
                      <a:pt x="4528" y="157886"/>
                      <a:pt x="0" y="146954"/>
                      <a:pt x="0" y="135555"/>
                    </a:cubicBezTo>
                    <a:lnTo>
                      <a:pt x="0" y="42982"/>
                    </a:lnTo>
                    <a:cubicBezTo>
                      <a:pt x="0" y="31582"/>
                      <a:pt x="4528" y="20650"/>
                      <a:pt x="12589" y="12589"/>
                    </a:cubicBezTo>
                    <a:cubicBezTo>
                      <a:pt x="20650" y="4528"/>
                      <a:pt x="31582" y="0"/>
                      <a:pt x="42982" y="0"/>
                    </a:cubicBezTo>
                    <a:close/>
                  </a:path>
                </a:pathLst>
              </a:custGeom>
              <a:solidFill>
                <a:srgbClr val="17419C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21"/>
              </a:p>
            </p:txBody>
          </p:sp>
          <p:sp>
            <p:nvSpPr>
              <p:cNvPr id="601" name="Google Shape;601;p91"/>
              <p:cNvSpPr txBox="1"/>
              <p:nvPr/>
            </p:nvSpPr>
            <p:spPr>
              <a:xfrm>
                <a:off x="0" y="9525"/>
                <a:ext cx="9489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Чоловіки</a:t>
                </a:r>
                <a:endParaRPr sz="391"/>
              </a:p>
            </p:txBody>
          </p:sp>
        </p:grpSp>
        <p:grpSp>
          <p:nvGrpSpPr>
            <p:cNvPr id="602" name="Google Shape;602;p91"/>
            <p:cNvGrpSpPr/>
            <p:nvPr/>
          </p:nvGrpSpPr>
          <p:grpSpPr>
            <a:xfrm>
              <a:off x="3728404" y="4448000"/>
              <a:ext cx="822711" cy="189552"/>
              <a:chOff x="0" y="0"/>
              <a:chExt cx="774900" cy="178536"/>
            </a:xfrm>
          </p:grpSpPr>
          <p:sp>
            <p:nvSpPr>
              <p:cNvPr id="603" name="Google Shape;603;p91"/>
              <p:cNvSpPr/>
              <p:nvPr/>
            </p:nvSpPr>
            <p:spPr>
              <a:xfrm>
                <a:off x="0" y="0"/>
                <a:ext cx="774781" cy="178536"/>
              </a:xfrm>
              <a:custGeom>
                <a:avLst/>
                <a:gdLst/>
                <a:ahLst/>
                <a:cxnLst/>
                <a:rect l="l" t="t" r="r" b="b"/>
                <a:pathLst>
                  <a:path w="774781" h="178536" extrusionOk="0">
                    <a:moveTo>
                      <a:pt x="52635" y="0"/>
                    </a:moveTo>
                    <a:lnTo>
                      <a:pt x="722146" y="0"/>
                    </a:lnTo>
                    <a:cubicBezTo>
                      <a:pt x="736105" y="0"/>
                      <a:pt x="749493" y="5545"/>
                      <a:pt x="759364" y="15416"/>
                    </a:cubicBezTo>
                    <a:cubicBezTo>
                      <a:pt x="769235" y="25287"/>
                      <a:pt x="774781" y="38675"/>
                      <a:pt x="774781" y="52635"/>
                    </a:cubicBezTo>
                    <a:lnTo>
                      <a:pt x="774781" y="125901"/>
                    </a:lnTo>
                    <a:cubicBezTo>
                      <a:pt x="774781" y="139861"/>
                      <a:pt x="769235" y="153249"/>
                      <a:pt x="759364" y="163120"/>
                    </a:cubicBezTo>
                    <a:cubicBezTo>
                      <a:pt x="749493" y="172991"/>
                      <a:pt x="736105" y="178536"/>
                      <a:pt x="722146" y="178536"/>
                    </a:cubicBezTo>
                    <a:lnTo>
                      <a:pt x="52635" y="178536"/>
                    </a:lnTo>
                    <a:cubicBezTo>
                      <a:pt x="38675" y="178536"/>
                      <a:pt x="25287" y="172991"/>
                      <a:pt x="15416" y="163120"/>
                    </a:cubicBezTo>
                    <a:cubicBezTo>
                      <a:pt x="5545" y="153249"/>
                      <a:pt x="0" y="139861"/>
                      <a:pt x="0" y="125901"/>
                    </a:cubicBezTo>
                    <a:lnTo>
                      <a:pt x="0" y="52635"/>
                    </a:lnTo>
                    <a:cubicBezTo>
                      <a:pt x="0" y="38675"/>
                      <a:pt x="5545" y="25287"/>
                      <a:pt x="15416" y="15416"/>
                    </a:cubicBezTo>
                    <a:cubicBezTo>
                      <a:pt x="25287" y="5545"/>
                      <a:pt x="38675" y="0"/>
                      <a:pt x="52635" y="0"/>
                    </a:cubicBezTo>
                    <a:close/>
                  </a:path>
                </a:pathLst>
              </a:custGeom>
              <a:solidFill>
                <a:srgbClr val="CB508A"/>
              </a:solidFill>
              <a:ln>
                <a:noFill/>
              </a:ln>
            </p:spPr>
            <p:txBody>
              <a:bodyPr spcFirstLastPara="1" wrap="square" lIns="25575" tIns="25575" rIns="25575" bIns="255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91"/>
              <p:cNvSpPr txBox="1"/>
              <p:nvPr/>
            </p:nvSpPr>
            <p:spPr>
              <a:xfrm>
                <a:off x="0" y="9525"/>
                <a:ext cx="774900" cy="16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225" tIns="14225" rIns="14225" bIns="142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67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Жінки</a:t>
                </a:r>
                <a:endParaRPr sz="391"/>
              </a:p>
            </p:txBody>
          </p:sp>
        </p:grpSp>
      </p:grpSp>
      <p:sp>
        <p:nvSpPr>
          <p:cNvPr id="3" name="Google Shape;513;p91">
            <a:extLst>
              <a:ext uri="{FF2B5EF4-FFF2-40B4-BE49-F238E27FC236}">
                <a16:creationId xmlns:a16="http://schemas.microsoft.com/office/drawing/2014/main" id="{F145678A-1DAA-9FC5-DD30-C8BD59E7F2FF}"/>
              </a:ext>
            </a:extLst>
          </p:cNvPr>
          <p:cNvSpPr/>
          <p:nvPr/>
        </p:nvSpPr>
        <p:spPr>
          <a:xfrm rot="5400000">
            <a:off x="5818921" y="4195185"/>
            <a:ext cx="125379" cy="187446"/>
          </a:xfrm>
          <a:custGeom>
            <a:avLst/>
            <a:gdLst/>
            <a:ahLst/>
            <a:cxnLst/>
            <a:rect l="l" t="t" r="r" b="b"/>
            <a:pathLst>
              <a:path w="315055" h="471017" extrusionOk="0">
                <a:moveTo>
                  <a:pt x="0" y="0"/>
                </a:moveTo>
                <a:lnTo>
                  <a:pt x="315055" y="0"/>
                </a:lnTo>
                <a:lnTo>
                  <a:pt x="315055" y="471017"/>
                </a:lnTo>
                <a:lnTo>
                  <a:pt x="0" y="471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8" name="Google Shape;508;p91"/>
          <p:cNvSpPr txBox="1">
            <a:spLocks noGrp="1"/>
          </p:cNvSpPr>
          <p:nvPr>
            <p:ph type="body" idx="1"/>
          </p:nvPr>
        </p:nvSpPr>
        <p:spPr>
          <a:xfrm>
            <a:off x="341687" y="1056883"/>
            <a:ext cx="4994126" cy="18856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uk" sz="1300" dirty="0">
                <a:latin typeface="Montserrat" pitchFamily="2" charset="77"/>
              </a:rPr>
              <a:t>УФО залишає в шкірі довготривалий біологічний слід. </a:t>
            </a:r>
            <a:endParaRPr sz="13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uk" sz="1300" dirty="0">
                <a:latin typeface="Montserrat" pitchFamily="2" charset="77"/>
              </a:rPr>
              <a:t>Актинічні кератози, фотостаріння, телеангіектазії, еластоз і плямиста пігментація є клінічними маркерами хронічного сонячного ушкодження.</a:t>
            </a:r>
            <a:endParaRPr sz="1300" dirty="0">
              <a:latin typeface="Montserrat" pitchFamily="2" charset="77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uk" sz="1300" dirty="0">
                <a:latin typeface="Montserrat" pitchFamily="2" charset="77"/>
              </a:rPr>
              <a:t>Рак шкіри є не раптовою подією, а фінальним результатом багаторічного накопичення</a:t>
            </a:r>
            <a:r>
              <a:rPr lang="en-US" sz="1300" dirty="0">
                <a:latin typeface="Montserrat" pitchFamily="2" charset="77"/>
              </a:rPr>
              <a:t> </a:t>
            </a:r>
            <a:r>
              <a:rPr lang="uk" sz="1300" dirty="0">
                <a:latin typeface="Montserrat" pitchFamily="2" charset="77"/>
              </a:rPr>
              <a:t>клітинних помилок.</a:t>
            </a:r>
            <a:endParaRPr sz="1300" b="1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92" title="ChatGPT Image 30 квіт. 2026 р., 14_33_23 (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" y="0"/>
            <a:ext cx="77152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9CE165-C47D-6039-D495-CFCB4CF22228}"/>
              </a:ext>
            </a:extLst>
          </p:cNvPr>
          <p:cNvSpPr/>
          <p:nvPr/>
        </p:nvSpPr>
        <p:spPr>
          <a:xfrm>
            <a:off x="1906387" y="4666306"/>
            <a:ext cx="5331226" cy="382800"/>
          </a:xfrm>
          <a:prstGeom prst="roundRect">
            <a:avLst>
              <a:gd name="adj" fmla="val 50000"/>
            </a:avLst>
          </a:prstGeom>
          <a:solidFill>
            <a:srgbClr val="998C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614" name="Google Shape;614;p93"/>
          <p:cNvSpPr txBox="1">
            <a:spLocks noGrp="1"/>
          </p:cNvSpPr>
          <p:nvPr>
            <p:ph type="title"/>
          </p:nvPr>
        </p:nvSpPr>
        <p:spPr>
          <a:xfrm>
            <a:off x="311700" y="293757"/>
            <a:ext cx="85206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320" dirty="0">
                <a:latin typeface="Montserrat" pitchFamily="2" charset="77"/>
              </a:rPr>
              <a:t>COVID-19 і раки шкіри: чи є звязок?</a:t>
            </a:r>
            <a:endParaRPr sz="2320" dirty="0">
              <a:latin typeface="Montserrat" pitchFamily="2" charset="77"/>
            </a:endParaRPr>
          </a:p>
        </p:txBody>
      </p:sp>
      <p:grpSp>
        <p:nvGrpSpPr>
          <p:cNvPr id="615" name="Google Shape;615;p93"/>
          <p:cNvGrpSpPr/>
          <p:nvPr/>
        </p:nvGrpSpPr>
        <p:grpSpPr>
          <a:xfrm>
            <a:off x="327892" y="1566325"/>
            <a:ext cx="2473911" cy="2943220"/>
            <a:chOff x="0" y="0"/>
            <a:chExt cx="1167600" cy="2106664"/>
          </a:xfrm>
        </p:grpSpPr>
        <p:sp>
          <p:nvSpPr>
            <p:cNvPr id="616" name="Google Shape;616;p93"/>
            <p:cNvSpPr/>
            <p:nvPr/>
          </p:nvSpPr>
          <p:spPr>
            <a:xfrm>
              <a:off x="0" y="0"/>
              <a:ext cx="1167517" cy="2106664"/>
            </a:xfrm>
            <a:custGeom>
              <a:avLst/>
              <a:gdLst/>
              <a:ahLst/>
              <a:cxnLst/>
              <a:rect l="l" t="t" r="r" b="b"/>
              <a:pathLst>
                <a:path w="1167517" h="2106664" extrusionOk="0">
                  <a:moveTo>
                    <a:pt x="61126" y="0"/>
                  </a:moveTo>
                  <a:lnTo>
                    <a:pt x="1106391" y="0"/>
                  </a:lnTo>
                  <a:cubicBezTo>
                    <a:pt x="1122603" y="0"/>
                    <a:pt x="1138150" y="6440"/>
                    <a:pt x="1149614" y="17903"/>
                  </a:cubicBezTo>
                  <a:cubicBezTo>
                    <a:pt x="1161077" y="29367"/>
                    <a:pt x="1167517" y="44915"/>
                    <a:pt x="1167517" y="61126"/>
                  </a:cubicBezTo>
                  <a:lnTo>
                    <a:pt x="1167517" y="2045538"/>
                  </a:lnTo>
                  <a:cubicBezTo>
                    <a:pt x="1167517" y="2079297"/>
                    <a:pt x="1140150" y="2106664"/>
                    <a:pt x="1106391" y="2106664"/>
                  </a:cubicBezTo>
                  <a:lnTo>
                    <a:pt x="61126" y="2106664"/>
                  </a:lnTo>
                  <a:cubicBezTo>
                    <a:pt x="27367" y="2106664"/>
                    <a:pt x="0" y="2079297"/>
                    <a:pt x="0" y="2045538"/>
                  </a:cubicBezTo>
                  <a:lnTo>
                    <a:pt x="0" y="61126"/>
                  </a:lnTo>
                  <a:cubicBezTo>
                    <a:pt x="0" y="27367"/>
                    <a:pt x="27367" y="0"/>
                    <a:pt x="61126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4925" tIns="44925" rIns="44925" bIns="44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endParaRPr sz="688" b="0" i="0" u="none" strike="noStrike" cap="none">
                <a:solidFill>
                  <a:srgbClr val="000000"/>
                </a:solidFill>
                <a:latin typeface="Montserrat" pitchFamily="2" charset="77"/>
                <a:sym typeface="Arial"/>
              </a:endParaRPr>
            </a:p>
          </p:txBody>
        </p:sp>
        <p:sp>
          <p:nvSpPr>
            <p:cNvPr id="617" name="Google Shape;617;p93"/>
            <p:cNvSpPr txBox="1"/>
            <p:nvPr/>
          </p:nvSpPr>
          <p:spPr>
            <a:xfrm>
              <a:off x="0" y="9525"/>
              <a:ext cx="1167600" cy="20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950" tIns="24950" rIns="24950" bIns="24950" anchor="ctr" anchorCtr="0">
              <a:noAutofit/>
            </a:bodyPr>
            <a:lstStyle/>
            <a:p>
              <a:pPr marL="0" marR="0" lvl="0" indent="0" algn="ctr" rtl="0">
                <a:lnSpc>
                  <a:spcPct val="12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endParaRPr sz="885" b="1" i="0" u="none" strike="noStrike" cap="none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93"/>
          <p:cNvGrpSpPr/>
          <p:nvPr/>
        </p:nvGrpSpPr>
        <p:grpSpPr>
          <a:xfrm>
            <a:off x="3247267" y="1566399"/>
            <a:ext cx="2473911" cy="2943291"/>
            <a:chOff x="0" y="0"/>
            <a:chExt cx="1167600" cy="2064019"/>
          </a:xfrm>
        </p:grpSpPr>
        <p:sp>
          <p:nvSpPr>
            <p:cNvPr id="619" name="Google Shape;619;p93"/>
            <p:cNvSpPr/>
            <p:nvPr/>
          </p:nvSpPr>
          <p:spPr>
            <a:xfrm>
              <a:off x="0" y="0"/>
              <a:ext cx="1167517" cy="2064019"/>
            </a:xfrm>
            <a:custGeom>
              <a:avLst/>
              <a:gdLst/>
              <a:ahLst/>
              <a:cxnLst/>
              <a:rect l="l" t="t" r="r" b="b"/>
              <a:pathLst>
                <a:path w="1167517" h="2064019" extrusionOk="0">
                  <a:moveTo>
                    <a:pt x="61126" y="0"/>
                  </a:moveTo>
                  <a:lnTo>
                    <a:pt x="1106391" y="0"/>
                  </a:lnTo>
                  <a:cubicBezTo>
                    <a:pt x="1122603" y="0"/>
                    <a:pt x="1138150" y="6440"/>
                    <a:pt x="1149614" y="17903"/>
                  </a:cubicBezTo>
                  <a:cubicBezTo>
                    <a:pt x="1161077" y="29367"/>
                    <a:pt x="1167517" y="44915"/>
                    <a:pt x="1167517" y="61126"/>
                  </a:cubicBezTo>
                  <a:lnTo>
                    <a:pt x="1167517" y="2002893"/>
                  </a:lnTo>
                  <a:cubicBezTo>
                    <a:pt x="1167517" y="2036652"/>
                    <a:pt x="1140150" y="2064019"/>
                    <a:pt x="1106391" y="2064019"/>
                  </a:cubicBezTo>
                  <a:lnTo>
                    <a:pt x="61126" y="2064019"/>
                  </a:lnTo>
                  <a:cubicBezTo>
                    <a:pt x="27367" y="2064019"/>
                    <a:pt x="0" y="2036652"/>
                    <a:pt x="0" y="2002893"/>
                  </a:cubicBezTo>
                  <a:lnTo>
                    <a:pt x="0" y="61126"/>
                  </a:lnTo>
                  <a:cubicBezTo>
                    <a:pt x="0" y="27367"/>
                    <a:pt x="27367" y="0"/>
                    <a:pt x="61126" y="0"/>
                  </a:cubicBezTo>
                  <a:close/>
                </a:path>
              </a:pathLst>
            </a:custGeom>
            <a:solidFill>
              <a:srgbClr val="FFFFFF"/>
            </a:solidFill>
            <a:ln w="18725" cap="rnd" cmpd="sng">
              <a:solidFill>
                <a:srgbClr val="A047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4925" tIns="22475" rIns="44925" bIns="224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endParaRPr sz="885" b="1" i="0" u="none" strike="noStrike" cap="none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93"/>
            <p:cNvSpPr txBox="1"/>
            <p:nvPr/>
          </p:nvSpPr>
          <p:spPr>
            <a:xfrm>
              <a:off x="0" y="9525"/>
              <a:ext cx="1167600" cy="20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950" tIns="24950" rIns="24950" bIns="24950" anchor="ctr" anchorCtr="0">
              <a:noAutofit/>
            </a:bodyPr>
            <a:lstStyle/>
            <a:p>
              <a:pPr marL="0" marR="0" lvl="0" indent="0" algn="ctr" rtl="0">
                <a:lnSpc>
                  <a:spcPct val="12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endParaRPr sz="885" b="1" i="0" u="none" strike="noStrike" cap="none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93"/>
          <p:cNvGrpSpPr/>
          <p:nvPr/>
        </p:nvGrpSpPr>
        <p:grpSpPr>
          <a:xfrm>
            <a:off x="6134517" y="1566374"/>
            <a:ext cx="2695749" cy="2943389"/>
            <a:chOff x="0" y="0"/>
            <a:chExt cx="1272300" cy="2161237"/>
          </a:xfrm>
        </p:grpSpPr>
        <p:sp>
          <p:nvSpPr>
            <p:cNvPr id="622" name="Google Shape;622;p93"/>
            <p:cNvSpPr/>
            <p:nvPr/>
          </p:nvSpPr>
          <p:spPr>
            <a:xfrm>
              <a:off x="0" y="0"/>
              <a:ext cx="1272275" cy="2161237"/>
            </a:xfrm>
            <a:custGeom>
              <a:avLst/>
              <a:gdLst/>
              <a:ahLst/>
              <a:cxnLst/>
              <a:rect l="l" t="t" r="r" b="b"/>
              <a:pathLst>
                <a:path w="1272275" h="2161237" extrusionOk="0">
                  <a:moveTo>
                    <a:pt x="56093" y="0"/>
                  </a:moveTo>
                  <a:lnTo>
                    <a:pt x="1216182" y="0"/>
                  </a:lnTo>
                  <a:cubicBezTo>
                    <a:pt x="1231059" y="0"/>
                    <a:pt x="1245327" y="5910"/>
                    <a:pt x="1255846" y="16429"/>
                  </a:cubicBezTo>
                  <a:cubicBezTo>
                    <a:pt x="1266366" y="26949"/>
                    <a:pt x="1272275" y="41216"/>
                    <a:pt x="1272275" y="56093"/>
                  </a:cubicBezTo>
                  <a:lnTo>
                    <a:pt x="1272275" y="2105144"/>
                  </a:lnTo>
                  <a:cubicBezTo>
                    <a:pt x="1272275" y="2120021"/>
                    <a:pt x="1266366" y="2134289"/>
                    <a:pt x="1255846" y="2144808"/>
                  </a:cubicBezTo>
                  <a:cubicBezTo>
                    <a:pt x="1245327" y="2155328"/>
                    <a:pt x="1231059" y="2161237"/>
                    <a:pt x="1216182" y="2161237"/>
                  </a:cubicBezTo>
                  <a:lnTo>
                    <a:pt x="56093" y="2161237"/>
                  </a:lnTo>
                  <a:cubicBezTo>
                    <a:pt x="41216" y="2161237"/>
                    <a:pt x="26949" y="2155328"/>
                    <a:pt x="16429" y="2144808"/>
                  </a:cubicBezTo>
                  <a:cubicBezTo>
                    <a:pt x="5910" y="2134289"/>
                    <a:pt x="0" y="2120021"/>
                    <a:pt x="0" y="2105144"/>
                  </a:cubicBezTo>
                  <a:lnTo>
                    <a:pt x="0" y="56093"/>
                  </a:lnTo>
                  <a:cubicBezTo>
                    <a:pt x="0" y="41216"/>
                    <a:pt x="5910" y="26949"/>
                    <a:pt x="16429" y="16429"/>
                  </a:cubicBezTo>
                  <a:cubicBezTo>
                    <a:pt x="26949" y="5910"/>
                    <a:pt x="41216" y="0"/>
                    <a:pt x="56093" y="0"/>
                  </a:cubicBezTo>
                  <a:close/>
                </a:path>
              </a:pathLst>
            </a:custGeom>
            <a:solidFill>
              <a:srgbClr val="A04789"/>
            </a:solidFill>
            <a:ln>
              <a:noFill/>
            </a:ln>
          </p:spPr>
          <p:txBody>
            <a:bodyPr spcFirstLastPara="1" wrap="square" lIns="44925" tIns="44925" rIns="44925" bIns="44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endParaRPr sz="6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93"/>
            <p:cNvSpPr txBox="1"/>
            <p:nvPr/>
          </p:nvSpPr>
          <p:spPr>
            <a:xfrm>
              <a:off x="0" y="9525"/>
              <a:ext cx="1272300" cy="215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950" tIns="24950" rIns="24950" bIns="24950" anchor="ctr" anchorCtr="0">
              <a:noAutofit/>
            </a:bodyPr>
            <a:lstStyle/>
            <a:p>
              <a:pPr marL="0" marR="0" lvl="0" indent="0" algn="ctr" rtl="0">
                <a:lnSpc>
                  <a:spcPct val="12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5"/>
                <a:buFont typeface="Arial"/>
                <a:buNone/>
              </a:pPr>
              <a:endParaRPr sz="88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5" name="Google Shape;625;p93"/>
          <p:cNvSpPr/>
          <p:nvPr/>
        </p:nvSpPr>
        <p:spPr>
          <a:xfrm>
            <a:off x="327852" y="1182425"/>
            <a:ext cx="2473735" cy="333112"/>
          </a:xfrm>
          <a:custGeom>
            <a:avLst/>
            <a:gdLst/>
            <a:ahLst/>
            <a:cxnLst/>
            <a:rect l="l" t="t" r="r" b="b"/>
            <a:pathLst>
              <a:path w="1167517" h="178536" extrusionOk="0">
                <a:moveTo>
                  <a:pt x="34929" y="0"/>
                </a:moveTo>
                <a:lnTo>
                  <a:pt x="1132588" y="0"/>
                </a:lnTo>
                <a:cubicBezTo>
                  <a:pt x="1141852" y="0"/>
                  <a:pt x="1150736" y="3680"/>
                  <a:pt x="1157287" y="10231"/>
                </a:cubicBezTo>
                <a:cubicBezTo>
                  <a:pt x="1163837" y="16781"/>
                  <a:pt x="1167517" y="25665"/>
                  <a:pt x="1167517" y="34929"/>
                </a:cubicBezTo>
                <a:lnTo>
                  <a:pt x="1167517" y="143607"/>
                </a:lnTo>
                <a:cubicBezTo>
                  <a:pt x="1167517" y="162898"/>
                  <a:pt x="1151879" y="178536"/>
                  <a:pt x="1132588" y="178536"/>
                </a:cubicBezTo>
                <a:lnTo>
                  <a:pt x="34929" y="178536"/>
                </a:lnTo>
                <a:cubicBezTo>
                  <a:pt x="25665" y="178536"/>
                  <a:pt x="16781" y="174856"/>
                  <a:pt x="10231" y="168305"/>
                </a:cubicBezTo>
                <a:cubicBezTo>
                  <a:pt x="3680" y="161755"/>
                  <a:pt x="0" y="152871"/>
                  <a:pt x="0" y="143607"/>
                </a:cubicBezTo>
                <a:lnTo>
                  <a:pt x="0" y="34929"/>
                </a:lnTo>
                <a:cubicBezTo>
                  <a:pt x="0" y="15638"/>
                  <a:pt x="15638" y="0"/>
                  <a:pt x="34929" y="0"/>
                </a:cubicBezTo>
                <a:close/>
              </a:path>
            </a:pathLst>
          </a:custGeom>
          <a:solidFill>
            <a:srgbClr val="998CC0"/>
          </a:solidFill>
          <a:ln>
            <a:noFill/>
          </a:ln>
        </p:spPr>
        <p:txBody>
          <a:bodyPr spcFirstLastPara="1" wrap="square" lIns="44925" tIns="44925" rIns="44925" bIns="44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endParaRPr sz="688" b="0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grpSp>
        <p:nvGrpSpPr>
          <p:cNvPr id="627" name="Google Shape;627;p93"/>
          <p:cNvGrpSpPr/>
          <p:nvPr/>
        </p:nvGrpSpPr>
        <p:grpSpPr>
          <a:xfrm>
            <a:off x="3247265" y="1182425"/>
            <a:ext cx="5583010" cy="333112"/>
            <a:chOff x="0" y="0"/>
            <a:chExt cx="2634987" cy="178536"/>
          </a:xfrm>
        </p:grpSpPr>
        <p:sp>
          <p:nvSpPr>
            <p:cNvPr id="628" name="Google Shape;628;p93"/>
            <p:cNvSpPr/>
            <p:nvPr/>
          </p:nvSpPr>
          <p:spPr>
            <a:xfrm>
              <a:off x="0" y="0"/>
              <a:ext cx="2634987" cy="178536"/>
            </a:xfrm>
            <a:custGeom>
              <a:avLst/>
              <a:gdLst/>
              <a:ahLst/>
              <a:cxnLst/>
              <a:rect l="l" t="t" r="r" b="b"/>
              <a:pathLst>
                <a:path w="2634987" h="178536" extrusionOk="0">
                  <a:moveTo>
                    <a:pt x="15477" y="0"/>
                  </a:moveTo>
                  <a:lnTo>
                    <a:pt x="2619510" y="0"/>
                  </a:lnTo>
                  <a:cubicBezTo>
                    <a:pt x="2628058" y="0"/>
                    <a:pt x="2634987" y="6929"/>
                    <a:pt x="2634987" y="15477"/>
                  </a:cubicBezTo>
                  <a:lnTo>
                    <a:pt x="2634987" y="163059"/>
                  </a:lnTo>
                  <a:cubicBezTo>
                    <a:pt x="2634987" y="171607"/>
                    <a:pt x="2628058" y="178536"/>
                    <a:pt x="2619510" y="178536"/>
                  </a:cubicBezTo>
                  <a:lnTo>
                    <a:pt x="15477" y="178536"/>
                  </a:lnTo>
                  <a:cubicBezTo>
                    <a:pt x="6929" y="178536"/>
                    <a:pt x="0" y="171607"/>
                    <a:pt x="0" y="163059"/>
                  </a:cubicBezTo>
                  <a:lnTo>
                    <a:pt x="0" y="15477"/>
                  </a:lnTo>
                  <a:cubicBezTo>
                    <a:pt x="0" y="6929"/>
                    <a:pt x="6929" y="0"/>
                    <a:pt x="15477" y="0"/>
                  </a:cubicBezTo>
                  <a:close/>
                </a:path>
              </a:pathLst>
            </a:custGeom>
            <a:solidFill>
              <a:srgbClr val="FFFFFF"/>
            </a:solidFill>
            <a:ln w="18725" cap="sq" cmpd="sng">
              <a:solidFill>
                <a:srgbClr val="9D9E9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4925" tIns="44925" rIns="44925" bIns="44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endParaRPr sz="6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93"/>
            <p:cNvSpPr txBox="1"/>
            <p:nvPr/>
          </p:nvSpPr>
          <p:spPr>
            <a:xfrm>
              <a:off x="0" y="9525"/>
              <a:ext cx="2634900" cy="1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950" tIns="24950" rIns="24950" bIns="24950" anchor="ctr" anchorCtr="0">
              <a:noAutofit/>
            </a:bodyPr>
            <a:lstStyle/>
            <a:p>
              <a:pPr marL="0" marR="0" lvl="0" indent="0" algn="ctr" rtl="0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79"/>
                <a:buFont typeface="Arial"/>
                <a:buNone/>
              </a:pPr>
              <a:r>
                <a:rPr lang="uk" sz="1179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Хронічний Мієлоідний Лейкоз – лікування Глівек </a:t>
              </a:r>
              <a:r>
                <a:rPr lang="uk" sz="1179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(2020-2023)</a:t>
              </a:r>
              <a:endParaRPr sz="6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0" name="Google Shape;630;p93"/>
          <p:cNvSpPr txBox="1"/>
          <p:nvPr/>
        </p:nvSpPr>
        <p:spPr>
          <a:xfrm>
            <a:off x="414205" y="3914388"/>
            <a:ext cx="2301000" cy="52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Arial"/>
              <a:buNone/>
            </a:pPr>
            <a:r>
              <a:rPr lang="uk" sz="1130" b="1" i="0" u="none" strike="noStrike" cap="none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Nodular basal cell carcinoma of skin min pT1 R1</a:t>
            </a:r>
            <a:r>
              <a:rPr lang="uk" sz="1130" b="1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</a:t>
            </a:r>
            <a:r>
              <a:rPr lang="uk" sz="1130" b="1" i="0" u="none" strike="noStrike" cap="none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min pT1NxMx R1</a:t>
            </a:r>
            <a:endParaRPr sz="688" b="0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631" name="Google Shape;631;p93"/>
          <p:cNvSpPr txBox="1"/>
          <p:nvPr/>
        </p:nvSpPr>
        <p:spPr>
          <a:xfrm>
            <a:off x="3317659" y="3884548"/>
            <a:ext cx="2301000" cy="52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Arial"/>
              <a:buNone/>
            </a:pPr>
            <a:r>
              <a:rPr lang="uk" sz="1130" b="1" i="0" u="none" strike="noStrike" cap="none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Lentigo maligna melanoma (pT2aNxMx V0 L0 Pn0 R0; Breslow Stage II; Сlark level IV</a:t>
            </a:r>
            <a:endParaRPr sz="688" b="0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632" name="Google Shape;632;p93"/>
          <p:cNvSpPr txBox="1"/>
          <p:nvPr/>
        </p:nvSpPr>
        <p:spPr>
          <a:xfrm>
            <a:off x="6221465" y="3822006"/>
            <a:ext cx="2521800" cy="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"/>
              <a:buFont typeface="Arial"/>
              <a:buNone/>
            </a:pPr>
            <a:r>
              <a:rPr lang="uk" sz="1100" b="1" i="0" u="none" strike="noStrike" cap="none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Low-CSD melanoma (superficial spreading melanoma)</a:t>
            </a:r>
            <a:r>
              <a:rPr lang="uk" sz="1100" b="1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uk" sz="1100" b="1" i="0" u="none" strike="noStrike" cap="none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pT1аNxMx V0 L0 Pn0 R0. Clarks Level 2; Breslow stage I (0,168 мм)</a:t>
            </a:r>
            <a:endParaRPr sz="1100" b="0" i="0" u="none" strike="noStrike" cap="none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633" name="Google Shape;633;p93"/>
          <p:cNvSpPr txBox="1"/>
          <p:nvPr/>
        </p:nvSpPr>
        <p:spPr>
          <a:xfrm>
            <a:off x="1162405" y="1630286"/>
            <a:ext cx="804600" cy="21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9"/>
              <a:buFont typeface="Arial"/>
              <a:buNone/>
            </a:pPr>
            <a:r>
              <a:rPr lang="uk" sz="1179" b="1" i="0" u="none" strike="noStrike" cap="none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BBC 2022</a:t>
            </a:r>
            <a:endParaRPr sz="688" b="0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634" name="Google Shape;634;p93"/>
          <p:cNvSpPr txBox="1"/>
          <p:nvPr/>
        </p:nvSpPr>
        <p:spPr>
          <a:xfrm>
            <a:off x="4081834" y="1639866"/>
            <a:ext cx="804600" cy="21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9"/>
              <a:buFont typeface="Arial"/>
              <a:buNone/>
            </a:pPr>
            <a:r>
              <a:rPr lang="uk" sz="1179" b="1" i="0" u="none" strike="noStrike" cap="none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MLN 2022</a:t>
            </a:r>
            <a:endParaRPr sz="688" b="0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635" name="Google Shape;635;p93"/>
          <p:cNvSpPr txBox="1"/>
          <p:nvPr/>
        </p:nvSpPr>
        <p:spPr>
          <a:xfrm>
            <a:off x="7111813" y="1639866"/>
            <a:ext cx="804600" cy="21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9"/>
              <a:buFont typeface="Arial"/>
              <a:buNone/>
            </a:pPr>
            <a:r>
              <a:rPr lang="uk" sz="1179" b="1" i="0" u="none" strike="noStrike" cap="none" dirty="0">
                <a:solidFill>
                  <a:srgbClr val="FFFFF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MLN 2022</a:t>
            </a:r>
            <a:endParaRPr sz="688" b="0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636" name="Google Shape;636;p93"/>
          <p:cNvSpPr/>
          <p:nvPr/>
        </p:nvSpPr>
        <p:spPr>
          <a:xfrm>
            <a:off x="642067" y="1868975"/>
            <a:ext cx="1845293" cy="875575"/>
          </a:xfrm>
          <a:custGeom>
            <a:avLst/>
            <a:gdLst/>
            <a:ahLst/>
            <a:cxnLst/>
            <a:rect l="l" t="t" r="r" b="b"/>
            <a:pathLst>
              <a:path w="4123560" h="1956593" extrusionOk="0">
                <a:moveTo>
                  <a:pt x="0" y="0"/>
                </a:moveTo>
                <a:lnTo>
                  <a:pt x="4123560" y="0"/>
                </a:lnTo>
                <a:lnTo>
                  <a:pt x="4123560" y="1956592"/>
                </a:lnTo>
                <a:lnTo>
                  <a:pt x="0" y="1956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950" t="-2580" r="-1150" b="-5130"/>
            </a:stretch>
          </a:blipFill>
          <a:ln w="12775" cap="sq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37" name="Google Shape;637;p93"/>
          <p:cNvSpPr/>
          <p:nvPr/>
        </p:nvSpPr>
        <p:spPr>
          <a:xfrm>
            <a:off x="3561565" y="1868965"/>
            <a:ext cx="1813189" cy="875575"/>
          </a:xfrm>
          <a:custGeom>
            <a:avLst/>
            <a:gdLst/>
            <a:ahLst/>
            <a:cxnLst/>
            <a:rect l="l" t="t" r="r" b="b"/>
            <a:pathLst>
              <a:path w="4051818" h="1956593" extrusionOk="0">
                <a:moveTo>
                  <a:pt x="0" y="0"/>
                </a:moveTo>
                <a:lnTo>
                  <a:pt x="4051818" y="0"/>
                </a:lnTo>
                <a:lnTo>
                  <a:pt x="4051818" y="1956592"/>
                </a:lnTo>
                <a:lnTo>
                  <a:pt x="0" y="1956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340" t="-7161" b="-25640"/>
            </a:stretch>
          </a:blipFill>
          <a:ln w="17025" cap="sq" cmpd="sng">
            <a:solidFill>
              <a:srgbClr val="E7E6E6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38" name="Google Shape;638;p93"/>
          <p:cNvSpPr/>
          <p:nvPr/>
        </p:nvSpPr>
        <p:spPr>
          <a:xfrm>
            <a:off x="6523724" y="1868965"/>
            <a:ext cx="1980788" cy="875575"/>
          </a:xfrm>
          <a:custGeom>
            <a:avLst/>
            <a:gdLst/>
            <a:ahLst/>
            <a:cxnLst/>
            <a:rect l="l" t="t" r="r" b="b"/>
            <a:pathLst>
              <a:path w="4426342" h="1956593" extrusionOk="0">
                <a:moveTo>
                  <a:pt x="0" y="0"/>
                </a:moveTo>
                <a:lnTo>
                  <a:pt x="4426342" y="0"/>
                </a:lnTo>
                <a:lnTo>
                  <a:pt x="4426342" y="1956592"/>
                </a:lnTo>
                <a:lnTo>
                  <a:pt x="0" y="1956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5820" b="-5830"/>
            </a:stretch>
          </a:blipFill>
          <a:ln w="17025" cap="sq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39" name="Google Shape;639;p93"/>
          <p:cNvSpPr/>
          <p:nvPr/>
        </p:nvSpPr>
        <p:spPr>
          <a:xfrm>
            <a:off x="628354" y="2796750"/>
            <a:ext cx="1872966" cy="1053543"/>
          </a:xfrm>
          <a:custGeom>
            <a:avLst/>
            <a:gdLst/>
            <a:ahLst/>
            <a:cxnLst/>
            <a:rect l="l" t="t" r="r" b="b"/>
            <a:pathLst>
              <a:path w="4116409" h="2315480" extrusionOk="0">
                <a:moveTo>
                  <a:pt x="0" y="0"/>
                </a:moveTo>
                <a:lnTo>
                  <a:pt x="4116410" y="0"/>
                </a:lnTo>
                <a:lnTo>
                  <a:pt x="4116410" y="2315480"/>
                </a:lnTo>
                <a:lnTo>
                  <a:pt x="0" y="2315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 w="4375" cap="sq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40" name="Google Shape;640;p93"/>
          <p:cNvSpPr/>
          <p:nvPr/>
        </p:nvSpPr>
        <p:spPr>
          <a:xfrm>
            <a:off x="3546374" y="2762828"/>
            <a:ext cx="1843577" cy="1046693"/>
          </a:xfrm>
          <a:custGeom>
            <a:avLst/>
            <a:gdLst/>
            <a:ahLst/>
            <a:cxnLst/>
            <a:rect l="l" t="t" r="r" b="b"/>
            <a:pathLst>
              <a:path w="4051818" h="2300425" extrusionOk="0">
                <a:moveTo>
                  <a:pt x="0" y="0"/>
                </a:moveTo>
                <a:lnTo>
                  <a:pt x="4051818" y="0"/>
                </a:lnTo>
                <a:lnTo>
                  <a:pt x="4051818" y="2300425"/>
                </a:lnTo>
                <a:lnTo>
                  <a:pt x="0" y="23004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5580" r="-16781"/>
            </a:stretch>
          </a:blipFill>
          <a:ln w="4375" cap="sq" cmpd="sng">
            <a:solidFill>
              <a:srgbClr val="E7E6E6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41" name="Google Shape;641;p93"/>
          <p:cNvSpPr/>
          <p:nvPr/>
        </p:nvSpPr>
        <p:spPr>
          <a:xfrm>
            <a:off x="6507120" y="2744550"/>
            <a:ext cx="2013986" cy="1053543"/>
          </a:xfrm>
          <a:custGeom>
            <a:avLst/>
            <a:gdLst/>
            <a:ahLst/>
            <a:cxnLst/>
            <a:rect l="l" t="t" r="r" b="b"/>
            <a:pathLst>
              <a:path w="4426342" h="2315480" extrusionOk="0">
                <a:moveTo>
                  <a:pt x="0" y="0"/>
                </a:moveTo>
                <a:lnTo>
                  <a:pt x="4426342" y="0"/>
                </a:lnTo>
                <a:lnTo>
                  <a:pt x="4426342" y="2315480"/>
                </a:lnTo>
                <a:lnTo>
                  <a:pt x="0" y="2315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7370" t="-1200" b="-8800"/>
            </a:stretch>
          </a:blipFill>
          <a:ln w="17400" cap="sq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42" name="Google Shape;642;p93"/>
          <p:cNvSpPr txBox="1"/>
          <p:nvPr/>
        </p:nvSpPr>
        <p:spPr>
          <a:xfrm>
            <a:off x="2085067" y="4692076"/>
            <a:ext cx="4992717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 u="sng" dirty="0">
                <a:solidFill>
                  <a:schemeClr val="bg1"/>
                </a:solidFill>
                <a:latin typeface="Montserrat" pitchFamily="2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https://www.frontiersin.org/journals/oncology/articles/10.3389/fonc.2023.1265479/full</a:t>
            </a:r>
            <a:r>
              <a:rPr lang="uk" sz="9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endParaRPr sz="9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43" name="Google Shape;643;p93"/>
          <p:cNvSpPr/>
          <p:nvPr/>
        </p:nvSpPr>
        <p:spPr>
          <a:xfrm>
            <a:off x="2878827" y="1219977"/>
            <a:ext cx="291300" cy="25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047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93"/>
          <p:cNvSpPr/>
          <p:nvPr/>
        </p:nvSpPr>
        <p:spPr>
          <a:xfrm>
            <a:off x="2878890" y="2412177"/>
            <a:ext cx="291300" cy="25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047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93"/>
          <p:cNvSpPr/>
          <p:nvPr/>
        </p:nvSpPr>
        <p:spPr>
          <a:xfrm>
            <a:off x="5782202" y="2442752"/>
            <a:ext cx="291300" cy="25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047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93"/>
          <p:cNvSpPr txBox="1"/>
          <p:nvPr/>
        </p:nvSpPr>
        <p:spPr>
          <a:xfrm>
            <a:off x="328775" y="613460"/>
            <a:ext cx="8505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b="1" dirty="0">
                <a:solidFill>
                  <a:schemeClr val="dk1"/>
                </a:solidFill>
                <a:latin typeface="Montserrat" pitchFamily="2" charset="77"/>
              </a:rPr>
              <a:t>Хронологія захворюваннь: пацієнт - 49 років</a:t>
            </a:r>
            <a:endParaRPr sz="1800" b="1" dirty="0">
              <a:solidFill>
                <a:schemeClr val="dk1"/>
              </a:solidFill>
              <a:latin typeface="Montserrat" pitchFamily="2" charset="77"/>
            </a:endParaRPr>
          </a:p>
        </p:txBody>
      </p:sp>
      <p:sp>
        <p:nvSpPr>
          <p:cNvPr id="2" name="Google Shape;646;p93">
            <a:extLst>
              <a:ext uri="{FF2B5EF4-FFF2-40B4-BE49-F238E27FC236}">
                <a16:creationId xmlns:a16="http://schemas.microsoft.com/office/drawing/2014/main" id="{572B3830-9FD8-7124-8C5B-91A8983A801D}"/>
              </a:ext>
            </a:extLst>
          </p:cNvPr>
          <p:cNvSpPr txBox="1"/>
          <p:nvPr/>
        </p:nvSpPr>
        <p:spPr>
          <a:xfrm>
            <a:off x="849791" y="1164785"/>
            <a:ext cx="1429828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Montserrat" pitchFamily="2" charset="77"/>
              </a:rPr>
              <a:t>COVID-19</a:t>
            </a:r>
            <a:endParaRPr sz="18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E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2D3C2E-C709-408C-8A5B-1EDF39E220DA}"/>
              </a:ext>
            </a:extLst>
          </p:cNvPr>
          <p:cNvSpPr/>
          <p:nvPr/>
        </p:nvSpPr>
        <p:spPr>
          <a:xfrm>
            <a:off x="3009900" y="0"/>
            <a:ext cx="61341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655" name="Google Shape;655;p94"/>
          <p:cNvSpPr/>
          <p:nvPr/>
        </p:nvSpPr>
        <p:spPr>
          <a:xfrm>
            <a:off x="3203342" y="304150"/>
            <a:ext cx="126273" cy="188782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6" name="Google Shape;656;p94"/>
          <p:cNvSpPr/>
          <p:nvPr/>
        </p:nvSpPr>
        <p:spPr>
          <a:xfrm>
            <a:off x="3203342" y="1185781"/>
            <a:ext cx="126273" cy="188782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7" name="Google Shape;657;p94"/>
          <p:cNvSpPr/>
          <p:nvPr/>
        </p:nvSpPr>
        <p:spPr>
          <a:xfrm>
            <a:off x="3203342" y="2079603"/>
            <a:ext cx="126273" cy="188782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8" name="Google Shape;658;p94"/>
          <p:cNvSpPr/>
          <p:nvPr/>
        </p:nvSpPr>
        <p:spPr>
          <a:xfrm>
            <a:off x="3203342" y="2783121"/>
            <a:ext cx="126273" cy="188782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9" name="Google Shape;659;p94"/>
          <p:cNvSpPr/>
          <p:nvPr/>
        </p:nvSpPr>
        <p:spPr>
          <a:xfrm>
            <a:off x="3203342" y="3473680"/>
            <a:ext cx="126273" cy="188782"/>
          </a:xfrm>
          <a:custGeom>
            <a:avLst/>
            <a:gdLst/>
            <a:ahLst/>
            <a:cxnLst/>
            <a:rect l="l" t="t" r="r" b="b"/>
            <a:pathLst>
              <a:path w="252546" h="377564" extrusionOk="0">
                <a:moveTo>
                  <a:pt x="0" y="0"/>
                </a:moveTo>
                <a:lnTo>
                  <a:pt x="252546" y="0"/>
                </a:lnTo>
                <a:lnTo>
                  <a:pt x="252546" y="377564"/>
                </a:lnTo>
                <a:lnTo>
                  <a:pt x="0" y="3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45601B-918E-9292-8DD5-097AD7CFBB2F}"/>
              </a:ext>
            </a:extLst>
          </p:cNvPr>
          <p:cNvGrpSpPr/>
          <p:nvPr/>
        </p:nvGrpSpPr>
        <p:grpSpPr>
          <a:xfrm>
            <a:off x="442779" y="408034"/>
            <a:ext cx="2656511" cy="3769469"/>
            <a:chOff x="505395" y="1319893"/>
            <a:chExt cx="2656511" cy="37694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A581371-F1A3-492A-7610-937F57409241}"/>
                </a:ext>
              </a:extLst>
            </p:cNvPr>
            <p:cNvGrpSpPr/>
            <p:nvPr/>
          </p:nvGrpSpPr>
          <p:grpSpPr>
            <a:xfrm>
              <a:off x="505395" y="1319893"/>
              <a:ext cx="2656511" cy="3769469"/>
              <a:chOff x="505395" y="1319893"/>
              <a:chExt cx="2656511" cy="3769469"/>
            </a:xfrm>
          </p:grpSpPr>
          <p:sp>
            <p:nvSpPr>
              <p:cNvPr id="652" name="Google Shape;652;p94"/>
              <p:cNvSpPr/>
              <p:nvPr/>
            </p:nvSpPr>
            <p:spPr>
              <a:xfrm>
                <a:off x="1856891" y="1319893"/>
                <a:ext cx="1305015" cy="3303836"/>
              </a:xfrm>
              <a:custGeom>
                <a:avLst/>
                <a:gdLst/>
                <a:ahLst/>
                <a:cxnLst/>
                <a:rect l="l" t="t" r="r" b="b"/>
                <a:pathLst>
                  <a:path w="2610030" h="6607672" extrusionOk="0">
                    <a:moveTo>
                      <a:pt x="0" y="0"/>
                    </a:moveTo>
                    <a:lnTo>
                      <a:pt x="2610030" y="0"/>
                    </a:lnTo>
                    <a:lnTo>
                      <a:pt x="2610030" y="6607672"/>
                    </a:lnTo>
                    <a:lnTo>
                      <a:pt x="0" y="660767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4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</p:sp>
          <p:sp>
            <p:nvSpPr>
              <p:cNvPr id="653" name="Google Shape;653;p94"/>
              <p:cNvSpPr/>
              <p:nvPr/>
            </p:nvSpPr>
            <p:spPr>
              <a:xfrm rot="5400000">
                <a:off x="1210315" y="3463967"/>
                <a:ext cx="920475" cy="2330316"/>
              </a:xfrm>
              <a:custGeom>
                <a:avLst/>
                <a:gdLst/>
                <a:ahLst/>
                <a:cxnLst/>
                <a:rect l="l" t="t" r="r" b="b"/>
                <a:pathLst>
                  <a:path w="1840950" h="4660632" extrusionOk="0">
                    <a:moveTo>
                      <a:pt x="0" y="0"/>
                    </a:moveTo>
                    <a:lnTo>
                      <a:pt x="1840950" y="0"/>
                    </a:lnTo>
                    <a:lnTo>
                      <a:pt x="1840950" y="4660633"/>
                    </a:lnTo>
                    <a:lnTo>
                      <a:pt x="0" y="466063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4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</p:sp>
          <p:sp>
            <p:nvSpPr>
              <p:cNvPr id="661" name="Google Shape;661;p94"/>
              <p:cNvSpPr/>
              <p:nvPr/>
            </p:nvSpPr>
            <p:spPr>
              <a:xfrm>
                <a:off x="514350" y="1319893"/>
                <a:ext cx="2312405" cy="3303836"/>
              </a:xfrm>
              <a:custGeom>
                <a:avLst/>
                <a:gdLst/>
                <a:ahLst/>
                <a:cxnLst/>
                <a:rect l="l" t="t" r="r" b="b"/>
                <a:pathLst>
                  <a:path w="4624810" h="6607672" extrusionOk="0">
                    <a:moveTo>
                      <a:pt x="0" y="0"/>
                    </a:moveTo>
                    <a:lnTo>
                      <a:pt x="4624810" y="0"/>
                    </a:lnTo>
                    <a:lnTo>
                      <a:pt x="4624810" y="6607672"/>
                    </a:lnTo>
                    <a:lnTo>
                      <a:pt x="0" y="660767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l="-51550" t="-11019" r="-5990" b="-44839"/>
                </a:stretch>
              </a:blipFill>
              <a:ln w="4775" cap="sq" cmpd="sng">
                <a:solidFill>
                  <a:srgbClr val="D0CECE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sp>
        </p:grpSp>
        <p:sp>
          <p:nvSpPr>
            <p:cNvPr id="662" name="Google Shape;662;p94"/>
            <p:cNvSpPr/>
            <p:nvPr/>
          </p:nvSpPr>
          <p:spPr>
            <a:xfrm>
              <a:off x="605167" y="1468698"/>
              <a:ext cx="1533331" cy="209090"/>
            </a:xfrm>
            <a:custGeom>
              <a:avLst/>
              <a:gdLst/>
              <a:ahLst/>
              <a:cxnLst/>
              <a:rect l="l" t="t" r="r" b="b"/>
              <a:pathLst>
                <a:path w="3066662" h="418181" extrusionOk="0">
                  <a:moveTo>
                    <a:pt x="0" y="0"/>
                  </a:moveTo>
                  <a:lnTo>
                    <a:pt x="3066662" y="0"/>
                  </a:lnTo>
                  <a:lnTo>
                    <a:pt x="3066662" y="418181"/>
                  </a:lnTo>
                  <a:lnTo>
                    <a:pt x="0" y="41818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63" name="Google Shape;663;p94"/>
          <p:cNvSpPr txBox="1"/>
          <p:nvPr/>
        </p:nvSpPr>
        <p:spPr>
          <a:xfrm>
            <a:off x="3404652" y="1191626"/>
            <a:ext cx="528011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Доведено, що запалення в мікрооточенні пухлини не тільки створює сприятливі умови для прогресування меланоми та інших ракових захворювань, але й </a:t>
            </a:r>
            <a:r>
              <a:rPr lang="uk" sz="1200" b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перешкоджає посиленню протипухлинного імунітету під час імунотерапії раку</a:t>
            </a: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. </a:t>
            </a:r>
            <a:endParaRPr sz="700" dirty="0">
              <a:latin typeface="Montserrat" pitchFamily="2" charset="77"/>
            </a:endParaRPr>
          </a:p>
        </p:txBody>
      </p:sp>
      <p:sp>
        <p:nvSpPr>
          <p:cNvPr id="664" name="Google Shape;664;p94"/>
          <p:cNvSpPr txBox="1"/>
          <p:nvPr/>
        </p:nvSpPr>
        <p:spPr>
          <a:xfrm>
            <a:off x="3412146" y="2080931"/>
            <a:ext cx="542070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Наш клінічний випадок підкреслює </a:t>
            </a:r>
            <a:r>
              <a:rPr lang="uk" sz="1200" b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необхідність регулярного онкологічного та дерматоскопічного обстеження і контролю DCS</a:t>
            </a:r>
            <a:r>
              <a:rPr lang="uk" sz="1200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пацієнтів, які перенесли тяжку форму COVID-19. </a:t>
            </a:r>
            <a:endParaRPr sz="700" dirty="0">
              <a:latin typeface="Montserrat" pitchFamily="2" charset="77"/>
            </a:endParaRPr>
          </a:p>
        </p:txBody>
      </p:sp>
      <p:sp>
        <p:nvSpPr>
          <p:cNvPr id="665" name="Google Shape;665;p94"/>
          <p:cNvSpPr txBox="1"/>
          <p:nvPr/>
        </p:nvSpPr>
        <p:spPr>
          <a:xfrm>
            <a:off x="3412146" y="303500"/>
            <a:ext cx="542070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Численні дослідження, починаючи від клінічних і закінчуючи молекулярним аналізом, підкреслили </a:t>
            </a:r>
            <a:r>
              <a:rPr lang="uk" sz="1200" b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значний вплив</a:t>
            </a:r>
            <a:r>
              <a:rPr lang="uk" sz="1200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запалення, особливо неконтрольованих цитокінових штормів, пов’язаних з COVID-19, </a:t>
            </a:r>
            <a:r>
              <a:rPr lang="uk" sz="1200" b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на розвиток лейкемії, меланоми та інших видів раку</a:t>
            </a: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. </a:t>
            </a:r>
            <a:endParaRPr sz="700" dirty="0">
              <a:latin typeface="Montserrat" pitchFamily="2" charset="77"/>
            </a:endParaRPr>
          </a:p>
        </p:txBody>
      </p:sp>
      <p:sp>
        <p:nvSpPr>
          <p:cNvPr id="666" name="Google Shape;666;p94"/>
          <p:cNvSpPr txBox="1"/>
          <p:nvPr/>
        </p:nvSpPr>
        <p:spPr>
          <a:xfrm>
            <a:off x="3412146" y="2785570"/>
            <a:ext cx="528011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Для </a:t>
            </a:r>
            <a:r>
              <a:rPr lang="uk" sz="1200" b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пацієнтів з лейкеміями</a:t>
            </a:r>
            <a:r>
              <a:rPr lang="uk" sz="1200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лікарі мають рекомендувати ретельні обстеження, в тому числі онкодерматологічні, оскільки існує </a:t>
            </a:r>
            <a:r>
              <a:rPr lang="uk" sz="1200" b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ймовірність вторинних пухлин шкіри</a:t>
            </a:r>
            <a:r>
              <a:rPr lang="uk" sz="1200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. </a:t>
            </a:r>
            <a:endParaRPr sz="700" dirty="0">
              <a:latin typeface="Montserrat" pitchFamily="2" charset="77"/>
            </a:endParaRPr>
          </a:p>
        </p:txBody>
      </p:sp>
      <p:sp>
        <p:nvSpPr>
          <p:cNvPr id="667" name="Google Shape;667;p94"/>
          <p:cNvSpPr txBox="1"/>
          <p:nvPr/>
        </p:nvSpPr>
        <p:spPr>
          <a:xfrm>
            <a:off x="3412147" y="3489708"/>
            <a:ext cx="542070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Літературні джерела демонструють, що інгібітори тирозинкінази (наприклад, Глівек) навряд чи є прямою причиною інших видів раку, тоді як </a:t>
            </a:r>
            <a:r>
              <a:rPr lang="uk" sz="1200" b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SARS-CoV-2 та інші віруси мають прямий і непрямий вплив на канцерогенез</a:t>
            </a:r>
            <a:r>
              <a:rPr lang="uk" sz="1200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.</a:t>
            </a:r>
            <a:endParaRPr sz="700" dirty="0">
              <a:latin typeface="Montserrat" pitchFamily="2" charset="77"/>
            </a:endParaRPr>
          </a:p>
        </p:txBody>
      </p:sp>
      <p:sp>
        <p:nvSpPr>
          <p:cNvPr id="654" name="Google Shape;654;p94"/>
          <p:cNvSpPr txBox="1"/>
          <p:nvPr/>
        </p:nvSpPr>
        <p:spPr>
          <a:xfrm>
            <a:off x="455581" y="4141827"/>
            <a:ext cx="24000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“</a:t>
            </a:r>
            <a:r>
              <a:rPr lang="uk" sz="1200" b="1" i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Світові тенденції - відлуння COVID-19</a:t>
            </a:r>
            <a:r>
              <a:rPr lang="en-US" sz="1200" b="1" i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uk" sz="1200" b="1" i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та динаміка зростання раків шкіри!</a:t>
            </a:r>
            <a:r>
              <a:rPr lang="en-US" sz="1200" b="1" i="1" dirty="0">
                <a:solidFill>
                  <a:srgbClr val="A04789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”</a:t>
            </a:r>
            <a:endParaRPr sz="1200" b="1" i="1" dirty="0">
              <a:solidFill>
                <a:srgbClr val="A04789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8667CB-737A-5ACD-612C-0E52053B3A47}"/>
              </a:ext>
            </a:extLst>
          </p:cNvPr>
          <p:cNvCxnSpPr>
            <a:cxnSpLocks/>
          </p:cNvCxnSpPr>
          <p:nvPr/>
        </p:nvCxnSpPr>
        <p:spPr>
          <a:xfrm>
            <a:off x="3266478" y="1103124"/>
            <a:ext cx="556637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04F8B0-10AB-7019-BF36-C9ED71F43645}"/>
              </a:ext>
            </a:extLst>
          </p:cNvPr>
          <p:cNvCxnSpPr>
            <a:cxnSpLocks/>
          </p:cNvCxnSpPr>
          <p:nvPr/>
        </p:nvCxnSpPr>
        <p:spPr>
          <a:xfrm>
            <a:off x="3261525" y="2007144"/>
            <a:ext cx="556637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BD1717-A0EF-FCDB-8134-D7E714C6A61E}"/>
              </a:ext>
            </a:extLst>
          </p:cNvPr>
          <p:cNvCxnSpPr>
            <a:cxnSpLocks/>
          </p:cNvCxnSpPr>
          <p:nvPr/>
        </p:nvCxnSpPr>
        <p:spPr>
          <a:xfrm>
            <a:off x="3261525" y="2702088"/>
            <a:ext cx="556637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D58E36-C4AE-99A8-9A63-793650840456}"/>
              </a:ext>
            </a:extLst>
          </p:cNvPr>
          <p:cNvCxnSpPr>
            <a:cxnSpLocks/>
          </p:cNvCxnSpPr>
          <p:nvPr/>
        </p:nvCxnSpPr>
        <p:spPr>
          <a:xfrm>
            <a:off x="3200565" y="3421416"/>
            <a:ext cx="556637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9C528B-037E-2E44-5ED0-4D261447A5DB}"/>
              </a:ext>
            </a:extLst>
          </p:cNvPr>
          <p:cNvCxnSpPr>
            <a:cxnSpLocks/>
          </p:cNvCxnSpPr>
          <p:nvPr/>
        </p:nvCxnSpPr>
        <p:spPr>
          <a:xfrm>
            <a:off x="3188373" y="4299240"/>
            <a:ext cx="556637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95" title="ChatGPT Image 30 квіт. 2026 р., 18_06_5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975" y="15240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3096</Words>
  <Application>Microsoft Office PowerPoint</Application>
  <PresentationFormat>Екран (16:9)</PresentationFormat>
  <Paragraphs>406</Paragraphs>
  <Slides>44</Slides>
  <Notes>44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слайдів</vt:lpstr>
      </vt:variant>
      <vt:variant>
        <vt:i4>44</vt:i4>
      </vt:variant>
    </vt:vector>
  </HeadingPairs>
  <TitlesOfParts>
    <vt:vector size="56" baseType="lpstr">
      <vt:lpstr>Calibri</vt:lpstr>
      <vt:lpstr>Noto Sans Symbols</vt:lpstr>
      <vt:lpstr>Wingdings</vt:lpstr>
      <vt:lpstr>Montserrat</vt:lpstr>
      <vt:lpstr>Arial</vt:lpstr>
      <vt:lpstr>Simple Light</vt:lpstr>
      <vt:lpstr>Office Theme</vt:lpstr>
      <vt:lpstr>Simple Light</vt:lpstr>
      <vt:lpstr>Office Theme</vt:lpstr>
      <vt:lpstr>Office Theme</vt:lpstr>
      <vt:lpstr>Office Theme</vt:lpstr>
      <vt:lpstr>Custom</vt:lpstr>
      <vt:lpstr>Від патоморфології до  персоналізованого лікування:</vt:lpstr>
      <vt:lpstr>Академік О.О. Богомолець: тканина, реактивність, організм</vt:lpstr>
      <vt:lpstr>Презентація PowerPoint</vt:lpstr>
      <vt:lpstr>Раки шкіри як глобальний виклик</vt:lpstr>
      <vt:lpstr>Ультрафіолет і  біологічна пам’ять шкіри</vt:lpstr>
      <vt:lpstr>Презентація PowerPoint</vt:lpstr>
      <vt:lpstr>COVID-19 і раки шкіри: чи є звязок?</vt:lpstr>
      <vt:lpstr>Презентація PowerPoint</vt:lpstr>
      <vt:lpstr>Презентація PowerPoint</vt:lpstr>
      <vt:lpstr>Периневральна та периваскулярна інвазія:  прогностичний фактор ризику метастазування</vt:lpstr>
      <vt:lpstr>Патоморфологічний висновок - карта клінічного рішення</vt:lpstr>
      <vt:lpstr>Презентація PowerPoint</vt:lpstr>
      <vt:lpstr>Презентація PowerPoint</vt:lpstr>
      <vt:lpstr>Презентація PowerPoint</vt:lpstr>
      <vt:lpstr>Презентація PowerPoint</vt:lpstr>
      <vt:lpstr>Від діагнозу до оцінки біологічного ризику</vt:lpstr>
      <vt:lpstr>Феномен Гало-невусу: природна модель повного  регресу меланоцитів</vt:lpstr>
      <vt:lpstr>Презентація PowerPoint</vt:lpstr>
      <vt:lpstr>Коли мікроскоп стає частиною хірургічного рішення</vt:lpstr>
      <vt:lpstr>Презентація PowerPoint</vt:lpstr>
      <vt:lpstr>Презентація PowerPoint</vt:lpstr>
      <vt:lpstr>Етапи МОС-хірургії</vt:lpstr>
      <vt:lpstr>Агресивна БКК:           коли видимі межі не дорівнюють справжнім</vt:lpstr>
      <vt:lpstr>Радикальність і естетика не мають конфліктувати</vt:lpstr>
      <vt:lpstr>Показання до МОС-хірургії</vt:lpstr>
      <vt:lpstr>Презентація PowerPoint</vt:lpstr>
      <vt:lpstr>Презентація PowerPoint</vt:lpstr>
      <vt:lpstr>Презентація PowerPoint</vt:lpstr>
      <vt:lpstr>Презентація PowerPoint</vt:lpstr>
      <vt:lpstr>Феномен емпериполезісу: Rosai-Dorfman disease </vt:lpstr>
      <vt:lpstr>Презентація PowerPoint</vt:lpstr>
      <vt:lpstr>Феномен інфантильної гемангіоми</vt:lpstr>
      <vt:lpstr>Презентація PowerPoint</vt:lpstr>
      <vt:lpstr>Презентація PowerPoint</vt:lpstr>
      <vt:lpstr>Презентація PowerPoint</vt:lpstr>
      <vt:lpstr>Презентація PowerPoint</vt:lpstr>
      <vt:lpstr>Тимолол: локальний інструмент для інфантильних  гемангіом</vt:lpstr>
      <vt:lpstr>Як бета-блокатори впливають на гемангіому</vt:lpstr>
      <vt:lpstr>Персоналізований алгоритм лікування ІГ</vt:lpstr>
      <vt:lpstr>Телемедицина при інфантильних гемангіомах</vt:lpstr>
      <vt:lpstr>Модель медицини точності</vt:lpstr>
      <vt:lpstr>Презентація PowerPoint</vt:lpstr>
      <vt:lpstr>Повернення до спадщини академіка О.О. Богомольця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</cp:lastModifiedBy>
  <cp:revision>7</cp:revision>
  <dcterms:modified xsi:type="dcterms:W3CDTF">2026-05-04T18:09:55Z</dcterms:modified>
</cp:coreProperties>
</file>