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 bookmarkIdSeed="2">
  <p:sldMasterIdLst>
    <p:sldMasterId id="2147483648" r:id="rId1"/>
  </p:sldMasterIdLst>
  <p:sldIdLst>
    <p:sldId id="256" r:id="rId2"/>
    <p:sldId id="258" r:id="rId3"/>
    <p:sldId id="259" r:id="rId4"/>
    <p:sldId id="272" r:id="rId5"/>
    <p:sldId id="287" r:id="rId6"/>
    <p:sldId id="305" r:id="rId7"/>
    <p:sldId id="263" r:id="rId8"/>
    <p:sldId id="264" r:id="rId9"/>
    <p:sldId id="266" r:id="rId10"/>
    <p:sldId id="296" r:id="rId11"/>
    <p:sldId id="306" r:id="rId12"/>
    <p:sldId id="309" r:id="rId13"/>
    <p:sldId id="261" r:id="rId14"/>
    <p:sldId id="276" r:id="rId15"/>
    <p:sldId id="300" r:id="rId16"/>
    <p:sldId id="290" r:id="rId17"/>
    <p:sldId id="298" r:id="rId18"/>
    <p:sldId id="299" r:id="rId19"/>
    <p:sldId id="291" r:id="rId20"/>
    <p:sldId id="301" r:id="rId21"/>
    <p:sldId id="280" r:id="rId22"/>
    <p:sldId id="304" r:id="rId23"/>
    <p:sldId id="293" r:id="rId24"/>
    <p:sldId id="303" r:id="rId25"/>
    <p:sldId id="302" r:id="rId26"/>
    <p:sldId id="277" r:id="rId27"/>
    <p:sldId id="307" r:id="rId28"/>
    <p:sldId id="308" r:id="rId29"/>
  </p:sldIdLst>
  <p:sldSz cx="18288000" cy="10287000"/>
  <p:notesSz cx="6858000" cy="9144000"/>
  <p:embeddedFontLst>
    <p:embeddedFont>
      <p:font typeface="Calibri" panose="020F0502020204030204" pitchFamily="34" charset="0"/>
      <p:regular r:id="rId30"/>
      <p:bold r:id="rId31"/>
      <p:italic r:id="rId32"/>
      <p:boldItalic r:id="rId33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4AAD"/>
    <a:srgbClr val="F8F5E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8892" autoAdjust="0"/>
    <p:restoredTop sz="94503" autoAdjust="0"/>
  </p:normalViewPr>
  <p:slideViewPr>
    <p:cSldViewPr>
      <p:cViewPr varScale="1">
        <p:scale>
          <a:sx n="69" d="100"/>
          <a:sy n="69" d="100"/>
        </p:scale>
        <p:origin x="72" y="19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font" Target="fonts/font4.fntdata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font" Target="fonts/font3.fntdata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font" Target="fonts/font2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font" Target="fonts/font1.fntdata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5/8/2025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5/8/2025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5/8/2025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5/8/2025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s://doi.org/10.37321/immunology.2024.1-08" TargetMode="External"/><Relationship Id="rId2" Type="http://schemas.openxmlformats.org/officeDocument/2006/relationships/hyperlink" Target="https://immunology.org.ua/index.php/journal/article/view/120/94" TargetMode="External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www.ejso.com/article/S0748-7983(19)31510-0/abstract" TargetMode="Externa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s://bank.gov.ua/ua/markets/exchangerates?date=11.06.2020&amp;amp;period=daily" TargetMode="External"/><Relationship Id="rId2" Type="http://schemas.openxmlformats.org/officeDocument/2006/relationships/hyperlink" Target="https://plr.com.ua/index.php/journal/article/download/24/23/" TargetMode="Externa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s://zakon.rada.gov.ua/laws/show/2145-19#Text" TargetMode="External"/><Relationship Id="rId2" Type="http://schemas.openxmlformats.org/officeDocument/2006/relationships/hyperlink" Target="https://zakon.rada.gov.ua/laws/show/254%D0%BA/96-%D0%B2%D1%80#Text" TargetMode="Externa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alameo.com/read/003338077598f5ce8c893" TargetMode="External"/><Relationship Id="rId2" Type="http://schemas.openxmlformats.org/officeDocument/2006/relationships/hyperlink" Target="https://library.kubg.edu.ua/images/stories/Departaments/uk/biblio/na_dopomogu_naukovcyam/%D0%9E%D1%84%D0%BE%D1%80%D0%BC%D0%BB%D0%B5%D0%BD%D0%BD%D1%8F_%D0%B4%D0%B6%D0%B5%D1%80%D0%B5%D0%BB.pdf" TargetMode="Externa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dspace.nuph.edu.ua/handle/123456789/13388" TargetMode="External"/><Relationship Id="rId2" Type="http://schemas.openxmlformats.org/officeDocument/2006/relationships/hyperlink" Target="https://doi.org/10.32782/2304-0920/5-78-6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s://link.springer.com/book/10.1007/978-3-319-69308-8" TargetMode="External"/><Relationship Id="rId4" Type="http://schemas.openxmlformats.org/officeDocument/2006/relationships/hyperlink" Target="https://doi.org/10.1109/TSG.2015.2508506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8F5E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14475039" y="0"/>
            <a:ext cx="3812961" cy="10287000"/>
            <a:chOff x="0" y="0"/>
            <a:chExt cx="1004237" cy="2709333"/>
          </a:xfrm>
        </p:grpSpPr>
        <p:sp>
          <p:nvSpPr>
            <p:cNvPr id="3" name="Freeform 3"/>
            <p:cNvSpPr/>
            <p:nvPr/>
          </p:nvSpPr>
          <p:spPr>
            <a:xfrm>
              <a:off x="0" y="0"/>
              <a:ext cx="1004237" cy="2709333"/>
            </a:xfrm>
            <a:custGeom>
              <a:avLst/>
              <a:gdLst/>
              <a:ahLst/>
              <a:cxnLst/>
              <a:rect l="l" t="t" r="r" b="b"/>
              <a:pathLst>
                <a:path w="1004237" h="2709333">
                  <a:moveTo>
                    <a:pt x="0" y="0"/>
                  </a:moveTo>
                  <a:lnTo>
                    <a:pt x="1004237" y="0"/>
                  </a:lnTo>
                  <a:lnTo>
                    <a:pt x="1004237" y="2709333"/>
                  </a:lnTo>
                  <a:lnTo>
                    <a:pt x="0" y="2709333"/>
                  </a:lnTo>
                  <a:close/>
                </a:path>
              </a:pathLst>
            </a:custGeom>
            <a:solidFill>
              <a:srgbClr val="004AAD"/>
            </a:solidFill>
          </p:spPr>
        </p:sp>
        <p:sp>
          <p:nvSpPr>
            <p:cNvPr id="4" name="TextBox 4"/>
            <p:cNvSpPr txBox="1"/>
            <p:nvPr/>
          </p:nvSpPr>
          <p:spPr>
            <a:xfrm>
              <a:off x="0" y="-38100"/>
              <a:ext cx="1004237" cy="2747433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800"/>
                </a:lnSpc>
              </a:pPr>
              <a:endParaRPr dirty="0"/>
            </a:p>
          </p:txBody>
        </p:sp>
      </p:grpSp>
      <p:sp>
        <p:nvSpPr>
          <p:cNvPr id="5" name="Freeform 5"/>
          <p:cNvSpPr/>
          <p:nvPr/>
        </p:nvSpPr>
        <p:spPr>
          <a:xfrm>
            <a:off x="13695608" y="4364069"/>
            <a:ext cx="1558861" cy="1558861"/>
          </a:xfrm>
          <a:custGeom>
            <a:avLst/>
            <a:gdLst/>
            <a:ahLst/>
            <a:cxnLst/>
            <a:rect l="l" t="t" r="r" b="b"/>
            <a:pathLst>
              <a:path w="1558861" h="1558861">
                <a:moveTo>
                  <a:pt x="0" y="0"/>
                </a:moveTo>
                <a:lnTo>
                  <a:pt x="1558861" y="0"/>
                </a:lnTo>
                <a:lnTo>
                  <a:pt x="1558861" y="1558862"/>
                </a:lnTo>
                <a:lnTo>
                  <a:pt x="0" y="1558862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</p:sp>
      <p:sp>
        <p:nvSpPr>
          <p:cNvPr id="6" name="TextBox 6"/>
          <p:cNvSpPr txBox="1"/>
          <p:nvPr/>
        </p:nvSpPr>
        <p:spPr>
          <a:xfrm>
            <a:off x="609600" y="3000641"/>
            <a:ext cx="13395884" cy="2435026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9933"/>
              </a:lnSpc>
            </a:pPr>
            <a:r>
              <a:rPr lang="en-US" sz="7095" dirty="0">
                <a:solidFill>
                  <a:srgbClr val="004AAD"/>
                </a:solidFill>
                <a:latin typeface="Times New Roman" panose="02020603050405020304" pitchFamily="18" charset="0"/>
                <a:ea typeface="Garbata"/>
                <a:cs typeface="Times New Roman" panose="02020603050405020304" pitchFamily="18" charset="0"/>
                <a:sym typeface="Garbata"/>
              </a:rPr>
              <a:t>Оформлення </a:t>
            </a:r>
            <a:r>
              <a:rPr lang="en-US" sz="7095" dirty="0" err="1">
                <a:solidFill>
                  <a:srgbClr val="004AAD"/>
                </a:solidFill>
                <a:latin typeface="Times New Roman" panose="02020603050405020304" pitchFamily="18" charset="0"/>
                <a:ea typeface="Garbata"/>
                <a:cs typeface="Times New Roman" panose="02020603050405020304" pitchFamily="18" charset="0"/>
                <a:sym typeface="Garbata"/>
              </a:rPr>
              <a:t>списку</a:t>
            </a:r>
            <a:r>
              <a:rPr lang="en-US" sz="7095" dirty="0">
                <a:solidFill>
                  <a:srgbClr val="004AAD"/>
                </a:solidFill>
                <a:latin typeface="Times New Roman" panose="02020603050405020304" pitchFamily="18" charset="0"/>
                <a:ea typeface="Garbata"/>
                <a:cs typeface="Times New Roman" panose="02020603050405020304" pitchFamily="18" charset="0"/>
                <a:sym typeface="Garbata"/>
              </a:rPr>
              <a:t> </a:t>
            </a:r>
            <a:r>
              <a:rPr lang="en-US" sz="7095" dirty="0" err="1">
                <a:solidFill>
                  <a:srgbClr val="004AAD"/>
                </a:solidFill>
                <a:latin typeface="Times New Roman" panose="02020603050405020304" pitchFamily="18" charset="0"/>
                <a:ea typeface="Garbata"/>
                <a:cs typeface="Times New Roman" panose="02020603050405020304" pitchFamily="18" charset="0"/>
                <a:sym typeface="Garbata"/>
              </a:rPr>
              <a:t>використаних</a:t>
            </a:r>
            <a:r>
              <a:rPr lang="en-US" sz="7095" dirty="0">
                <a:solidFill>
                  <a:srgbClr val="004AAD"/>
                </a:solidFill>
                <a:latin typeface="Times New Roman" panose="02020603050405020304" pitchFamily="18" charset="0"/>
                <a:ea typeface="Garbata"/>
                <a:cs typeface="Times New Roman" panose="02020603050405020304" pitchFamily="18" charset="0"/>
                <a:sym typeface="Garbata"/>
              </a:rPr>
              <a:t> </a:t>
            </a:r>
            <a:r>
              <a:rPr lang="en-US" sz="7095" dirty="0" err="1">
                <a:solidFill>
                  <a:srgbClr val="004AAD"/>
                </a:solidFill>
                <a:latin typeface="Times New Roman" panose="02020603050405020304" pitchFamily="18" charset="0"/>
                <a:ea typeface="Garbata"/>
                <a:cs typeface="Times New Roman" panose="02020603050405020304" pitchFamily="18" charset="0"/>
                <a:sym typeface="Garbata"/>
              </a:rPr>
              <a:t>джерел</a:t>
            </a:r>
            <a:r>
              <a:rPr lang="en-US" sz="7095" dirty="0">
                <a:solidFill>
                  <a:srgbClr val="004AAD"/>
                </a:solidFill>
                <a:latin typeface="Times New Roman" panose="02020603050405020304" pitchFamily="18" charset="0"/>
                <a:ea typeface="Garbata"/>
                <a:cs typeface="Times New Roman" panose="02020603050405020304" pitchFamily="18" charset="0"/>
                <a:sym typeface="Garbata"/>
              </a:rPr>
              <a:t> </a:t>
            </a:r>
            <a:r>
              <a:rPr lang="en-US" sz="7095" dirty="0" err="1">
                <a:solidFill>
                  <a:srgbClr val="004AAD"/>
                </a:solidFill>
                <a:latin typeface="Times New Roman" panose="02020603050405020304" pitchFamily="18" charset="0"/>
                <a:ea typeface="Garbata"/>
                <a:cs typeface="Times New Roman" panose="02020603050405020304" pitchFamily="18" charset="0"/>
                <a:sym typeface="Garbata"/>
              </a:rPr>
              <a:t>для</a:t>
            </a:r>
            <a:r>
              <a:rPr lang="en-US" sz="7095" dirty="0">
                <a:solidFill>
                  <a:srgbClr val="004AAD"/>
                </a:solidFill>
                <a:latin typeface="Times New Roman" panose="02020603050405020304" pitchFamily="18" charset="0"/>
                <a:ea typeface="Garbata"/>
                <a:cs typeface="Times New Roman" panose="02020603050405020304" pitchFamily="18" charset="0"/>
                <a:sym typeface="Garbata"/>
              </a:rPr>
              <a:t> </a:t>
            </a:r>
            <a:r>
              <a:rPr lang="en-US" sz="7095" dirty="0" err="1">
                <a:solidFill>
                  <a:srgbClr val="004AAD"/>
                </a:solidFill>
                <a:latin typeface="Times New Roman" panose="02020603050405020304" pitchFamily="18" charset="0"/>
                <a:ea typeface="Garbata"/>
                <a:cs typeface="Times New Roman" panose="02020603050405020304" pitchFamily="18" charset="0"/>
                <a:sym typeface="Garbata"/>
              </a:rPr>
              <a:t>магістерських</a:t>
            </a:r>
            <a:r>
              <a:rPr lang="en-US" sz="7095" dirty="0">
                <a:solidFill>
                  <a:srgbClr val="004AAD"/>
                </a:solidFill>
                <a:latin typeface="Times New Roman" panose="02020603050405020304" pitchFamily="18" charset="0"/>
                <a:ea typeface="Garbata"/>
                <a:cs typeface="Times New Roman" panose="02020603050405020304" pitchFamily="18" charset="0"/>
                <a:sym typeface="Garbata"/>
              </a:rPr>
              <a:t> </a:t>
            </a:r>
            <a:r>
              <a:rPr lang="en-US" sz="7095" dirty="0" err="1">
                <a:solidFill>
                  <a:srgbClr val="004AAD"/>
                </a:solidFill>
                <a:latin typeface="Times New Roman" panose="02020603050405020304" pitchFamily="18" charset="0"/>
                <a:ea typeface="Garbata"/>
                <a:cs typeface="Times New Roman" panose="02020603050405020304" pitchFamily="18" charset="0"/>
                <a:sym typeface="Garbata"/>
              </a:rPr>
              <a:t>робіт</a:t>
            </a:r>
            <a:endParaRPr lang="en-US" sz="7095" dirty="0">
              <a:solidFill>
                <a:srgbClr val="004AAD"/>
              </a:solidFill>
              <a:latin typeface="Times New Roman" panose="02020603050405020304" pitchFamily="18" charset="0"/>
              <a:ea typeface="Garbata"/>
              <a:cs typeface="Times New Roman" panose="02020603050405020304" pitchFamily="18" charset="0"/>
              <a:sym typeface="Garbata"/>
            </a:endParaRPr>
          </a:p>
        </p:txBody>
      </p:sp>
      <p:sp>
        <p:nvSpPr>
          <p:cNvPr id="7" name="TextBox 7"/>
          <p:cNvSpPr txBox="1"/>
          <p:nvPr/>
        </p:nvSpPr>
        <p:spPr>
          <a:xfrm>
            <a:off x="9199808" y="8115300"/>
            <a:ext cx="4495800" cy="623997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r">
              <a:lnSpc>
                <a:spcPts val="4691"/>
              </a:lnSpc>
            </a:pPr>
            <a:r>
              <a:rPr lang="en-US" sz="4000" dirty="0" err="1">
                <a:solidFill>
                  <a:srgbClr val="004AAD"/>
                </a:solidFill>
                <a:latin typeface="Times New Roman" panose="02020603050405020304" pitchFamily="18" charset="0"/>
                <a:ea typeface="Garbata"/>
                <a:cs typeface="Times New Roman" panose="02020603050405020304" pitchFamily="18" charset="0"/>
                <a:sym typeface="Garbata"/>
              </a:rPr>
              <a:t>Олена</a:t>
            </a:r>
            <a:r>
              <a:rPr lang="en-US" sz="4000" dirty="0">
                <a:solidFill>
                  <a:srgbClr val="004AAD"/>
                </a:solidFill>
                <a:latin typeface="Times New Roman" panose="02020603050405020304" pitchFamily="18" charset="0"/>
                <a:ea typeface="Garbata"/>
                <a:cs typeface="Times New Roman" panose="02020603050405020304" pitchFamily="18" charset="0"/>
                <a:sym typeface="Garbata"/>
              </a:rPr>
              <a:t> </a:t>
            </a:r>
            <a:r>
              <a:rPr lang="en-US" sz="4000" dirty="0" err="1">
                <a:solidFill>
                  <a:srgbClr val="004AAD"/>
                </a:solidFill>
                <a:latin typeface="Times New Roman" panose="02020603050405020304" pitchFamily="18" charset="0"/>
                <a:ea typeface="Garbata"/>
                <a:cs typeface="Times New Roman" panose="02020603050405020304" pitchFamily="18" charset="0"/>
                <a:sym typeface="Garbata"/>
              </a:rPr>
              <a:t>Клюшніченко</a:t>
            </a:r>
            <a:endParaRPr lang="en-US" sz="4000" dirty="0">
              <a:solidFill>
                <a:srgbClr val="004AAD"/>
              </a:solidFill>
              <a:latin typeface="Times New Roman" panose="02020603050405020304" pitchFamily="18" charset="0"/>
              <a:ea typeface="Garbata"/>
              <a:cs typeface="Times New Roman" panose="02020603050405020304" pitchFamily="18" charset="0"/>
              <a:sym typeface="Garbata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8F5E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 rot="5400000">
            <a:off x="8539163" y="-8356283"/>
            <a:ext cx="1209675" cy="18288000"/>
            <a:chOff x="0" y="0"/>
            <a:chExt cx="318598" cy="4816593"/>
          </a:xfrm>
        </p:grpSpPr>
        <p:sp>
          <p:nvSpPr>
            <p:cNvPr id="3" name="Freeform 3"/>
            <p:cNvSpPr/>
            <p:nvPr/>
          </p:nvSpPr>
          <p:spPr>
            <a:xfrm>
              <a:off x="0" y="0"/>
              <a:ext cx="318598" cy="4816592"/>
            </a:xfrm>
            <a:custGeom>
              <a:avLst/>
              <a:gdLst/>
              <a:ahLst/>
              <a:cxnLst/>
              <a:rect l="l" t="t" r="r" b="b"/>
              <a:pathLst>
                <a:path w="318598" h="4816592">
                  <a:moveTo>
                    <a:pt x="0" y="0"/>
                  </a:moveTo>
                  <a:lnTo>
                    <a:pt x="318598" y="0"/>
                  </a:lnTo>
                  <a:lnTo>
                    <a:pt x="318598" y="4816592"/>
                  </a:lnTo>
                  <a:lnTo>
                    <a:pt x="0" y="4816592"/>
                  </a:lnTo>
                  <a:close/>
                </a:path>
              </a:pathLst>
            </a:custGeom>
            <a:solidFill>
              <a:srgbClr val="004AAD"/>
            </a:solidFill>
          </p:spPr>
        </p:sp>
        <p:sp>
          <p:nvSpPr>
            <p:cNvPr id="4" name="TextBox 4"/>
            <p:cNvSpPr txBox="1"/>
            <p:nvPr/>
          </p:nvSpPr>
          <p:spPr>
            <a:xfrm>
              <a:off x="0" y="-38100"/>
              <a:ext cx="318598" cy="4854693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800"/>
                </a:lnSpc>
              </a:pPr>
              <a:endParaRPr/>
            </a:p>
          </p:txBody>
        </p:sp>
      </p:grpSp>
      <p:sp>
        <p:nvSpPr>
          <p:cNvPr id="5" name="Freeform 5"/>
          <p:cNvSpPr/>
          <p:nvPr/>
        </p:nvSpPr>
        <p:spPr>
          <a:xfrm>
            <a:off x="8364569" y="430244"/>
            <a:ext cx="1558861" cy="1558861"/>
          </a:xfrm>
          <a:custGeom>
            <a:avLst/>
            <a:gdLst/>
            <a:ahLst/>
            <a:cxnLst/>
            <a:rect l="l" t="t" r="r" b="b"/>
            <a:pathLst>
              <a:path w="1558861" h="1558861">
                <a:moveTo>
                  <a:pt x="0" y="0"/>
                </a:moveTo>
                <a:lnTo>
                  <a:pt x="1558862" y="0"/>
                </a:lnTo>
                <a:lnTo>
                  <a:pt x="1558862" y="1558862"/>
                </a:lnTo>
                <a:lnTo>
                  <a:pt x="0" y="1558862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</p:sp>
      <p:sp>
        <p:nvSpPr>
          <p:cNvPr id="6" name="TextBox 6"/>
          <p:cNvSpPr txBox="1"/>
          <p:nvPr/>
        </p:nvSpPr>
        <p:spPr>
          <a:xfrm>
            <a:off x="1913469" y="209982"/>
            <a:ext cx="14461060" cy="804546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6579"/>
              </a:lnSpc>
            </a:pPr>
            <a:r>
              <a:rPr lang="uk-UA" sz="4699" dirty="0">
                <a:solidFill>
                  <a:srgbClr val="F8F5ED"/>
                </a:solidFill>
                <a:latin typeface="Times New Roman" panose="02020603050405020304" pitchFamily="18" charset="0"/>
                <a:ea typeface="Garbata"/>
                <a:cs typeface="Times New Roman" panose="02020603050405020304" pitchFamily="18" charset="0"/>
                <a:sym typeface="Garbata"/>
              </a:rPr>
              <a:t>Неп</a:t>
            </a:r>
            <a:r>
              <a:rPr lang="en-US" sz="4699" dirty="0" err="1">
                <a:solidFill>
                  <a:srgbClr val="F8F5ED"/>
                </a:solidFill>
                <a:latin typeface="Times New Roman" panose="02020603050405020304" pitchFamily="18" charset="0"/>
                <a:ea typeface="Garbata"/>
                <a:cs typeface="Times New Roman" panose="02020603050405020304" pitchFamily="18" charset="0"/>
                <a:sym typeface="Garbata"/>
              </a:rPr>
              <a:t>ряме</a:t>
            </a:r>
            <a:r>
              <a:rPr lang="en-US" sz="4699" dirty="0">
                <a:solidFill>
                  <a:srgbClr val="F8F5ED"/>
                </a:solidFill>
                <a:latin typeface="Times New Roman" panose="02020603050405020304" pitchFamily="18" charset="0"/>
                <a:ea typeface="Garbata"/>
                <a:cs typeface="Times New Roman" panose="02020603050405020304" pitchFamily="18" charset="0"/>
                <a:sym typeface="Garbata"/>
              </a:rPr>
              <a:t> </a:t>
            </a:r>
            <a:r>
              <a:rPr lang="en-US" sz="4699" dirty="0" err="1">
                <a:solidFill>
                  <a:srgbClr val="F8F5ED"/>
                </a:solidFill>
                <a:latin typeface="Times New Roman" panose="02020603050405020304" pitchFamily="18" charset="0"/>
                <a:ea typeface="Garbata"/>
                <a:cs typeface="Times New Roman" panose="02020603050405020304" pitchFamily="18" charset="0"/>
                <a:sym typeface="Garbata"/>
              </a:rPr>
              <a:t>цитування</a:t>
            </a:r>
            <a:endParaRPr lang="en-US" sz="4699" dirty="0">
              <a:solidFill>
                <a:srgbClr val="F8F5ED"/>
              </a:solidFill>
              <a:latin typeface="Times New Roman" panose="02020603050405020304" pitchFamily="18" charset="0"/>
              <a:ea typeface="Garbata"/>
              <a:cs typeface="Times New Roman" panose="02020603050405020304" pitchFamily="18" charset="0"/>
              <a:sym typeface="Garbata"/>
            </a:endParaRPr>
          </a:p>
        </p:txBody>
      </p:sp>
      <p:sp>
        <p:nvSpPr>
          <p:cNvPr id="15" name="TextBox 15"/>
          <p:cNvSpPr txBox="1"/>
          <p:nvPr/>
        </p:nvSpPr>
        <p:spPr>
          <a:xfrm>
            <a:off x="670254" y="2001609"/>
            <a:ext cx="17389146" cy="3693319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r>
              <a:rPr lang="en-US" sz="4000" b="1" u="sng" dirty="0" err="1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Непряме</a:t>
            </a:r>
            <a:r>
              <a:rPr lang="en-US" sz="4000" b="1" u="sng" dirty="0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 </a:t>
            </a:r>
            <a:r>
              <a:rPr lang="en-US" sz="4000" b="1" u="sng" dirty="0" err="1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цитування</a:t>
            </a:r>
            <a:r>
              <a:rPr lang="en-US" sz="4000" b="1" u="sng" dirty="0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 (</a:t>
            </a:r>
            <a:r>
              <a:rPr lang="en-US" sz="4000" b="1" u="sng" dirty="0" err="1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парафраз</a:t>
            </a:r>
            <a:r>
              <a:rPr lang="en-US" sz="4000" b="1" u="sng" dirty="0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)</a:t>
            </a:r>
            <a:r>
              <a:rPr lang="en-US" sz="4000" b="1" dirty="0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 </a:t>
            </a:r>
            <a:r>
              <a:rPr lang="en-US" sz="4000" dirty="0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–</a:t>
            </a:r>
            <a:r>
              <a:rPr lang="uk-UA" sz="4000" dirty="0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 </a:t>
            </a:r>
            <a:r>
              <a:rPr lang="uk-UA" sz="4000" dirty="0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Garet 1"/>
              </a:rPr>
              <a:t>ц</a:t>
            </a:r>
            <a:r>
              <a:rPr lang="en-US" sz="4000" dirty="0">
                <a:solidFill>
                  <a:srgbClr val="004AAD"/>
                </a:solidFill>
                <a:latin typeface="Times New Roman" panose="02020603050405020304" pitchFamily="18" charset="0"/>
                <a:ea typeface="Garet 1"/>
                <a:cs typeface="Times New Roman" panose="02020603050405020304" pitchFamily="18" charset="0"/>
                <a:sym typeface="Garet 1"/>
              </a:rPr>
              <a:t>е </a:t>
            </a:r>
            <a:r>
              <a:rPr lang="en-US" sz="4000" dirty="0" err="1">
                <a:solidFill>
                  <a:srgbClr val="004AAD"/>
                </a:solidFill>
                <a:latin typeface="Times New Roman" panose="02020603050405020304" pitchFamily="18" charset="0"/>
                <a:ea typeface="Garet 1"/>
                <a:cs typeface="Times New Roman" panose="02020603050405020304" pitchFamily="18" charset="0"/>
                <a:sym typeface="Garet 1"/>
              </a:rPr>
              <a:t>передача</a:t>
            </a:r>
            <a:r>
              <a:rPr lang="en-US" sz="4000" dirty="0">
                <a:solidFill>
                  <a:srgbClr val="004AAD"/>
                </a:solidFill>
                <a:latin typeface="Times New Roman" panose="02020603050405020304" pitchFamily="18" charset="0"/>
                <a:ea typeface="Garet 1"/>
                <a:cs typeface="Times New Roman" panose="02020603050405020304" pitchFamily="18" charset="0"/>
                <a:sym typeface="Garet 1"/>
              </a:rPr>
              <a:t> </a:t>
            </a:r>
            <a:r>
              <a:rPr lang="en-US" sz="4000" dirty="0" err="1">
                <a:solidFill>
                  <a:srgbClr val="004AAD"/>
                </a:solidFill>
                <a:latin typeface="Times New Roman" panose="02020603050405020304" pitchFamily="18" charset="0"/>
                <a:ea typeface="Garet 1 Bold"/>
                <a:cs typeface="Times New Roman" panose="02020603050405020304" pitchFamily="18" charset="0"/>
                <a:sym typeface="Garet 1 Bold"/>
              </a:rPr>
              <a:t>основної</a:t>
            </a:r>
            <a:r>
              <a:rPr lang="en-US" sz="4000" dirty="0">
                <a:solidFill>
                  <a:srgbClr val="004AAD"/>
                </a:solidFill>
                <a:latin typeface="Times New Roman" panose="02020603050405020304" pitchFamily="18" charset="0"/>
                <a:ea typeface="Garet 1 Bold"/>
                <a:cs typeface="Times New Roman" panose="02020603050405020304" pitchFamily="18" charset="0"/>
                <a:sym typeface="Garet 1 Bold"/>
              </a:rPr>
              <a:t> </a:t>
            </a:r>
            <a:r>
              <a:rPr lang="en-US" sz="4000" dirty="0" err="1">
                <a:solidFill>
                  <a:srgbClr val="004AAD"/>
                </a:solidFill>
                <a:latin typeface="Times New Roman" panose="02020603050405020304" pitchFamily="18" charset="0"/>
                <a:ea typeface="Garet 1 Bold"/>
                <a:cs typeface="Times New Roman" panose="02020603050405020304" pitchFamily="18" charset="0"/>
                <a:sym typeface="Garet 1 Bold"/>
              </a:rPr>
              <a:t>ідеї</a:t>
            </a:r>
            <a:r>
              <a:rPr lang="en-US" sz="4000" dirty="0">
                <a:solidFill>
                  <a:srgbClr val="004AAD"/>
                </a:solidFill>
                <a:latin typeface="Times New Roman" panose="02020603050405020304" pitchFamily="18" charset="0"/>
                <a:ea typeface="Garet 1 Bold"/>
                <a:cs typeface="Times New Roman" panose="02020603050405020304" pitchFamily="18" charset="0"/>
                <a:sym typeface="Garet 1 Bold"/>
              </a:rPr>
              <a:t> </a:t>
            </a:r>
            <a:r>
              <a:rPr lang="en-US" sz="4000" dirty="0" err="1">
                <a:solidFill>
                  <a:srgbClr val="004AAD"/>
                </a:solidFill>
                <a:latin typeface="Times New Roman" panose="02020603050405020304" pitchFamily="18" charset="0"/>
                <a:ea typeface="Garet 1 Bold"/>
                <a:cs typeface="Times New Roman" panose="02020603050405020304" pitchFamily="18" charset="0"/>
                <a:sym typeface="Garet 1 Bold"/>
              </a:rPr>
              <a:t>автора</a:t>
            </a:r>
            <a:r>
              <a:rPr lang="en-US" sz="4000" dirty="0">
                <a:solidFill>
                  <a:srgbClr val="004AAD"/>
                </a:solidFill>
                <a:latin typeface="Times New Roman" panose="02020603050405020304" pitchFamily="18" charset="0"/>
                <a:ea typeface="Garet 1 Bold"/>
                <a:cs typeface="Times New Roman" panose="02020603050405020304" pitchFamily="18" charset="0"/>
                <a:sym typeface="Garet 1 Bold"/>
              </a:rPr>
              <a:t> </a:t>
            </a:r>
            <a:r>
              <a:rPr lang="en-US" sz="4000" dirty="0" err="1">
                <a:solidFill>
                  <a:srgbClr val="004AAD"/>
                </a:solidFill>
                <a:latin typeface="Times New Roman" panose="02020603050405020304" pitchFamily="18" charset="0"/>
                <a:ea typeface="Garet 1 Bold"/>
                <a:cs typeface="Times New Roman" panose="02020603050405020304" pitchFamily="18" charset="0"/>
                <a:sym typeface="Garet 1 Bold"/>
              </a:rPr>
              <a:t>своїми</a:t>
            </a:r>
            <a:r>
              <a:rPr lang="en-US" sz="4000" dirty="0">
                <a:solidFill>
                  <a:srgbClr val="004AAD"/>
                </a:solidFill>
                <a:latin typeface="Times New Roman" panose="02020603050405020304" pitchFamily="18" charset="0"/>
                <a:ea typeface="Garet 1 Bold"/>
                <a:cs typeface="Times New Roman" panose="02020603050405020304" pitchFamily="18" charset="0"/>
                <a:sym typeface="Garet 1 Bold"/>
              </a:rPr>
              <a:t> </a:t>
            </a:r>
            <a:r>
              <a:rPr lang="en-US" sz="4000" dirty="0" err="1">
                <a:solidFill>
                  <a:srgbClr val="004AAD"/>
                </a:solidFill>
                <a:latin typeface="Times New Roman" panose="02020603050405020304" pitchFamily="18" charset="0"/>
                <a:ea typeface="Garet 1 Bold"/>
                <a:cs typeface="Times New Roman" panose="02020603050405020304" pitchFamily="18" charset="0"/>
                <a:sym typeface="Garet 1 Bold"/>
              </a:rPr>
              <a:t>словами</a:t>
            </a:r>
            <a:r>
              <a:rPr lang="en-US" sz="4000" dirty="0">
                <a:solidFill>
                  <a:srgbClr val="004AAD"/>
                </a:solidFill>
                <a:latin typeface="Times New Roman" panose="02020603050405020304" pitchFamily="18" charset="0"/>
                <a:ea typeface="Garet 1"/>
                <a:cs typeface="Times New Roman" panose="02020603050405020304" pitchFamily="18" charset="0"/>
                <a:sym typeface="Garet 1"/>
              </a:rPr>
              <a:t>. </a:t>
            </a:r>
            <a:endParaRPr lang="uk-UA" sz="4000" dirty="0">
              <a:solidFill>
                <a:srgbClr val="004AAD"/>
              </a:solidFill>
              <a:latin typeface="Times New Roman" panose="02020603050405020304" pitchFamily="18" charset="0"/>
              <a:ea typeface="Garet 1"/>
              <a:cs typeface="Times New Roman" panose="02020603050405020304" pitchFamily="18" charset="0"/>
              <a:sym typeface="Garet 1"/>
            </a:endParaRPr>
          </a:p>
          <a:p>
            <a:r>
              <a:rPr lang="en-US" sz="4000" dirty="0" err="1">
                <a:solidFill>
                  <a:srgbClr val="004AAD"/>
                </a:solidFill>
                <a:latin typeface="Times New Roman" panose="02020603050405020304" pitchFamily="18" charset="0"/>
                <a:ea typeface="Garet 1"/>
                <a:cs typeface="Times New Roman" panose="02020603050405020304" pitchFamily="18" charset="0"/>
                <a:sym typeface="Garet 1"/>
              </a:rPr>
              <a:t>Такий</a:t>
            </a:r>
            <a:r>
              <a:rPr lang="en-US" sz="4000" dirty="0">
                <a:solidFill>
                  <a:srgbClr val="004AAD"/>
                </a:solidFill>
                <a:latin typeface="Times New Roman" panose="02020603050405020304" pitchFamily="18" charset="0"/>
                <a:ea typeface="Garet 1"/>
                <a:cs typeface="Times New Roman" panose="02020603050405020304" pitchFamily="18" charset="0"/>
                <a:sym typeface="Garet 1"/>
              </a:rPr>
              <a:t> </a:t>
            </a:r>
            <a:r>
              <a:rPr lang="en-US" sz="4000" dirty="0" err="1">
                <a:solidFill>
                  <a:srgbClr val="004AAD"/>
                </a:solidFill>
                <a:latin typeface="Times New Roman" panose="02020603050405020304" pitchFamily="18" charset="0"/>
                <a:ea typeface="Garet 1"/>
                <a:cs typeface="Times New Roman" panose="02020603050405020304" pitchFamily="18" charset="0"/>
                <a:sym typeface="Garet 1"/>
              </a:rPr>
              <a:t>спосіб</a:t>
            </a:r>
            <a:r>
              <a:rPr lang="en-US" sz="4000" dirty="0">
                <a:solidFill>
                  <a:srgbClr val="004AAD"/>
                </a:solidFill>
                <a:latin typeface="Times New Roman" panose="02020603050405020304" pitchFamily="18" charset="0"/>
                <a:ea typeface="Garet 1"/>
                <a:cs typeface="Times New Roman" panose="02020603050405020304" pitchFamily="18" charset="0"/>
                <a:sym typeface="Garet 1"/>
              </a:rPr>
              <a:t> </a:t>
            </a:r>
            <a:r>
              <a:rPr lang="uk-UA" sz="4000" dirty="0">
                <a:solidFill>
                  <a:srgbClr val="004AAD"/>
                </a:solidFill>
                <a:latin typeface="Times New Roman" panose="02020603050405020304" pitchFamily="18" charset="0"/>
                <a:ea typeface="Garet 1"/>
                <a:cs typeface="Times New Roman" panose="02020603050405020304" pitchFamily="18" charset="0"/>
                <a:sym typeface="Garet 1"/>
              </a:rPr>
              <a:t>більш </a:t>
            </a:r>
            <a:r>
              <a:rPr lang="en-US" sz="4000" dirty="0" err="1">
                <a:solidFill>
                  <a:srgbClr val="004AAD"/>
                </a:solidFill>
                <a:latin typeface="Times New Roman" panose="02020603050405020304" pitchFamily="18" charset="0"/>
                <a:ea typeface="Garet 1"/>
                <a:cs typeface="Times New Roman" panose="02020603050405020304" pitchFamily="18" charset="0"/>
                <a:sym typeface="Garet 1"/>
              </a:rPr>
              <a:t>гнучкіший</a:t>
            </a:r>
            <a:r>
              <a:rPr lang="en-US" sz="4000" dirty="0">
                <a:solidFill>
                  <a:srgbClr val="004AAD"/>
                </a:solidFill>
                <a:latin typeface="Times New Roman" panose="02020603050405020304" pitchFamily="18" charset="0"/>
                <a:ea typeface="Garet 1"/>
                <a:cs typeface="Times New Roman" panose="02020603050405020304" pitchFamily="18" charset="0"/>
                <a:sym typeface="Garet 1"/>
              </a:rPr>
              <a:t> і </a:t>
            </a:r>
            <a:r>
              <a:rPr lang="en-US" sz="4000" dirty="0" err="1">
                <a:solidFill>
                  <a:srgbClr val="004AAD"/>
                </a:solidFill>
                <a:latin typeface="Times New Roman" panose="02020603050405020304" pitchFamily="18" charset="0"/>
                <a:ea typeface="Garet 1"/>
                <a:cs typeface="Times New Roman" panose="02020603050405020304" pitchFamily="18" charset="0"/>
                <a:sym typeface="Garet 1"/>
              </a:rPr>
              <a:t>дозволяє</a:t>
            </a:r>
            <a:r>
              <a:rPr lang="en-US" sz="4000" dirty="0">
                <a:solidFill>
                  <a:srgbClr val="004AAD"/>
                </a:solidFill>
                <a:latin typeface="Times New Roman" panose="02020603050405020304" pitchFamily="18" charset="0"/>
                <a:ea typeface="Garet 1"/>
                <a:cs typeface="Times New Roman" panose="02020603050405020304" pitchFamily="18" charset="0"/>
                <a:sym typeface="Garet 1"/>
              </a:rPr>
              <a:t> </a:t>
            </a:r>
            <a:r>
              <a:rPr lang="en-US" sz="4000" dirty="0" err="1">
                <a:solidFill>
                  <a:srgbClr val="004AAD"/>
                </a:solidFill>
                <a:latin typeface="Times New Roman" panose="02020603050405020304" pitchFamily="18" charset="0"/>
                <a:ea typeface="Garet 1"/>
                <a:cs typeface="Times New Roman" panose="02020603050405020304" pitchFamily="18" charset="0"/>
                <a:sym typeface="Garet 1"/>
              </a:rPr>
              <a:t>вписати</a:t>
            </a:r>
            <a:r>
              <a:rPr lang="en-US" sz="4000" dirty="0">
                <a:solidFill>
                  <a:srgbClr val="004AAD"/>
                </a:solidFill>
                <a:latin typeface="Times New Roman" panose="02020603050405020304" pitchFamily="18" charset="0"/>
                <a:ea typeface="Garet 1"/>
                <a:cs typeface="Times New Roman" panose="02020603050405020304" pitchFamily="18" charset="0"/>
                <a:sym typeface="Garet 1"/>
              </a:rPr>
              <a:t> </a:t>
            </a:r>
            <a:r>
              <a:rPr lang="en-US" sz="4000" dirty="0" err="1">
                <a:solidFill>
                  <a:srgbClr val="004AAD"/>
                </a:solidFill>
                <a:latin typeface="Times New Roman" panose="02020603050405020304" pitchFamily="18" charset="0"/>
                <a:ea typeface="Garet 1"/>
                <a:cs typeface="Times New Roman" panose="02020603050405020304" pitchFamily="18" charset="0"/>
                <a:sym typeface="Garet 1"/>
              </a:rPr>
              <a:t>думку</a:t>
            </a:r>
            <a:r>
              <a:rPr lang="en-US" sz="4000" dirty="0">
                <a:solidFill>
                  <a:srgbClr val="004AAD"/>
                </a:solidFill>
                <a:latin typeface="Times New Roman" panose="02020603050405020304" pitchFamily="18" charset="0"/>
                <a:ea typeface="Garet 1"/>
                <a:cs typeface="Times New Roman" panose="02020603050405020304" pitchFamily="18" charset="0"/>
                <a:sym typeface="Garet 1"/>
              </a:rPr>
              <a:t> в </a:t>
            </a:r>
            <a:r>
              <a:rPr lang="en-US" sz="4000" dirty="0" err="1">
                <a:solidFill>
                  <a:srgbClr val="004AAD"/>
                </a:solidFill>
                <a:latin typeface="Times New Roman" panose="02020603050405020304" pitchFamily="18" charset="0"/>
                <a:ea typeface="Garet 1"/>
                <a:cs typeface="Times New Roman" panose="02020603050405020304" pitchFamily="18" charset="0"/>
                <a:sym typeface="Garet 1"/>
              </a:rPr>
              <a:t>логіку</a:t>
            </a:r>
            <a:r>
              <a:rPr lang="en-US" sz="4000" dirty="0">
                <a:solidFill>
                  <a:srgbClr val="004AAD"/>
                </a:solidFill>
                <a:latin typeface="Times New Roman" panose="02020603050405020304" pitchFamily="18" charset="0"/>
                <a:ea typeface="Garet 1"/>
                <a:cs typeface="Times New Roman" panose="02020603050405020304" pitchFamily="18" charset="0"/>
                <a:sym typeface="Garet 1"/>
              </a:rPr>
              <a:t> </a:t>
            </a:r>
            <a:r>
              <a:rPr lang="en-US" sz="4000" dirty="0" err="1">
                <a:solidFill>
                  <a:srgbClr val="004AAD"/>
                </a:solidFill>
                <a:latin typeface="Times New Roman" panose="02020603050405020304" pitchFamily="18" charset="0"/>
                <a:ea typeface="Garet 1"/>
                <a:cs typeface="Times New Roman" panose="02020603050405020304" pitchFamily="18" charset="0"/>
                <a:sym typeface="Garet 1"/>
              </a:rPr>
              <a:t>вашого</a:t>
            </a:r>
            <a:r>
              <a:rPr lang="en-US" sz="4000" dirty="0">
                <a:solidFill>
                  <a:srgbClr val="004AAD"/>
                </a:solidFill>
                <a:latin typeface="Times New Roman" panose="02020603050405020304" pitchFamily="18" charset="0"/>
                <a:ea typeface="Garet 1"/>
                <a:cs typeface="Times New Roman" panose="02020603050405020304" pitchFamily="18" charset="0"/>
                <a:sym typeface="Garet 1"/>
              </a:rPr>
              <a:t> </a:t>
            </a:r>
            <a:r>
              <a:rPr lang="en-US" sz="4000" dirty="0" err="1">
                <a:solidFill>
                  <a:srgbClr val="004AAD"/>
                </a:solidFill>
                <a:latin typeface="Times New Roman" panose="02020603050405020304" pitchFamily="18" charset="0"/>
                <a:ea typeface="Garet 1"/>
                <a:cs typeface="Times New Roman" panose="02020603050405020304" pitchFamily="18" charset="0"/>
                <a:sym typeface="Garet 1"/>
              </a:rPr>
              <a:t>тексту</a:t>
            </a:r>
            <a:r>
              <a:rPr lang="en-US" sz="4000" dirty="0">
                <a:solidFill>
                  <a:srgbClr val="004AAD"/>
                </a:solidFill>
                <a:latin typeface="Times New Roman" panose="02020603050405020304" pitchFamily="18" charset="0"/>
                <a:ea typeface="Garet 1"/>
                <a:cs typeface="Times New Roman" panose="02020603050405020304" pitchFamily="18" charset="0"/>
                <a:sym typeface="Garet 1"/>
              </a:rPr>
              <a:t>.</a:t>
            </a:r>
            <a:r>
              <a:rPr lang="en-US" sz="4000" u="sng" dirty="0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 </a:t>
            </a:r>
            <a:endParaRPr lang="uk-UA" sz="4000" u="sng" dirty="0">
              <a:solidFill>
                <a:srgbClr val="004AAD"/>
              </a:solidFill>
              <a:latin typeface="Times New Roman" panose="02020603050405020304" pitchFamily="18" charset="0"/>
              <a:ea typeface="Inter"/>
              <a:cs typeface="Times New Roman" panose="02020603050405020304" pitchFamily="18" charset="0"/>
              <a:sym typeface="Inter"/>
            </a:endParaRPr>
          </a:p>
          <a:p>
            <a:r>
              <a:rPr lang="en-US" sz="4000" dirty="0" err="1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Парафраз</a:t>
            </a:r>
            <a:r>
              <a:rPr lang="en-US" sz="4000" dirty="0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 </a:t>
            </a:r>
            <a:r>
              <a:rPr lang="en-US" sz="4000" dirty="0" err="1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має</a:t>
            </a:r>
            <a:r>
              <a:rPr lang="en-US" sz="4000" dirty="0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 </a:t>
            </a:r>
            <a:r>
              <a:rPr lang="en-US" sz="4000" dirty="0" err="1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бути</a:t>
            </a:r>
            <a:r>
              <a:rPr lang="en-US" sz="4000" dirty="0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 </a:t>
            </a:r>
            <a:r>
              <a:rPr lang="en-US" sz="4000" b="1" dirty="0" err="1">
                <a:solidFill>
                  <a:srgbClr val="004AAD"/>
                </a:solidFill>
                <a:latin typeface="Times New Roman" panose="02020603050405020304" pitchFamily="18" charset="0"/>
                <a:ea typeface="Inter Bold"/>
                <a:cs typeface="Times New Roman" panose="02020603050405020304" pitchFamily="18" charset="0"/>
                <a:sym typeface="Inter Bold"/>
              </a:rPr>
              <a:t>достатньо</a:t>
            </a:r>
            <a:r>
              <a:rPr lang="en-US" sz="4000" b="1" dirty="0">
                <a:solidFill>
                  <a:srgbClr val="004AAD"/>
                </a:solidFill>
                <a:latin typeface="Times New Roman" panose="02020603050405020304" pitchFamily="18" charset="0"/>
                <a:ea typeface="Inter Bold"/>
                <a:cs typeface="Times New Roman" panose="02020603050405020304" pitchFamily="18" charset="0"/>
                <a:sym typeface="Inter Bold"/>
              </a:rPr>
              <a:t> </a:t>
            </a:r>
            <a:r>
              <a:rPr lang="en-US" sz="4000" b="1" dirty="0" err="1">
                <a:solidFill>
                  <a:srgbClr val="004AAD"/>
                </a:solidFill>
                <a:latin typeface="Times New Roman" panose="02020603050405020304" pitchFamily="18" charset="0"/>
                <a:ea typeface="Inter Bold"/>
                <a:cs typeface="Times New Roman" panose="02020603050405020304" pitchFamily="18" charset="0"/>
                <a:sym typeface="Inter Bold"/>
              </a:rPr>
              <a:t>віддаленим</a:t>
            </a:r>
            <a:r>
              <a:rPr lang="en-US" sz="4000" b="1" dirty="0">
                <a:solidFill>
                  <a:srgbClr val="004AAD"/>
                </a:solidFill>
                <a:latin typeface="Times New Roman" panose="02020603050405020304" pitchFamily="18" charset="0"/>
                <a:ea typeface="Inter Bold"/>
                <a:cs typeface="Times New Roman" panose="02020603050405020304" pitchFamily="18" charset="0"/>
                <a:sym typeface="Inter Bold"/>
              </a:rPr>
              <a:t> </a:t>
            </a:r>
            <a:r>
              <a:rPr lang="en-US" sz="4000" b="1" dirty="0" err="1">
                <a:solidFill>
                  <a:srgbClr val="004AAD"/>
                </a:solidFill>
                <a:latin typeface="Times New Roman" panose="02020603050405020304" pitchFamily="18" charset="0"/>
                <a:ea typeface="Inter Bold"/>
                <a:cs typeface="Times New Roman" panose="02020603050405020304" pitchFamily="18" charset="0"/>
                <a:sym typeface="Inter Bold"/>
              </a:rPr>
              <a:t>від</a:t>
            </a:r>
            <a:r>
              <a:rPr lang="en-US" sz="4000" b="1" dirty="0">
                <a:solidFill>
                  <a:srgbClr val="004AAD"/>
                </a:solidFill>
                <a:latin typeface="Times New Roman" panose="02020603050405020304" pitchFamily="18" charset="0"/>
                <a:ea typeface="Inter Bold"/>
                <a:cs typeface="Times New Roman" panose="02020603050405020304" pitchFamily="18" charset="0"/>
                <a:sym typeface="Inter Bold"/>
              </a:rPr>
              <a:t> </a:t>
            </a:r>
            <a:r>
              <a:rPr lang="en-US" sz="4000" b="1" dirty="0" err="1">
                <a:solidFill>
                  <a:srgbClr val="004AAD"/>
                </a:solidFill>
                <a:latin typeface="Times New Roman" panose="02020603050405020304" pitchFamily="18" charset="0"/>
                <a:ea typeface="Inter Bold"/>
                <a:cs typeface="Times New Roman" panose="02020603050405020304" pitchFamily="18" charset="0"/>
                <a:sym typeface="Inter Bold"/>
              </a:rPr>
              <a:t>оригіналу</a:t>
            </a:r>
            <a:r>
              <a:rPr lang="en-US" sz="4000" dirty="0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, </a:t>
            </a:r>
            <a:r>
              <a:rPr lang="en-US" sz="4000" dirty="0" err="1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щоб</a:t>
            </a:r>
            <a:r>
              <a:rPr lang="en-US" sz="4000" dirty="0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 </a:t>
            </a:r>
            <a:r>
              <a:rPr lang="en-US" sz="4000" dirty="0" err="1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не</a:t>
            </a:r>
            <a:r>
              <a:rPr lang="en-US" sz="4000" dirty="0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 </a:t>
            </a:r>
            <a:r>
              <a:rPr lang="en-US" sz="4000" dirty="0" err="1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бути</a:t>
            </a:r>
            <a:r>
              <a:rPr lang="en-US" sz="4000" dirty="0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 </a:t>
            </a:r>
            <a:r>
              <a:rPr lang="en-US" sz="4000" dirty="0" err="1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плагіатом</a:t>
            </a:r>
            <a:r>
              <a:rPr lang="en-US" sz="4000" dirty="0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.</a:t>
            </a:r>
          </a:p>
          <a:p>
            <a:r>
              <a:rPr lang="uk-UA" sz="4000" dirty="0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Ви </a:t>
            </a:r>
            <a:r>
              <a:rPr lang="en-US" sz="4000" dirty="0" err="1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переказує</a:t>
            </a:r>
            <a:r>
              <a:rPr lang="uk-UA" sz="4000" dirty="0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те</a:t>
            </a:r>
            <a:r>
              <a:rPr lang="en-US" sz="4000" dirty="0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 </a:t>
            </a:r>
            <a:r>
              <a:rPr lang="en-US" sz="4000" dirty="0" err="1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зміст</a:t>
            </a:r>
            <a:r>
              <a:rPr lang="en-US" sz="4000" dirty="0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 </a:t>
            </a:r>
            <a:r>
              <a:rPr lang="en-US" sz="4000" dirty="0" err="1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своїми</a:t>
            </a:r>
            <a:r>
              <a:rPr lang="en-US" sz="4000" dirty="0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 </a:t>
            </a:r>
            <a:r>
              <a:rPr lang="en-US" sz="4000" dirty="0" err="1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словами</a:t>
            </a:r>
            <a:r>
              <a:rPr lang="en-US" sz="4000" dirty="0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, </a:t>
            </a:r>
            <a:r>
              <a:rPr lang="en-US" sz="4000" dirty="0" err="1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але</a:t>
            </a:r>
            <a:r>
              <a:rPr lang="en-US" sz="4000" dirty="0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 </a:t>
            </a:r>
            <a:r>
              <a:rPr lang="uk-UA" sz="4000" dirty="0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о</a:t>
            </a:r>
            <a:r>
              <a:rPr lang="en-US" sz="4000" dirty="0" err="1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бов’язково</a:t>
            </a:r>
            <a:r>
              <a:rPr lang="en-US" sz="4000" dirty="0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 </a:t>
            </a:r>
            <a:r>
              <a:rPr lang="en-US" sz="4000" dirty="0" err="1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вказує</a:t>
            </a:r>
            <a:r>
              <a:rPr lang="uk-UA" sz="4000" dirty="0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те </a:t>
            </a:r>
            <a:r>
              <a:rPr lang="en-US" sz="4000" dirty="0" err="1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джерело</a:t>
            </a:r>
            <a:r>
              <a:rPr lang="en-US" sz="4000" dirty="0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.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TextBox 16"/>
          <p:cNvSpPr txBox="1"/>
          <p:nvPr/>
        </p:nvSpPr>
        <p:spPr>
          <a:xfrm>
            <a:off x="1752600" y="6591300"/>
            <a:ext cx="16306800" cy="2693045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l">
              <a:lnSpc>
                <a:spcPts val="3499"/>
              </a:lnSpc>
            </a:pPr>
            <a:r>
              <a:rPr lang="en-US" sz="3600" b="1" dirty="0" err="1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Приклад</a:t>
            </a:r>
            <a:r>
              <a:rPr lang="en-US" sz="3600" b="1" dirty="0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:</a:t>
            </a:r>
          </a:p>
          <a:p>
            <a:pPr algn="l">
              <a:lnSpc>
                <a:spcPts val="3499"/>
              </a:lnSpc>
            </a:pPr>
            <a:r>
              <a:rPr lang="en-US" sz="3600" dirty="0" err="1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За</a:t>
            </a:r>
            <a:r>
              <a:rPr lang="en-US" sz="3600" dirty="0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 </a:t>
            </a:r>
            <a:r>
              <a:rPr lang="en-US" sz="3600" dirty="0" err="1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дослідженням</a:t>
            </a:r>
            <a:r>
              <a:rPr lang="en-US" sz="3600" dirty="0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 </a:t>
            </a:r>
            <a:r>
              <a:rPr lang="en-US" sz="3600" dirty="0" err="1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Петрова</a:t>
            </a:r>
            <a:r>
              <a:rPr lang="en-US" sz="3600" dirty="0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 (2019), </a:t>
            </a:r>
            <a:r>
              <a:rPr lang="en-US" sz="3600" dirty="0" err="1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ефективність</a:t>
            </a:r>
            <a:r>
              <a:rPr lang="en-US" sz="3600" dirty="0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 </a:t>
            </a:r>
            <a:r>
              <a:rPr lang="en-US" sz="3600" dirty="0" err="1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нової</a:t>
            </a:r>
            <a:r>
              <a:rPr lang="en-US" sz="3600" dirty="0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 </a:t>
            </a:r>
            <a:r>
              <a:rPr lang="en-US" sz="3600" dirty="0" err="1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методики</a:t>
            </a:r>
            <a:r>
              <a:rPr lang="en-US" sz="3600" dirty="0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 </a:t>
            </a:r>
            <a:r>
              <a:rPr lang="en-US" sz="3600" dirty="0" err="1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виявилася</a:t>
            </a:r>
            <a:r>
              <a:rPr lang="en-US" sz="3600" dirty="0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 </a:t>
            </a:r>
            <a:r>
              <a:rPr lang="en-US" sz="3600" dirty="0" err="1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значно</a:t>
            </a:r>
            <a:r>
              <a:rPr lang="en-US" sz="3600" dirty="0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 </a:t>
            </a:r>
            <a:r>
              <a:rPr lang="en-US" sz="3600" dirty="0" err="1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вищою</a:t>
            </a:r>
            <a:r>
              <a:rPr lang="en-US" sz="3600" dirty="0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, </a:t>
            </a:r>
            <a:r>
              <a:rPr lang="en-US" sz="3600" dirty="0" err="1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ніж</a:t>
            </a:r>
            <a:r>
              <a:rPr lang="en-US" sz="3600" dirty="0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 </a:t>
            </a:r>
            <a:r>
              <a:rPr lang="en-US" sz="3600" dirty="0" err="1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традиційної</a:t>
            </a:r>
            <a:r>
              <a:rPr lang="en-US" sz="3600" dirty="0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 </a:t>
            </a:r>
            <a:r>
              <a:rPr lang="en-US" sz="3600" dirty="0" err="1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терапії</a:t>
            </a:r>
            <a:r>
              <a:rPr lang="en-US" sz="3600" dirty="0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.</a:t>
            </a:r>
            <a:endParaRPr lang="uk-UA" sz="3600" dirty="0">
              <a:solidFill>
                <a:srgbClr val="004AAD"/>
              </a:solidFill>
              <a:latin typeface="Times New Roman" panose="02020603050405020304" pitchFamily="18" charset="0"/>
              <a:ea typeface="Inter"/>
              <a:cs typeface="Times New Roman" panose="02020603050405020304" pitchFamily="18" charset="0"/>
              <a:sym typeface="Inter"/>
            </a:endParaRPr>
          </a:p>
          <a:p>
            <a:pPr algn="l">
              <a:lnSpc>
                <a:spcPts val="3499"/>
              </a:lnSpc>
            </a:pPr>
            <a:endParaRPr lang="en-US" sz="3600" dirty="0">
              <a:solidFill>
                <a:srgbClr val="004AAD"/>
              </a:solidFill>
              <a:latin typeface="Times New Roman" panose="02020603050405020304" pitchFamily="18" charset="0"/>
              <a:ea typeface="Inter"/>
              <a:cs typeface="Times New Roman" panose="02020603050405020304" pitchFamily="18" charset="0"/>
              <a:sym typeface="Inter"/>
            </a:endParaRPr>
          </a:p>
          <a:p>
            <a:pPr algn="l">
              <a:lnSpc>
                <a:spcPts val="3499"/>
              </a:lnSpc>
            </a:pPr>
            <a:r>
              <a:rPr lang="en-US" sz="3600" dirty="0" err="1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Якщо</a:t>
            </a:r>
            <a:r>
              <a:rPr lang="en-US" sz="3600" dirty="0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 у </a:t>
            </a:r>
            <a:r>
              <a:rPr lang="en-US" sz="3600" dirty="0" err="1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списку</a:t>
            </a:r>
            <a:r>
              <a:rPr lang="en-US" sz="3600" dirty="0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 </a:t>
            </a:r>
            <a:r>
              <a:rPr lang="en-US" sz="3600" dirty="0" err="1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посилань</a:t>
            </a:r>
            <a:r>
              <a:rPr lang="en-US" sz="3600" dirty="0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 є </a:t>
            </a:r>
            <a:r>
              <a:rPr lang="en-US" sz="3600" dirty="0" err="1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два</a:t>
            </a:r>
            <a:r>
              <a:rPr lang="en-US" sz="3600" dirty="0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 </a:t>
            </a:r>
            <a:r>
              <a:rPr lang="en-US" sz="3600" dirty="0" err="1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однакових</a:t>
            </a:r>
            <a:r>
              <a:rPr lang="en-US" sz="3600" dirty="0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 </a:t>
            </a:r>
            <a:r>
              <a:rPr lang="en-US" sz="3600" dirty="0" err="1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прізвища</a:t>
            </a:r>
            <a:r>
              <a:rPr lang="en-US" sz="3600" dirty="0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, </a:t>
            </a:r>
            <a:r>
              <a:rPr lang="en-US" sz="3600" dirty="0" err="1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то</a:t>
            </a:r>
            <a:r>
              <a:rPr lang="en-US" sz="3600" dirty="0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 </a:t>
            </a:r>
            <a:r>
              <a:rPr lang="en-US" sz="3600" dirty="0" err="1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краще</a:t>
            </a:r>
            <a:r>
              <a:rPr lang="en-US" sz="3600" dirty="0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 </a:t>
            </a:r>
            <a:r>
              <a:rPr lang="en-US" sz="3600" dirty="0" err="1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вказувати</a:t>
            </a:r>
            <a:r>
              <a:rPr lang="en-US" sz="3600" dirty="0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 </a:t>
            </a:r>
            <a:r>
              <a:rPr lang="en-US" sz="3600" dirty="0" err="1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ініціали</a:t>
            </a:r>
            <a:r>
              <a:rPr lang="en-US" sz="3600" dirty="0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:</a:t>
            </a:r>
            <a:r>
              <a:rPr lang="uk-UA" sz="3600" dirty="0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 </a:t>
            </a:r>
            <a:endParaRPr lang="en-US" sz="3600" dirty="0">
              <a:solidFill>
                <a:srgbClr val="004AAD"/>
              </a:solidFill>
              <a:latin typeface="Times New Roman" panose="02020603050405020304" pitchFamily="18" charset="0"/>
              <a:ea typeface="Inter"/>
              <a:cs typeface="Times New Roman" panose="02020603050405020304" pitchFamily="18" charset="0"/>
              <a:sym typeface="Inter"/>
            </a:endParaRPr>
          </a:p>
          <a:p>
            <a:pPr algn="l">
              <a:lnSpc>
                <a:spcPts val="3499"/>
              </a:lnSpc>
            </a:pPr>
            <a:r>
              <a:rPr lang="en-US" sz="3600" dirty="0" err="1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Петрова</a:t>
            </a:r>
            <a:r>
              <a:rPr lang="en-US" sz="3600" dirty="0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 О. (2019) </a:t>
            </a:r>
            <a:endParaRPr lang="uk-UA" sz="3600" dirty="0">
              <a:solidFill>
                <a:srgbClr val="004AAD"/>
              </a:solidFill>
              <a:latin typeface="Times New Roman" panose="02020603050405020304" pitchFamily="18" charset="0"/>
              <a:ea typeface="Inter"/>
              <a:cs typeface="Times New Roman" panose="02020603050405020304" pitchFamily="18" charset="0"/>
              <a:sym typeface="Inter"/>
            </a:endParaRPr>
          </a:p>
        </p:txBody>
      </p:sp>
      <p:sp>
        <p:nvSpPr>
          <p:cNvPr id="19" name="Freeform 19"/>
          <p:cNvSpPr/>
          <p:nvPr/>
        </p:nvSpPr>
        <p:spPr>
          <a:xfrm>
            <a:off x="914400" y="8420100"/>
            <a:ext cx="287107" cy="316642"/>
          </a:xfrm>
          <a:custGeom>
            <a:avLst/>
            <a:gdLst/>
            <a:ahLst/>
            <a:cxnLst/>
            <a:rect l="l" t="t" r="r" b="b"/>
            <a:pathLst>
              <a:path w="229501" h="229501">
                <a:moveTo>
                  <a:pt x="0" y="0"/>
                </a:moveTo>
                <a:lnTo>
                  <a:pt x="229501" y="0"/>
                </a:lnTo>
                <a:lnTo>
                  <a:pt x="229501" y="229501"/>
                </a:lnTo>
                <a:lnTo>
                  <a:pt x="0" y="229501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</p:sp>
    </p:spTree>
    <p:extLst>
      <p:ext uri="{BB962C8B-B14F-4D97-AF65-F5344CB8AC3E}">
        <p14:creationId xmlns:p14="http://schemas.microsoft.com/office/powerpoint/2010/main" val="179556584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8F5E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6"/>
          <p:cNvSpPr txBox="1"/>
          <p:nvPr/>
        </p:nvSpPr>
        <p:spPr>
          <a:xfrm>
            <a:off x="1800225" y="248761"/>
            <a:ext cx="14687550" cy="823559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7000"/>
              </a:lnSpc>
            </a:pPr>
            <a:r>
              <a:rPr lang="uk-UA" sz="5000" dirty="0">
                <a:solidFill>
                  <a:srgbClr val="004AAD"/>
                </a:solidFill>
                <a:latin typeface="Times New Roman" panose="02020603050405020304" pitchFamily="18" charset="0"/>
                <a:ea typeface="Garbata"/>
                <a:cs typeface="Times New Roman" panose="02020603050405020304" pitchFamily="18" charset="0"/>
                <a:sym typeface="Garbata"/>
              </a:rPr>
              <a:t>Оформлення б</a:t>
            </a:r>
            <a:r>
              <a:rPr lang="en-US" sz="5000" dirty="0" err="1">
                <a:solidFill>
                  <a:srgbClr val="004AAD"/>
                </a:solidFill>
                <a:latin typeface="Times New Roman" panose="02020603050405020304" pitchFamily="18" charset="0"/>
                <a:ea typeface="Garbata"/>
                <a:cs typeface="Times New Roman" panose="02020603050405020304" pitchFamily="18" charset="0"/>
                <a:sym typeface="Garbata"/>
              </a:rPr>
              <a:t>ібліографічн</a:t>
            </a:r>
            <a:r>
              <a:rPr lang="uk-UA" sz="5000" dirty="0">
                <a:solidFill>
                  <a:srgbClr val="004AAD"/>
                </a:solidFill>
                <a:latin typeface="Times New Roman" panose="02020603050405020304" pitchFamily="18" charset="0"/>
                <a:ea typeface="Garbata"/>
                <a:cs typeface="Times New Roman" panose="02020603050405020304" pitchFamily="18" charset="0"/>
                <a:sym typeface="Garbata"/>
              </a:rPr>
              <a:t>ого</a:t>
            </a:r>
            <a:r>
              <a:rPr lang="en-US" sz="5000" dirty="0">
                <a:solidFill>
                  <a:srgbClr val="004AAD"/>
                </a:solidFill>
                <a:latin typeface="Times New Roman" panose="02020603050405020304" pitchFamily="18" charset="0"/>
                <a:ea typeface="Garbata"/>
                <a:cs typeface="Times New Roman" panose="02020603050405020304" pitchFamily="18" charset="0"/>
                <a:sym typeface="Garbata"/>
              </a:rPr>
              <a:t> </a:t>
            </a:r>
            <a:r>
              <a:rPr lang="en-US" sz="5000" dirty="0" err="1">
                <a:solidFill>
                  <a:srgbClr val="004AAD"/>
                </a:solidFill>
                <a:latin typeface="Times New Roman" panose="02020603050405020304" pitchFamily="18" charset="0"/>
                <a:ea typeface="Garbata"/>
                <a:cs typeface="Times New Roman" panose="02020603050405020304" pitchFamily="18" charset="0"/>
                <a:sym typeface="Garbata"/>
              </a:rPr>
              <a:t>посилання</a:t>
            </a:r>
            <a:endParaRPr lang="en-US" sz="5000" dirty="0">
              <a:solidFill>
                <a:srgbClr val="004AAD"/>
              </a:solidFill>
              <a:latin typeface="Times New Roman" panose="02020603050405020304" pitchFamily="18" charset="0"/>
              <a:ea typeface="Garbata"/>
              <a:cs typeface="Times New Roman" panose="02020603050405020304" pitchFamily="18" charset="0"/>
              <a:sym typeface="Garbata"/>
            </a:endParaRPr>
          </a:p>
        </p:txBody>
      </p:sp>
      <p:sp>
        <p:nvSpPr>
          <p:cNvPr id="3" name="Rectangle 1">
            <a:extLst>
              <a:ext uri="{FF2B5EF4-FFF2-40B4-BE49-F238E27FC236}">
                <a16:creationId xmlns:a16="http://schemas.microsoft.com/office/drawing/2014/main" id="{910EC42A-6C1E-4F4B-A590-F9C98EA595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991092"/>
            <a:ext cx="17221200" cy="84638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altLang="uk-UA" sz="3200" b="0" i="0" u="none" strike="noStrike" cap="none" normalizeH="0" baseline="0" dirty="0">
              <a:ln>
                <a:noFill/>
              </a:ln>
              <a:solidFill>
                <a:srgbClr val="4A474B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altLang="uk-UA" sz="3200" b="0" i="0" u="none" strike="noStrike" cap="none" normalizeH="0" baseline="0" dirty="0">
                <a:ln>
                  <a:noFill/>
                </a:ln>
                <a:solidFill>
                  <a:srgbClr val="004AAD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Посилання в тексті статті подавати тільки у квадратних дужках, наприклад </a:t>
            </a:r>
            <a:r>
              <a:rPr kumimoji="0" lang="uk-UA" altLang="uk-UA" sz="3200" b="1" i="0" u="none" strike="noStrike" cap="none" normalizeH="0" baseline="0" dirty="0">
                <a:ln>
                  <a:noFill/>
                </a:ln>
                <a:solidFill>
                  <a:srgbClr val="004AAD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[1], [1; 6], </a:t>
            </a:r>
            <a:r>
              <a:rPr kumimoji="0" lang="uk-UA" altLang="uk-UA" sz="3200" b="0" i="0" u="none" strike="noStrike" cap="none" normalizeH="0" baseline="0" dirty="0">
                <a:ln>
                  <a:noFill/>
                </a:ln>
                <a:solidFill>
                  <a:srgbClr val="004AAD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де цифри 1 і 6 відповідають порядковому номеру праці або джерела у Списку використаних джерел. Якщо посилання на джерела підряд з 1 по 6, тоді [1-6].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altLang="uk-UA" sz="3200" b="0" i="0" u="none" strike="noStrike" cap="none" normalizeH="0" baseline="0" dirty="0">
                <a:ln>
                  <a:noFill/>
                </a:ln>
                <a:solidFill>
                  <a:srgbClr val="004AAD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Посилання на конкретні сторінки наводити після номера джерела через кому з маленької букви “с.”, наприклад: </a:t>
            </a:r>
            <a:r>
              <a:rPr kumimoji="0" lang="uk-UA" altLang="uk-UA" sz="3200" b="1" i="0" u="none" strike="noStrike" cap="none" normalizeH="0" baseline="0" dirty="0">
                <a:ln>
                  <a:noFill/>
                </a:ln>
                <a:solidFill>
                  <a:srgbClr val="004AAD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[1, с. 5].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altLang="uk-UA" sz="3200" b="0" i="0" u="none" strike="noStrike" cap="none" normalizeH="0" baseline="0" dirty="0">
              <a:ln>
                <a:noFill/>
              </a:ln>
              <a:solidFill>
                <a:srgbClr val="004AAD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altLang="uk-UA" sz="3200" b="0" i="0" u="none" strike="noStrike" cap="none" normalizeH="0" baseline="0" dirty="0">
                <a:ln>
                  <a:noFill/>
                </a:ln>
                <a:solidFill>
                  <a:srgbClr val="004AAD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Якщо посилання на кілька праць, вони розділяються крапкою з комою: </a:t>
            </a:r>
            <a:r>
              <a:rPr kumimoji="0" lang="uk-UA" altLang="uk-UA" sz="3200" b="1" i="0" u="none" strike="noStrike" cap="none" normalizeH="0" baseline="0" dirty="0">
                <a:ln>
                  <a:noFill/>
                </a:ln>
                <a:solidFill>
                  <a:srgbClr val="004AAD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[1, с. 5; 6, с. 25-33].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altLang="uk-UA" sz="3200" b="0" i="0" u="none" strike="noStrike" cap="none" normalizeH="0" baseline="0" dirty="0">
                <a:ln>
                  <a:noFill/>
                </a:ln>
                <a:solidFill>
                  <a:srgbClr val="004AAD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Якщо використано відомості, матеріали чи твердження з монографій, оглядових статей, інших джерел з великою кількістю сторінок, тоді в посиланні необхідно точно вказати номери сторінок, ілюстрацій, таблиць тощо з джерела, на яке дано посилання.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altLang="uk-UA" sz="3200" b="0" i="0" u="none" strike="noStrike" cap="none" normalizeH="0" baseline="0" dirty="0">
                <a:ln>
                  <a:noFill/>
                </a:ln>
                <a:solidFill>
                  <a:srgbClr val="004AAD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Посилання у тексті зазвичай робиться в кінці речення.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altLang="uk-UA" sz="3200" b="0" i="0" u="none" strike="noStrike" cap="none" normalizeH="0" baseline="0" dirty="0">
              <a:ln>
                <a:noFill/>
              </a:ln>
              <a:solidFill>
                <a:srgbClr val="004AAD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altLang="uk-UA" sz="3200" b="0" i="0" u="none" strike="noStrike" cap="none" normalizeH="0" baseline="0" dirty="0">
                <a:ln>
                  <a:noFill/>
                </a:ln>
                <a:solidFill>
                  <a:srgbClr val="004AAD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Не робити посторінкові посилання,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altLang="uk-UA" sz="3200" b="0" i="0" u="none" strike="noStrike" cap="none" normalizeH="0" baseline="0" dirty="0">
                <a:ln>
                  <a:noFill/>
                </a:ln>
                <a:solidFill>
                  <a:srgbClr val="004AAD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Не подавати в тексті розгорнутих посилань, таких як (Іванов А.П. Вступ до мовознавства. – К., 2016).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altLang="uk-UA" sz="3200" b="0" i="0" u="none" strike="noStrike" cap="none" normalizeH="0" baseline="0" dirty="0">
                <a:ln>
                  <a:noFill/>
                </a:ln>
                <a:solidFill>
                  <a:srgbClr val="004AAD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Неприпустиме посилання на неопубліковані та незавершені праці.</a:t>
            </a:r>
          </a:p>
        </p:txBody>
      </p:sp>
    </p:spTree>
    <p:extLst>
      <p:ext uri="{BB962C8B-B14F-4D97-AF65-F5344CB8AC3E}">
        <p14:creationId xmlns:p14="http://schemas.microsoft.com/office/powerpoint/2010/main" val="302339674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8F5E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8">
            <a:extLst>
              <a:ext uri="{FF2B5EF4-FFF2-40B4-BE49-F238E27FC236}">
                <a16:creationId xmlns:a16="http://schemas.microsoft.com/office/drawing/2014/main" id="{127FB098-56ED-46B9-8463-D01D07D2F158}"/>
              </a:ext>
            </a:extLst>
          </p:cNvPr>
          <p:cNvSpPr txBox="1"/>
          <p:nvPr/>
        </p:nvSpPr>
        <p:spPr>
          <a:xfrm>
            <a:off x="2136947" y="1257300"/>
            <a:ext cx="15150061" cy="415948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l">
              <a:lnSpc>
                <a:spcPts val="3219"/>
              </a:lnSpc>
            </a:pPr>
            <a:r>
              <a:rPr lang="en-US" sz="3600" dirty="0" err="1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відповідають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 </a:t>
            </a:r>
            <a:r>
              <a:rPr lang="en-US" sz="3600" dirty="0" err="1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за</a:t>
            </a:r>
            <a:r>
              <a:rPr lang="en-US" sz="3600" dirty="0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 </a:t>
            </a:r>
            <a:r>
              <a:rPr lang="en-US" sz="3600" dirty="0" err="1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оформлення</a:t>
            </a:r>
            <a:r>
              <a:rPr lang="en-US" sz="3600" dirty="0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 </a:t>
            </a:r>
            <a:r>
              <a:rPr lang="en-US" sz="3600" dirty="0" err="1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бібліографічної</a:t>
            </a:r>
            <a:r>
              <a:rPr lang="en-US" sz="3600" dirty="0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 </a:t>
            </a:r>
            <a:r>
              <a:rPr lang="en-US" sz="3600" dirty="0" err="1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інформації</a:t>
            </a:r>
            <a:r>
              <a:rPr lang="en-US" sz="3600" dirty="0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 у </a:t>
            </a:r>
            <a:r>
              <a:rPr lang="en-US" sz="3600" dirty="0" err="1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наукових</a:t>
            </a:r>
            <a:r>
              <a:rPr lang="en-US" sz="3600" dirty="0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 </a:t>
            </a:r>
            <a:r>
              <a:rPr lang="en-US" sz="3600" dirty="0" err="1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роботах</a:t>
            </a:r>
            <a:endParaRPr lang="en-US" sz="3600" dirty="0">
              <a:solidFill>
                <a:srgbClr val="004AAD"/>
              </a:solidFill>
              <a:latin typeface="Times New Roman" panose="02020603050405020304" pitchFamily="18" charset="0"/>
              <a:ea typeface="Inter"/>
              <a:cs typeface="Times New Roman" panose="02020603050405020304" pitchFamily="18" charset="0"/>
              <a:sym typeface="Inter"/>
            </a:endParaRPr>
          </a:p>
        </p:txBody>
      </p:sp>
      <p:sp>
        <p:nvSpPr>
          <p:cNvPr id="7" name="TextBox 10">
            <a:extLst>
              <a:ext uri="{FF2B5EF4-FFF2-40B4-BE49-F238E27FC236}">
                <a16:creationId xmlns:a16="http://schemas.microsoft.com/office/drawing/2014/main" id="{F198E95C-03C3-479E-883A-DA35DF692D15}"/>
              </a:ext>
            </a:extLst>
          </p:cNvPr>
          <p:cNvSpPr txBox="1"/>
          <p:nvPr/>
        </p:nvSpPr>
        <p:spPr>
          <a:xfrm>
            <a:off x="2136948" y="1887835"/>
            <a:ext cx="15271404" cy="820738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l">
              <a:lnSpc>
                <a:spcPts val="3219"/>
              </a:lnSpc>
            </a:pPr>
            <a:r>
              <a:rPr lang="en-US" sz="3600" dirty="0" err="1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уніфікація</a:t>
            </a:r>
            <a:r>
              <a:rPr lang="en-US" sz="3600" dirty="0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 </a:t>
            </a:r>
            <a:r>
              <a:rPr lang="en-US" sz="3600" dirty="0" err="1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бібліографічного</a:t>
            </a:r>
            <a:r>
              <a:rPr lang="en-US" sz="3600" dirty="0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 </a:t>
            </a:r>
            <a:r>
              <a:rPr lang="en-US" sz="3600" dirty="0" err="1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запису</a:t>
            </a:r>
            <a:r>
              <a:rPr lang="en-US" sz="3600" dirty="0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 у </a:t>
            </a:r>
            <a:r>
              <a:rPr lang="en-US" sz="3600" dirty="0" err="1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відповідності</a:t>
            </a:r>
            <a:r>
              <a:rPr lang="en-US" sz="3600" dirty="0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 </a:t>
            </a:r>
            <a:r>
              <a:rPr lang="en-US" sz="3600" dirty="0" err="1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до</a:t>
            </a:r>
            <a:r>
              <a:rPr lang="en-US" sz="3600" dirty="0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 </a:t>
            </a:r>
            <a:r>
              <a:rPr lang="en-US" sz="3600" dirty="0" err="1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Міжнародних</a:t>
            </a:r>
            <a:r>
              <a:rPr lang="en-US" sz="3600" dirty="0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 </a:t>
            </a:r>
            <a:r>
              <a:rPr lang="en-US" sz="3600" dirty="0" err="1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та</a:t>
            </a:r>
            <a:r>
              <a:rPr lang="en-US" sz="3600" dirty="0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 </a:t>
            </a:r>
            <a:r>
              <a:rPr lang="en-US" sz="3600" dirty="0" err="1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національних</a:t>
            </a:r>
            <a:r>
              <a:rPr lang="en-US" sz="3600" dirty="0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 </a:t>
            </a:r>
            <a:r>
              <a:rPr lang="en-US" sz="3600" dirty="0" err="1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стандартів</a:t>
            </a:r>
            <a:r>
              <a:rPr lang="uk-UA" sz="3600" dirty="0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 </a:t>
            </a:r>
            <a:endParaRPr lang="en-US" sz="3600" dirty="0">
              <a:solidFill>
                <a:srgbClr val="004AAD"/>
              </a:solidFill>
              <a:latin typeface="Times New Roman" panose="02020603050405020304" pitchFamily="18" charset="0"/>
              <a:ea typeface="Inter"/>
              <a:cs typeface="Times New Roman" panose="02020603050405020304" pitchFamily="18" charset="0"/>
              <a:sym typeface="Inter"/>
            </a:endParaRPr>
          </a:p>
        </p:txBody>
      </p:sp>
      <p:sp>
        <p:nvSpPr>
          <p:cNvPr id="9" name="TextBox 12">
            <a:extLst>
              <a:ext uri="{FF2B5EF4-FFF2-40B4-BE49-F238E27FC236}">
                <a16:creationId xmlns:a16="http://schemas.microsoft.com/office/drawing/2014/main" id="{8F2335C1-3225-48D6-8D57-5040DBF1578C}"/>
              </a:ext>
            </a:extLst>
          </p:cNvPr>
          <p:cNvSpPr txBox="1"/>
          <p:nvPr/>
        </p:nvSpPr>
        <p:spPr>
          <a:xfrm>
            <a:off x="1084118" y="5711191"/>
            <a:ext cx="16230600" cy="1231106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3219"/>
              </a:lnSpc>
            </a:pPr>
            <a:r>
              <a:rPr lang="en-US" sz="3200" b="1" dirty="0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 Bold"/>
              </a:rPr>
              <a:t>ДСТУ 3582:2013 </a:t>
            </a:r>
            <a:r>
              <a:rPr lang="en-US" sz="3200" dirty="0" err="1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Інформація</a:t>
            </a:r>
            <a:r>
              <a:rPr lang="en-US" sz="3200" dirty="0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 </a:t>
            </a:r>
            <a:r>
              <a:rPr lang="en-US" sz="3200" dirty="0" err="1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та</a:t>
            </a:r>
            <a:r>
              <a:rPr lang="en-US" sz="3200" dirty="0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 </a:t>
            </a:r>
            <a:r>
              <a:rPr lang="en-US" sz="3200" dirty="0" err="1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документація</a:t>
            </a:r>
            <a:r>
              <a:rPr lang="en-US" sz="3200" dirty="0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. Бібліографічний </a:t>
            </a:r>
            <a:r>
              <a:rPr lang="en-US" sz="3200" dirty="0" err="1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опис</a:t>
            </a:r>
            <a:r>
              <a:rPr lang="en-US" sz="3200" dirty="0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. </a:t>
            </a:r>
            <a:r>
              <a:rPr lang="en-US" sz="3200" dirty="0" err="1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Скорочення</a:t>
            </a:r>
            <a:r>
              <a:rPr lang="en-US" sz="3200" dirty="0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 </a:t>
            </a:r>
            <a:r>
              <a:rPr lang="en-US" sz="3200" dirty="0" err="1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слів</a:t>
            </a:r>
            <a:r>
              <a:rPr lang="en-US" sz="3200" dirty="0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 і </a:t>
            </a:r>
            <a:r>
              <a:rPr lang="en-US" sz="3200" dirty="0" err="1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словосполучень</a:t>
            </a:r>
            <a:r>
              <a:rPr lang="en-US" sz="3200" dirty="0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 в </a:t>
            </a:r>
            <a:r>
              <a:rPr lang="en-US" sz="3200" dirty="0" err="1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українській</a:t>
            </a:r>
            <a:r>
              <a:rPr lang="en-US" sz="3200" dirty="0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 </a:t>
            </a:r>
            <a:r>
              <a:rPr lang="en-US" sz="3200" dirty="0" err="1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мові</a:t>
            </a:r>
            <a:r>
              <a:rPr lang="en-US" sz="3200" dirty="0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. </a:t>
            </a:r>
            <a:r>
              <a:rPr lang="en-US" sz="3200" dirty="0" err="1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Загальні</a:t>
            </a:r>
            <a:r>
              <a:rPr lang="en-US" sz="3200" dirty="0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 </a:t>
            </a:r>
            <a:r>
              <a:rPr lang="en-US" sz="3200" dirty="0" err="1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вимоги</a:t>
            </a:r>
            <a:r>
              <a:rPr lang="en-US" sz="3200" dirty="0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 </a:t>
            </a:r>
            <a:r>
              <a:rPr lang="en-US" sz="3200" dirty="0" err="1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та</a:t>
            </a:r>
            <a:r>
              <a:rPr lang="en-US" sz="3200" dirty="0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 </a:t>
            </a:r>
            <a:r>
              <a:rPr lang="en-US" sz="3200" dirty="0" err="1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правила</a:t>
            </a:r>
            <a:r>
              <a:rPr lang="en-US" sz="3200" dirty="0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 (ISO 4:1984, NEQ; ISO 832:1994, NEQ).</a:t>
            </a:r>
          </a:p>
        </p:txBody>
      </p:sp>
      <p:sp>
        <p:nvSpPr>
          <p:cNvPr id="10" name="TextBox 13">
            <a:extLst>
              <a:ext uri="{FF2B5EF4-FFF2-40B4-BE49-F238E27FC236}">
                <a16:creationId xmlns:a16="http://schemas.microsoft.com/office/drawing/2014/main" id="{5EE1A5CA-D466-40FA-A2BA-638833D74D28}"/>
              </a:ext>
            </a:extLst>
          </p:cNvPr>
          <p:cNvSpPr txBox="1"/>
          <p:nvPr/>
        </p:nvSpPr>
        <p:spPr>
          <a:xfrm>
            <a:off x="1091045" y="3513229"/>
            <a:ext cx="16202891" cy="820738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l">
              <a:lnSpc>
                <a:spcPts val="3219"/>
              </a:lnSpc>
            </a:pPr>
            <a:r>
              <a:rPr lang="en-US" sz="3200" b="1" dirty="0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 Bold"/>
              </a:rPr>
              <a:t>ДСТУ ГОСТ 7.1:2006.</a:t>
            </a:r>
            <a:r>
              <a:rPr lang="en-US" sz="3200" b="1" dirty="0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 </a:t>
            </a:r>
            <a:r>
              <a:rPr lang="en-US" sz="3200" dirty="0" err="1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Система</a:t>
            </a:r>
            <a:r>
              <a:rPr lang="en-US" sz="3200" dirty="0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 </a:t>
            </a:r>
            <a:r>
              <a:rPr lang="en-US" sz="3200" dirty="0" err="1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стандартів</a:t>
            </a:r>
            <a:r>
              <a:rPr lang="en-US" sz="3200" dirty="0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 з </a:t>
            </a:r>
            <a:r>
              <a:rPr lang="en-US" sz="3200" dirty="0" err="1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інформації</a:t>
            </a:r>
            <a:r>
              <a:rPr lang="en-US" sz="3200" dirty="0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, </a:t>
            </a:r>
            <a:r>
              <a:rPr lang="en-US" sz="3200" dirty="0" err="1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бібліотечної</a:t>
            </a:r>
            <a:r>
              <a:rPr lang="en-US" sz="3200" dirty="0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 </a:t>
            </a:r>
            <a:r>
              <a:rPr lang="en-US" sz="3200" dirty="0" err="1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та</a:t>
            </a:r>
            <a:r>
              <a:rPr lang="en-US" sz="3200" dirty="0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 </a:t>
            </a:r>
            <a:r>
              <a:rPr lang="en-US" sz="3200" dirty="0" err="1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видавничої</a:t>
            </a:r>
            <a:r>
              <a:rPr lang="en-US" sz="3200" dirty="0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 </a:t>
            </a:r>
            <a:r>
              <a:rPr lang="en-US" sz="3200" dirty="0" err="1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справи</a:t>
            </a:r>
            <a:r>
              <a:rPr lang="en-US" sz="3200" dirty="0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. Бібліографічний </a:t>
            </a:r>
            <a:r>
              <a:rPr lang="en-US" sz="3200" dirty="0" err="1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запис</a:t>
            </a:r>
            <a:r>
              <a:rPr lang="en-US" sz="3200" dirty="0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. Бібліографічний </a:t>
            </a:r>
            <a:r>
              <a:rPr lang="en-US" sz="3200" dirty="0" err="1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опис</a:t>
            </a:r>
            <a:r>
              <a:rPr lang="en-US" sz="3200" dirty="0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. </a:t>
            </a:r>
            <a:r>
              <a:rPr lang="en-US" sz="3200" dirty="0" err="1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Загальні</a:t>
            </a:r>
            <a:r>
              <a:rPr lang="en-US" sz="3200" dirty="0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 </a:t>
            </a:r>
            <a:r>
              <a:rPr lang="en-US" sz="3200" dirty="0" err="1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вимоги</a:t>
            </a:r>
            <a:r>
              <a:rPr lang="en-US" sz="3200" dirty="0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 </a:t>
            </a:r>
            <a:r>
              <a:rPr lang="en-US" sz="3200" dirty="0" err="1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та</a:t>
            </a:r>
            <a:r>
              <a:rPr lang="en-US" sz="3200" dirty="0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 </a:t>
            </a:r>
            <a:r>
              <a:rPr lang="en-US" sz="3200" dirty="0" err="1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правила</a:t>
            </a:r>
            <a:r>
              <a:rPr lang="en-US" sz="3200" dirty="0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 </a:t>
            </a:r>
            <a:r>
              <a:rPr lang="en-US" sz="3200" dirty="0" err="1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складання</a:t>
            </a:r>
            <a:r>
              <a:rPr lang="en-US" sz="3200" dirty="0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.</a:t>
            </a:r>
          </a:p>
        </p:txBody>
      </p:sp>
      <p:sp>
        <p:nvSpPr>
          <p:cNvPr id="11" name="TextBox 14">
            <a:extLst>
              <a:ext uri="{FF2B5EF4-FFF2-40B4-BE49-F238E27FC236}">
                <a16:creationId xmlns:a16="http://schemas.microsoft.com/office/drawing/2014/main" id="{E7827416-53D2-41B4-9122-967DEB1CAC5F}"/>
              </a:ext>
            </a:extLst>
          </p:cNvPr>
          <p:cNvSpPr txBox="1"/>
          <p:nvPr/>
        </p:nvSpPr>
        <p:spPr>
          <a:xfrm>
            <a:off x="1091045" y="4668232"/>
            <a:ext cx="16230600" cy="82073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3219"/>
              </a:lnSpc>
            </a:pPr>
            <a:r>
              <a:rPr lang="en-US" sz="3200" b="1" dirty="0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 Bold"/>
              </a:rPr>
              <a:t>ДСТУ 8302:2015</a:t>
            </a:r>
            <a:r>
              <a:rPr lang="en-US" sz="3200" dirty="0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 Bold"/>
              </a:rPr>
              <a:t>.</a:t>
            </a:r>
            <a:r>
              <a:rPr lang="en-US" sz="3200" dirty="0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  </a:t>
            </a:r>
            <a:r>
              <a:rPr lang="en-US" sz="3200" dirty="0" err="1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Інформація</a:t>
            </a:r>
            <a:r>
              <a:rPr lang="en-US" sz="3200" dirty="0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 </a:t>
            </a:r>
            <a:r>
              <a:rPr lang="en-US" sz="3200" dirty="0" err="1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та</a:t>
            </a:r>
            <a:r>
              <a:rPr lang="en-US" sz="3200" dirty="0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 </a:t>
            </a:r>
            <a:r>
              <a:rPr lang="en-US" sz="3200" dirty="0" err="1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документація</a:t>
            </a:r>
            <a:r>
              <a:rPr lang="en-US" sz="3200" dirty="0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. </a:t>
            </a:r>
            <a:r>
              <a:rPr lang="en-US" sz="3200" dirty="0" err="1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Бібліографічне</a:t>
            </a:r>
            <a:r>
              <a:rPr lang="en-US" sz="3200" dirty="0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 </a:t>
            </a:r>
            <a:r>
              <a:rPr lang="en-US" sz="3200" dirty="0" err="1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посилання</a:t>
            </a:r>
            <a:r>
              <a:rPr lang="en-US" sz="3200" dirty="0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. </a:t>
            </a:r>
            <a:r>
              <a:rPr lang="en-US" sz="3200" dirty="0" err="1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Загальні</a:t>
            </a:r>
            <a:r>
              <a:rPr lang="en-US" sz="3200" dirty="0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 </a:t>
            </a:r>
            <a:r>
              <a:rPr lang="en-US" sz="3200" dirty="0" err="1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положення</a:t>
            </a:r>
            <a:r>
              <a:rPr lang="en-US" sz="3200" dirty="0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 </a:t>
            </a:r>
            <a:r>
              <a:rPr lang="en-US" sz="3200" dirty="0" err="1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та</a:t>
            </a:r>
            <a:r>
              <a:rPr lang="en-US" sz="3200" dirty="0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 </a:t>
            </a:r>
            <a:r>
              <a:rPr lang="en-US" sz="3200" dirty="0" err="1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правила</a:t>
            </a:r>
            <a:r>
              <a:rPr lang="en-US" sz="3200" dirty="0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 </a:t>
            </a:r>
            <a:r>
              <a:rPr lang="en-US" sz="3200" dirty="0" err="1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складання</a:t>
            </a:r>
            <a:r>
              <a:rPr lang="en-US" sz="3200" dirty="0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. </a:t>
            </a:r>
          </a:p>
        </p:txBody>
      </p:sp>
      <p:sp>
        <p:nvSpPr>
          <p:cNvPr id="12" name="TextBox 15">
            <a:extLst>
              <a:ext uri="{FF2B5EF4-FFF2-40B4-BE49-F238E27FC236}">
                <a16:creationId xmlns:a16="http://schemas.microsoft.com/office/drawing/2014/main" id="{9DA1A6D8-A704-479E-9EE2-6F84A9A86BD5}"/>
              </a:ext>
            </a:extLst>
          </p:cNvPr>
          <p:cNvSpPr txBox="1"/>
          <p:nvPr/>
        </p:nvSpPr>
        <p:spPr>
          <a:xfrm>
            <a:off x="2136948" y="2804053"/>
            <a:ext cx="13785504" cy="415948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l">
              <a:lnSpc>
                <a:spcPts val="3219"/>
              </a:lnSpc>
            </a:pPr>
            <a:r>
              <a:rPr lang="en-US" sz="3600" dirty="0" err="1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полегшення</a:t>
            </a:r>
            <a:r>
              <a:rPr lang="en-US" sz="3600" dirty="0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 </a:t>
            </a:r>
            <a:r>
              <a:rPr lang="en-US" sz="3600" dirty="0" err="1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процесів</a:t>
            </a:r>
            <a:r>
              <a:rPr lang="en-US" sz="3600" dirty="0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 </a:t>
            </a:r>
            <a:r>
              <a:rPr lang="en-US" sz="3600" dirty="0" err="1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розуміння</a:t>
            </a:r>
            <a:r>
              <a:rPr lang="en-US" sz="3600" dirty="0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 </a:t>
            </a:r>
            <a:r>
              <a:rPr lang="en-US" sz="3600" dirty="0" err="1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та</a:t>
            </a:r>
            <a:r>
              <a:rPr lang="en-US" sz="3600" dirty="0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 </a:t>
            </a:r>
            <a:r>
              <a:rPr lang="en-US" sz="3600" dirty="0" err="1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обміну</a:t>
            </a:r>
            <a:r>
              <a:rPr lang="en-US" sz="3600" dirty="0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 </a:t>
            </a:r>
            <a:r>
              <a:rPr lang="en-US" sz="3600" dirty="0" err="1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інформацією</a:t>
            </a:r>
            <a:endParaRPr lang="en-US" sz="3600" dirty="0">
              <a:solidFill>
                <a:srgbClr val="004AAD"/>
              </a:solidFill>
              <a:latin typeface="Times New Roman" panose="02020603050405020304" pitchFamily="18" charset="0"/>
              <a:ea typeface="Inter"/>
              <a:cs typeface="Times New Roman" panose="02020603050405020304" pitchFamily="18" charset="0"/>
              <a:sym typeface="Inter"/>
            </a:endParaRPr>
          </a:p>
        </p:txBody>
      </p:sp>
      <p:sp>
        <p:nvSpPr>
          <p:cNvPr id="16" name="TextBox 19">
            <a:extLst>
              <a:ext uri="{FF2B5EF4-FFF2-40B4-BE49-F238E27FC236}">
                <a16:creationId xmlns:a16="http://schemas.microsoft.com/office/drawing/2014/main" id="{369A5FEE-8D8A-4CF1-8B1C-A4BE4D5AB6AE}"/>
              </a:ext>
            </a:extLst>
          </p:cNvPr>
          <p:cNvSpPr txBox="1"/>
          <p:nvPr/>
        </p:nvSpPr>
        <p:spPr>
          <a:xfrm>
            <a:off x="1084118" y="7126129"/>
            <a:ext cx="16230600" cy="1231106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3219"/>
              </a:lnSpc>
            </a:pPr>
            <a:r>
              <a:rPr lang="en-US" sz="3200" b="1" dirty="0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 Bold"/>
              </a:rPr>
              <a:t>ДСТУ 7093:2009</a:t>
            </a:r>
            <a:r>
              <a:rPr lang="en-US" sz="3200" b="1" dirty="0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 </a:t>
            </a:r>
            <a:r>
              <a:rPr lang="en-US" sz="3200" dirty="0" err="1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Система</a:t>
            </a:r>
            <a:r>
              <a:rPr lang="en-US" sz="3200" dirty="0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 </a:t>
            </a:r>
            <a:r>
              <a:rPr lang="en-US" sz="3200" dirty="0" err="1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стандартів</a:t>
            </a:r>
            <a:r>
              <a:rPr lang="en-US" sz="3200" dirty="0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 з </a:t>
            </a:r>
            <a:r>
              <a:rPr lang="en-US" sz="3200" dirty="0" err="1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інформації</a:t>
            </a:r>
            <a:r>
              <a:rPr lang="en-US" sz="3200" dirty="0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, </a:t>
            </a:r>
            <a:r>
              <a:rPr lang="en-US" sz="3200" dirty="0" err="1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бібліотечної</a:t>
            </a:r>
            <a:r>
              <a:rPr lang="en-US" sz="3200" dirty="0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 </a:t>
            </a:r>
            <a:r>
              <a:rPr lang="en-US" sz="3200" dirty="0" err="1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та</a:t>
            </a:r>
            <a:r>
              <a:rPr lang="en-US" sz="3200" dirty="0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 </a:t>
            </a:r>
            <a:r>
              <a:rPr lang="en-US" sz="3200" dirty="0" err="1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видавничої</a:t>
            </a:r>
            <a:r>
              <a:rPr lang="en-US" sz="3200" dirty="0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 </a:t>
            </a:r>
            <a:r>
              <a:rPr lang="en-US" sz="3200" dirty="0" err="1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справи</a:t>
            </a:r>
            <a:r>
              <a:rPr lang="en-US" sz="3200" dirty="0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. Бібліографічний </a:t>
            </a:r>
            <a:r>
              <a:rPr lang="en-US" sz="3200" dirty="0" err="1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запис</a:t>
            </a:r>
            <a:r>
              <a:rPr lang="en-US" sz="3200" dirty="0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. </a:t>
            </a:r>
            <a:r>
              <a:rPr lang="en-US" sz="3200" dirty="0" err="1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Скорочення</a:t>
            </a:r>
            <a:r>
              <a:rPr lang="en-US" sz="3200" dirty="0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 </a:t>
            </a:r>
            <a:r>
              <a:rPr lang="en-US" sz="3200" dirty="0" err="1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слів</a:t>
            </a:r>
            <a:r>
              <a:rPr lang="en-US" sz="3200" dirty="0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 і </a:t>
            </a:r>
            <a:r>
              <a:rPr lang="en-US" sz="3200" dirty="0" err="1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словосполук</a:t>
            </a:r>
            <a:r>
              <a:rPr lang="en-US" sz="3200" dirty="0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, </a:t>
            </a:r>
            <a:r>
              <a:rPr lang="en-US" sz="3200" dirty="0" err="1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поданих</a:t>
            </a:r>
            <a:r>
              <a:rPr lang="en-US" sz="3200" dirty="0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 </a:t>
            </a:r>
            <a:r>
              <a:rPr lang="en-US" sz="3200" dirty="0" err="1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іноземними</a:t>
            </a:r>
            <a:r>
              <a:rPr lang="en-US" sz="3200" dirty="0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 </a:t>
            </a:r>
            <a:r>
              <a:rPr lang="en-US" sz="3200" dirty="0" err="1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європейськими</a:t>
            </a:r>
            <a:r>
              <a:rPr lang="en-US" sz="3200" dirty="0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 </a:t>
            </a:r>
            <a:r>
              <a:rPr lang="en-US" sz="3200" dirty="0" err="1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мовами</a:t>
            </a:r>
            <a:r>
              <a:rPr lang="en-US" sz="3200" dirty="0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 (ГОСТ 7.11-2004, MOD; ISO 832:1994, MOD).</a:t>
            </a:r>
          </a:p>
        </p:txBody>
      </p:sp>
      <p:sp>
        <p:nvSpPr>
          <p:cNvPr id="17" name="TextBox 20">
            <a:extLst>
              <a:ext uri="{FF2B5EF4-FFF2-40B4-BE49-F238E27FC236}">
                <a16:creationId xmlns:a16="http://schemas.microsoft.com/office/drawing/2014/main" id="{7FC8A9CC-074C-4CE0-9A5A-A5DAE164BB47}"/>
              </a:ext>
            </a:extLst>
          </p:cNvPr>
          <p:cNvSpPr txBox="1"/>
          <p:nvPr/>
        </p:nvSpPr>
        <p:spPr>
          <a:xfrm>
            <a:off x="1056408" y="8724900"/>
            <a:ext cx="16621991" cy="1236685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l">
              <a:lnSpc>
                <a:spcPts val="3219"/>
              </a:lnSpc>
            </a:pPr>
            <a:r>
              <a:rPr lang="en-US" sz="3200" b="1" dirty="0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 Bold"/>
              </a:rPr>
              <a:t>ДСТУ ГОСТ 7.80:2007 </a:t>
            </a:r>
            <a:r>
              <a:rPr lang="en-US" sz="3200" dirty="0" err="1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Система</a:t>
            </a:r>
            <a:r>
              <a:rPr lang="en-US" sz="3200" dirty="0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 </a:t>
            </a:r>
            <a:r>
              <a:rPr lang="en-US" sz="3200" dirty="0" err="1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стандартів</a:t>
            </a:r>
            <a:r>
              <a:rPr lang="en-US" sz="3200" dirty="0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 з </a:t>
            </a:r>
            <a:r>
              <a:rPr lang="en-US" sz="3200" dirty="0" err="1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інформації</a:t>
            </a:r>
            <a:r>
              <a:rPr lang="en-US" sz="3200" dirty="0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, </a:t>
            </a:r>
            <a:r>
              <a:rPr lang="en-US" sz="3200" dirty="0" err="1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бібліотечної</a:t>
            </a:r>
            <a:r>
              <a:rPr lang="en-US" sz="3200" dirty="0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 </a:t>
            </a:r>
            <a:r>
              <a:rPr lang="en-US" sz="3200" dirty="0" err="1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та</a:t>
            </a:r>
            <a:r>
              <a:rPr lang="en-US" sz="3200" dirty="0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 </a:t>
            </a:r>
            <a:r>
              <a:rPr lang="en-US" sz="3200" dirty="0" err="1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видавничої</a:t>
            </a:r>
            <a:r>
              <a:rPr lang="en-US" sz="3200" dirty="0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 </a:t>
            </a:r>
            <a:r>
              <a:rPr lang="en-US" sz="3200" dirty="0" err="1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справи</a:t>
            </a:r>
            <a:r>
              <a:rPr lang="en-US" sz="3200" dirty="0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. Бібліографічний </a:t>
            </a:r>
            <a:r>
              <a:rPr lang="en-US" sz="3200" dirty="0" err="1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запис</a:t>
            </a:r>
            <a:r>
              <a:rPr lang="en-US" sz="3200" dirty="0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. Бібліографічний </a:t>
            </a:r>
            <a:r>
              <a:rPr lang="en-US" sz="3200" dirty="0" err="1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опис</a:t>
            </a:r>
            <a:r>
              <a:rPr lang="en-US" sz="3200" dirty="0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. Заголовок. </a:t>
            </a:r>
            <a:r>
              <a:rPr lang="en-US" sz="3200" dirty="0" err="1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Загальні</a:t>
            </a:r>
            <a:r>
              <a:rPr lang="en-US" sz="3200" dirty="0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 </a:t>
            </a:r>
            <a:r>
              <a:rPr lang="en-US" sz="3200" dirty="0" err="1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вимоги</a:t>
            </a:r>
            <a:r>
              <a:rPr lang="en-US" sz="3200" dirty="0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 </a:t>
            </a:r>
            <a:r>
              <a:rPr lang="en-US" sz="3200" dirty="0" err="1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та</a:t>
            </a:r>
            <a:r>
              <a:rPr lang="en-US" sz="3200" dirty="0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 </a:t>
            </a:r>
            <a:r>
              <a:rPr lang="en-US" sz="3200" dirty="0" err="1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правила</a:t>
            </a:r>
            <a:r>
              <a:rPr lang="en-US" sz="3200" dirty="0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 </a:t>
            </a:r>
            <a:r>
              <a:rPr lang="en-US" sz="3200" dirty="0" err="1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складання</a:t>
            </a:r>
            <a:r>
              <a:rPr lang="en-US" sz="3200" dirty="0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 (ГОСТ 7.80-2000, IDT)</a:t>
            </a:r>
          </a:p>
        </p:txBody>
      </p:sp>
      <p:sp>
        <p:nvSpPr>
          <p:cNvPr id="19" name="Заголовок 18">
            <a:extLst>
              <a:ext uri="{FF2B5EF4-FFF2-40B4-BE49-F238E27FC236}">
                <a16:creationId xmlns:a16="http://schemas.microsoft.com/office/drawing/2014/main" id="{3A1C8DEE-9F18-421B-B16F-F1FE127648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-35103"/>
            <a:ext cx="17145000" cy="1143000"/>
          </a:xfrm>
        </p:spPr>
        <p:txBody>
          <a:bodyPr>
            <a:normAutofit/>
          </a:bodyPr>
          <a:lstStyle/>
          <a:p>
            <a:r>
              <a:rPr lang="uk-UA" sz="5400" dirty="0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</a:rPr>
              <a:t>Державні стандарти  України </a:t>
            </a:r>
          </a:p>
        </p:txBody>
      </p:sp>
      <p:sp>
        <p:nvSpPr>
          <p:cNvPr id="14" name="Freeform 14">
            <a:extLst>
              <a:ext uri="{FF2B5EF4-FFF2-40B4-BE49-F238E27FC236}">
                <a16:creationId xmlns:a16="http://schemas.microsoft.com/office/drawing/2014/main" id="{3FA7CD7D-FA09-48DD-906D-2F49688BC777}"/>
              </a:ext>
            </a:extLst>
          </p:cNvPr>
          <p:cNvSpPr/>
          <p:nvPr/>
        </p:nvSpPr>
        <p:spPr>
          <a:xfrm>
            <a:off x="1526172" y="1360359"/>
            <a:ext cx="229501" cy="229501"/>
          </a:xfrm>
          <a:custGeom>
            <a:avLst/>
            <a:gdLst/>
            <a:ahLst/>
            <a:cxnLst/>
            <a:rect l="l" t="t" r="r" b="b"/>
            <a:pathLst>
              <a:path w="229501" h="229501">
                <a:moveTo>
                  <a:pt x="0" y="0"/>
                </a:moveTo>
                <a:lnTo>
                  <a:pt x="229502" y="0"/>
                </a:lnTo>
                <a:lnTo>
                  <a:pt x="229502" y="229502"/>
                </a:lnTo>
                <a:lnTo>
                  <a:pt x="0" y="229502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</p:sp>
      <p:sp>
        <p:nvSpPr>
          <p:cNvPr id="15" name="Freeform 14">
            <a:extLst>
              <a:ext uri="{FF2B5EF4-FFF2-40B4-BE49-F238E27FC236}">
                <a16:creationId xmlns:a16="http://schemas.microsoft.com/office/drawing/2014/main" id="{414D4209-B31E-4984-9CD0-94D1093F5338}"/>
              </a:ext>
            </a:extLst>
          </p:cNvPr>
          <p:cNvSpPr/>
          <p:nvPr/>
        </p:nvSpPr>
        <p:spPr>
          <a:xfrm>
            <a:off x="1526172" y="2018731"/>
            <a:ext cx="229501" cy="229501"/>
          </a:xfrm>
          <a:custGeom>
            <a:avLst/>
            <a:gdLst/>
            <a:ahLst/>
            <a:cxnLst/>
            <a:rect l="l" t="t" r="r" b="b"/>
            <a:pathLst>
              <a:path w="229501" h="229501">
                <a:moveTo>
                  <a:pt x="0" y="0"/>
                </a:moveTo>
                <a:lnTo>
                  <a:pt x="229502" y="0"/>
                </a:lnTo>
                <a:lnTo>
                  <a:pt x="229502" y="229502"/>
                </a:lnTo>
                <a:lnTo>
                  <a:pt x="0" y="229502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</p:sp>
      <p:sp>
        <p:nvSpPr>
          <p:cNvPr id="18" name="Freeform 14">
            <a:extLst>
              <a:ext uri="{FF2B5EF4-FFF2-40B4-BE49-F238E27FC236}">
                <a16:creationId xmlns:a16="http://schemas.microsoft.com/office/drawing/2014/main" id="{05AB1AB9-AA77-45F2-9949-E1E8ADA5781E}"/>
              </a:ext>
            </a:extLst>
          </p:cNvPr>
          <p:cNvSpPr/>
          <p:nvPr/>
        </p:nvSpPr>
        <p:spPr>
          <a:xfrm>
            <a:off x="1556052" y="2881400"/>
            <a:ext cx="229501" cy="229501"/>
          </a:xfrm>
          <a:custGeom>
            <a:avLst/>
            <a:gdLst/>
            <a:ahLst/>
            <a:cxnLst/>
            <a:rect l="l" t="t" r="r" b="b"/>
            <a:pathLst>
              <a:path w="229501" h="229501">
                <a:moveTo>
                  <a:pt x="0" y="0"/>
                </a:moveTo>
                <a:lnTo>
                  <a:pt x="229502" y="0"/>
                </a:lnTo>
                <a:lnTo>
                  <a:pt x="229502" y="229502"/>
                </a:lnTo>
                <a:lnTo>
                  <a:pt x="0" y="229502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</p:sp>
    </p:spTree>
    <p:extLst>
      <p:ext uri="{BB962C8B-B14F-4D97-AF65-F5344CB8AC3E}">
        <p14:creationId xmlns:p14="http://schemas.microsoft.com/office/powerpoint/2010/main" val="364224622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8F5E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 rot="-5400000">
            <a:off x="8138038" y="1532715"/>
            <a:ext cx="2011924" cy="18288000"/>
            <a:chOff x="0" y="0"/>
            <a:chExt cx="529889" cy="4816593"/>
          </a:xfrm>
        </p:grpSpPr>
        <p:sp>
          <p:nvSpPr>
            <p:cNvPr id="3" name="Freeform 3"/>
            <p:cNvSpPr/>
            <p:nvPr/>
          </p:nvSpPr>
          <p:spPr>
            <a:xfrm>
              <a:off x="0" y="0"/>
              <a:ext cx="529889" cy="4816592"/>
            </a:xfrm>
            <a:custGeom>
              <a:avLst/>
              <a:gdLst/>
              <a:ahLst/>
              <a:cxnLst/>
              <a:rect l="l" t="t" r="r" b="b"/>
              <a:pathLst>
                <a:path w="529889" h="4816592">
                  <a:moveTo>
                    <a:pt x="0" y="0"/>
                  </a:moveTo>
                  <a:lnTo>
                    <a:pt x="529889" y="0"/>
                  </a:lnTo>
                  <a:lnTo>
                    <a:pt x="529889" y="4816592"/>
                  </a:lnTo>
                  <a:lnTo>
                    <a:pt x="0" y="4816592"/>
                  </a:lnTo>
                  <a:close/>
                </a:path>
              </a:pathLst>
            </a:custGeom>
            <a:solidFill>
              <a:srgbClr val="004AAD"/>
            </a:solidFill>
          </p:spPr>
        </p:sp>
        <p:sp>
          <p:nvSpPr>
            <p:cNvPr id="4" name="TextBox 4"/>
            <p:cNvSpPr txBox="1"/>
            <p:nvPr/>
          </p:nvSpPr>
          <p:spPr>
            <a:xfrm>
              <a:off x="0" y="-38100"/>
              <a:ext cx="529889" cy="4854693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800"/>
                </a:lnSpc>
              </a:pPr>
              <a:endParaRPr/>
            </a:p>
          </p:txBody>
        </p:sp>
      </p:grpSp>
      <p:sp>
        <p:nvSpPr>
          <p:cNvPr id="5" name="Freeform 5"/>
          <p:cNvSpPr/>
          <p:nvPr/>
        </p:nvSpPr>
        <p:spPr>
          <a:xfrm>
            <a:off x="8364569" y="8891323"/>
            <a:ext cx="1558861" cy="1558861"/>
          </a:xfrm>
          <a:custGeom>
            <a:avLst/>
            <a:gdLst/>
            <a:ahLst/>
            <a:cxnLst/>
            <a:rect l="l" t="t" r="r" b="b"/>
            <a:pathLst>
              <a:path w="1558861" h="1558861">
                <a:moveTo>
                  <a:pt x="0" y="0"/>
                </a:moveTo>
                <a:lnTo>
                  <a:pt x="1558862" y="0"/>
                </a:lnTo>
                <a:lnTo>
                  <a:pt x="1558862" y="1558861"/>
                </a:lnTo>
                <a:lnTo>
                  <a:pt x="0" y="1558861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</p:sp>
      <p:sp>
        <p:nvSpPr>
          <p:cNvPr id="7" name="TextBox 7"/>
          <p:cNvSpPr txBox="1"/>
          <p:nvPr/>
        </p:nvSpPr>
        <p:spPr>
          <a:xfrm>
            <a:off x="609600" y="153093"/>
            <a:ext cx="17526000" cy="923330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/>
            <a:r>
              <a:rPr lang="en-US" sz="3000" b="1" dirty="0" err="1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Загальні</a:t>
            </a:r>
            <a:r>
              <a:rPr lang="en-US" sz="3000" b="1" dirty="0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 </a:t>
            </a:r>
            <a:r>
              <a:rPr lang="en-US" sz="3000" b="1" dirty="0" err="1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правила</a:t>
            </a:r>
            <a:r>
              <a:rPr lang="en-US" sz="3000" b="1" dirty="0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 </a:t>
            </a:r>
            <a:r>
              <a:rPr lang="en-US" sz="3000" b="1" dirty="0" err="1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та</a:t>
            </a:r>
            <a:r>
              <a:rPr lang="en-US" sz="3000" b="1" dirty="0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 </a:t>
            </a:r>
            <a:r>
              <a:rPr lang="en-US" sz="3000" b="1" dirty="0" err="1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основні</a:t>
            </a:r>
            <a:r>
              <a:rPr lang="en-US" sz="3000" b="1" dirty="0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 </a:t>
            </a:r>
            <a:r>
              <a:rPr lang="en-US" sz="3000" b="1" dirty="0" err="1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вимоги</a:t>
            </a:r>
            <a:r>
              <a:rPr lang="en-US" sz="3000" b="1" dirty="0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 </a:t>
            </a:r>
            <a:r>
              <a:rPr lang="en-US" sz="3000" b="1" dirty="0" err="1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до</a:t>
            </a:r>
            <a:r>
              <a:rPr lang="en-US" sz="3000" b="1" dirty="0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 </a:t>
            </a:r>
            <a:r>
              <a:rPr lang="en-US" sz="3000" b="1" dirty="0" err="1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укладання</a:t>
            </a:r>
            <a:r>
              <a:rPr lang="en-US" sz="3000" b="1" dirty="0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 </a:t>
            </a:r>
            <a:r>
              <a:rPr lang="en-US" sz="3000" b="1" dirty="0" err="1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бібліографічного</a:t>
            </a:r>
            <a:r>
              <a:rPr lang="en-US" sz="3000" b="1" dirty="0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 </a:t>
            </a:r>
            <a:r>
              <a:rPr lang="en-US" sz="3000" b="1" dirty="0" err="1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опису</a:t>
            </a:r>
            <a:r>
              <a:rPr lang="en-US" sz="3000" b="1" dirty="0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 </a:t>
            </a:r>
            <a:r>
              <a:rPr lang="en-US" sz="3000" b="1" dirty="0" err="1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за</a:t>
            </a:r>
            <a:r>
              <a:rPr lang="en-US" sz="3000" b="1" dirty="0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 ДСТУ 8302:2015 </a:t>
            </a:r>
            <a:r>
              <a:rPr lang="en-US" sz="3000" b="1" dirty="0" err="1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Інформація</a:t>
            </a:r>
            <a:r>
              <a:rPr lang="en-US" sz="3000" b="1" dirty="0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 </a:t>
            </a:r>
            <a:r>
              <a:rPr lang="en-US" sz="3000" b="1" dirty="0" err="1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та</a:t>
            </a:r>
            <a:r>
              <a:rPr lang="en-US" sz="3000" b="1" dirty="0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 </a:t>
            </a:r>
            <a:r>
              <a:rPr lang="en-US" sz="3000" b="1" dirty="0" err="1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документація</a:t>
            </a:r>
            <a:r>
              <a:rPr lang="en-US" sz="3000" b="1" dirty="0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. </a:t>
            </a:r>
            <a:r>
              <a:rPr lang="en-US" sz="3000" b="1" dirty="0" err="1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Бібліографічне</a:t>
            </a:r>
            <a:r>
              <a:rPr lang="en-US" sz="3000" b="1" dirty="0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 </a:t>
            </a:r>
            <a:r>
              <a:rPr lang="en-US" sz="3000" b="1" dirty="0" err="1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посилання</a:t>
            </a:r>
            <a:r>
              <a:rPr lang="en-US" sz="3000" b="1" dirty="0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. </a:t>
            </a:r>
            <a:r>
              <a:rPr lang="en-US" sz="3000" b="1" dirty="0" err="1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Загальні</a:t>
            </a:r>
            <a:r>
              <a:rPr lang="en-US" sz="3000" b="1" dirty="0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 </a:t>
            </a:r>
            <a:r>
              <a:rPr lang="en-US" sz="3000" b="1" dirty="0" err="1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положення</a:t>
            </a:r>
            <a:r>
              <a:rPr lang="en-US" sz="3000" b="1" dirty="0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 </a:t>
            </a:r>
            <a:r>
              <a:rPr lang="en-US" sz="3000" b="1" dirty="0" err="1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та</a:t>
            </a:r>
            <a:r>
              <a:rPr lang="en-US" sz="3000" b="1" dirty="0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 </a:t>
            </a:r>
            <a:r>
              <a:rPr lang="en-US" sz="3000" b="1" dirty="0" err="1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правила</a:t>
            </a:r>
            <a:r>
              <a:rPr lang="en-US" sz="3000" b="1" dirty="0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 </a:t>
            </a:r>
            <a:r>
              <a:rPr lang="en-US" sz="3000" b="1" dirty="0" err="1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складання</a:t>
            </a:r>
            <a:r>
              <a:rPr lang="en-US" sz="3000" b="1" dirty="0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: </a:t>
            </a:r>
          </a:p>
        </p:txBody>
      </p:sp>
      <p:sp>
        <p:nvSpPr>
          <p:cNvPr id="8" name="TextBox 8"/>
          <p:cNvSpPr txBox="1"/>
          <p:nvPr/>
        </p:nvSpPr>
        <p:spPr>
          <a:xfrm>
            <a:off x="1897464" y="1564915"/>
            <a:ext cx="12754852" cy="448841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l">
              <a:lnSpc>
                <a:spcPts val="3499"/>
              </a:lnSpc>
            </a:pPr>
            <a:r>
              <a:rPr lang="en-US" sz="3600" dirty="0" err="1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опис</a:t>
            </a:r>
            <a:r>
              <a:rPr lang="en-US" sz="3600" dirty="0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 </a:t>
            </a:r>
            <a:r>
              <a:rPr lang="en-US" sz="3600" dirty="0" err="1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здійснюється</a:t>
            </a:r>
            <a:r>
              <a:rPr lang="en-US" sz="3600" dirty="0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 </a:t>
            </a:r>
            <a:r>
              <a:rPr lang="en-US" sz="3600" dirty="0" err="1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мовою</a:t>
            </a:r>
            <a:r>
              <a:rPr lang="en-US" sz="3600" dirty="0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 </a:t>
            </a:r>
            <a:r>
              <a:rPr lang="en-US" sz="3600" dirty="0" err="1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оригіналу</a:t>
            </a:r>
            <a:endParaRPr lang="en-US" sz="3600" dirty="0">
              <a:solidFill>
                <a:srgbClr val="004AAD"/>
              </a:solidFill>
              <a:latin typeface="Times New Roman" panose="02020603050405020304" pitchFamily="18" charset="0"/>
              <a:ea typeface="Inter"/>
              <a:cs typeface="Times New Roman" panose="02020603050405020304" pitchFamily="18" charset="0"/>
              <a:sym typeface="Inter"/>
            </a:endParaRPr>
          </a:p>
        </p:txBody>
      </p:sp>
      <p:sp>
        <p:nvSpPr>
          <p:cNvPr id="10" name="TextBox 10"/>
          <p:cNvSpPr txBox="1"/>
          <p:nvPr/>
        </p:nvSpPr>
        <p:spPr>
          <a:xfrm>
            <a:off x="1957961" y="8269034"/>
            <a:ext cx="15151699" cy="89768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3499"/>
              </a:lnSpc>
            </a:pPr>
            <a:r>
              <a:rPr lang="en-US" sz="3600" dirty="0" err="1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вказівки</a:t>
            </a:r>
            <a:r>
              <a:rPr lang="en-US" sz="3600" dirty="0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 </a:t>
            </a:r>
            <a:r>
              <a:rPr lang="en-US" sz="3600" dirty="0" err="1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тому</a:t>
            </a:r>
            <a:r>
              <a:rPr lang="en-US" sz="3600" dirty="0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, </a:t>
            </a:r>
            <a:r>
              <a:rPr lang="en-US" sz="3600" dirty="0" err="1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частини</a:t>
            </a:r>
            <a:r>
              <a:rPr lang="en-US" sz="3600" dirty="0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, </a:t>
            </a:r>
            <a:r>
              <a:rPr lang="en-US" sz="3600" dirty="0" err="1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випуску</a:t>
            </a:r>
            <a:r>
              <a:rPr lang="en-US" sz="3600" dirty="0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, </a:t>
            </a:r>
            <a:r>
              <a:rPr lang="en-US" sz="3600" dirty="0" err="1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номеру</a:t>
            </a:r>
            <a:r>
              <a:rPr lang="en-US" sz="3600" dirty="0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, а </a:t>
            </a:r>
            <a:r>
              <a:rPr lang="en-US" sz="3600" dirty="0" err="1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також</a:t>
            </a:r>
            <a:r>
              <a:rPr lang="en-US" sz="3600" dirty="0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 </a:t>
            </a:r>
            <a:r>
              <a:rPr lang="en-US" sz="3600" dirty="0" err="1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на</a:t>
            </a:r>
            <a:r>
              <a:rPr lang="en-US" sz="3600" dirty="0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 </a:t>
            </a:r>
            <a:r>
              <a:rPr lang="en-US" sz="3600" dirty="0" err="1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рік</a:t>
            </a:r>
            <a:r>
              <a:rPr lang="en-US" sz="3600" dirty="0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 </a:t>
            </a:r>
            <a:r>
              <a:rPr lang="en-US" sz="3600" dirty="0" err="1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видання</a:t>
            </a:r>
            <a:r>
              <a:rPr lang="en-US" sz="3600" dirty="0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 </a:t>
            </a:r>
            <a:r>
              <a:rPr lang="en-US" sz="3600" dirty="0" err="1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подаються</a:t>
            </a:r>
            <a:r>
              <a:rPr lang="en-US" sz="3600" dirty="0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 </a:t>
            </a:r>
            <a:r>
              <a:rPr lang="en-US" sz="3600" dirty="0" err="1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арабськими</a:t>
            </a:r>
            <a:r>
              <a:rPr lang="en-US" sz="3600" dirty="0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 </a:t>
            </a:r>
            <a:r>
              <a:rPr lang="en-US" sz="3600" dirty="0" err="1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цифрами</a:t>
            </a:r>
            <a:endParaRPr lang="en-US" sz="3600" dirty="0">
              <a:solidFill>
                <a:srgbClr val="004AAD"/>
              </a:solidFill>
              <a:latin typeface="Times New Roman" panose="02020603050405020304" pitchFamily="18" charset="0"/>
              <a:ea typeface="Inter"/>
              <a:cs typeface="Times New Roman" panose="02020603050405020304" pitchFamily="18" charset="0"/>
              <a:sym typeface="Inter"/>
            </a:endParaRPr>
          </a:p>
        </p:txBody>
      </p:sp>
      <p:sp>
        <p:nvSpPr>
          <p:cNvPr id="11" name="TextBox 11"/>
          <p:cNvSpPr txBox="1"/>
          <p:nvPr/>
        </p:nvSpPr>
        <p:spPr>
          <a:xfrm>
            <a:off x="1957961" y="4000924"/>
            <a:ext cx="15548926" cy="1795363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3499"/>
              </a:lnSpc>
            </a:pPr>
            <a:r>
              <a:rPr lang="en-US" sz="3600" dirty="0" err="1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замість</a:t>
            </a:r>
            <a:r>
              <a:rPr lang="en-US" sz="3600" dirty="0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 </a:t>
            </a:r>
            <a:r>
              <a:rPr lang="en-US" sz="3600" dirty="0" err="1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знака</a:t>
            </a:r>
            <a:r>
              <a:rPr lang="en-US" sz="3600" dirty="0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 «</a:t>
            </a:r>
            <a:r>
              <a:rPr lang="en-US" sz="3600" dirty="0" err="1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крапка</a:t>
            </a:r>
            <a:r>
              <a:rPr lang="en-US" sz="3600" dirty="0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 й </a:t>
            </a:r>
            <a:r>
              <a:rPr lang="en-US" sz="3600" dirty="0" err="1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тире</a:t>
            </a:r>
            <a:r>
              <a:rPr lang="en-US" sz="3600" dirty="0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» («. – »), </a:t>
            </a:r>
            <a:r>
              <a:rPr lang="en-US" sz="3600" dirty="0" err="1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який</a:t>
            </a:r>
            <a:r>
              <a:rPr lang="en-US" sz="3600" dirty="0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 </a:t>
            </a:r>
            <a:r>
              <a:rPr lang="en-US" sz="3600" dirty="0" err="1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розділяє</a:t>
            </a:r>
            <a:r>
              <a:rPr lang="en-US" sz="3600" dirty="0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 </a:t>
            </a:r>
            <a:r>
              <a:rPr lang="en-US" sz="3600" dirty="0" err="1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зони</a:t>
            </a:r>
            <a:r>
              <a:rPr lang="en-US" sz="3600" dirty="0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 бібліографічного </a:t>
            </a:r>
            <a:r>
              <a:rPr lang="en-US" sz="3600" dirty="0" err="1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опису</a:t>
            </a:r>
            <a:r>
              <a:rPr lang="en-US" sz="3600" dirty="0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, в </a:t>
            </a:r>
            <a:r>
              <a:rPr lang="en-US" sz="3600" dirty="0" err="1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бібліографічному</a:t>
            </a:r>
            <a:r>
              <a:rPr lang="en-US" sz="3600" dirty="0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 </a:t>
            </a:r>
            <a:r>
              <a:rPr lang="en-US" sz="3600" dirty="0" err="1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посиланні</a:t>
            </a:r>
            <a:r>
              <a:rPr lang="en-US" sz="3600" dirty="0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 </a:t>
            </a:r>
            <a:r>
              <a:rPr lang="en-US" sz="3600" dirty="0" err="1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рекомендовано</a:t>
            </a:r>
            <a:r>
              <a:rPr lang="en-US" sz="3600" dirty="0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 </a:t>
            </a:r>
            <a:r>
              <a:rPr lang="en-US" sz="3600" dirty="0" err="1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застосовувати</a:t>
            </a:r>
            <a:r>
              <a:rPr lang="en-US" sz="3600" dirty="0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 </a:t>
            </a:r>
            <a:r>
              <a:rPr lang="en-US" sz="3600" dirty="0" err="1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знак</a:t>
            </a:r>
            <a:r>
              <a:rPr lang="en-US" sz="3600" dirty="0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 «</a:t>
            </a:r>
            <a:r>
              <a:rPr lang="en-US" sz="3600" dirty="0" err="1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крапка</a:t>
            </a:r>
            <a:r>
              <a:rPr lang="en-US" sz="3600" dirty="0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» (</a:t>
            </a:r>
            <a:r>
              <a:rPr lang="en-US" sz="3600" dirty="0" err="1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при</a:t>
            </a:r>
            <a:r>
              <a:rPr lang="en-US" sz="3600" dirty="0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 </a:t>
            </a:r>
            <a:r>
              <a:rPr lang="en-US" sz="3600" dirty="0" err="1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цьому</a:t>
            </a:r>
            <a:r>
              <a:rPr lang="en-US" sz="3600" dirty="0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 в </a:t>
            </a:r>
            <a:r>
              <a:rPr lang="en-US" sz="3600" dirty="0" err="1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межах</a:t>
            </a:r>
            <a:r>
              <a:rPr lang="en-US" sz="3600" dirty="0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 </a:t>
            </a:r>
            <a:r>
              <a:rPr lang="en-US" sz="3600" dirty="0" err="1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одного</a:t>
            </a:r>
            <a:r>
              <a:rPr lang="en-US" sz="3600" dirty="0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 </a:t>
            </a:r>
            <a:r>
              <a:rPr lang="en-US" sz="3600" dirty="0" err="1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документа</a:t>
            </a:r>
            <a:r>
              <a:rPr lang="en-US" sz="3600" dirty="0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 </a:t>
            </a:r>
            <a:r>
              <a:rPr lang="en-US" sz="3600" dirty="0" err="1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застосування</a:t>
            </a:r>
            <a:r>
              <a:rPr lang="en-US" sz="3600" dirty="0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 в </a:t>
            </a:r>
            <a:r>
              <a:rPr lang="en-US" sz="3600" dirty="0" err="1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бібліографічних</a:t>
            </a:r>
            <a:r>
              <a:rPr lang="en-US" sz="3600" dirty="0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 </a:t>
            </a:r>
            <a:r>
              <a:rPr lang="en-US" sz="3600" dirty="0" err="1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посиланнях</a:t>
            </a:r>
            <a:r>
              <a:rPr lang="en-US" sz="3600" dirty="0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 </a:t>
            </a:r>
            <a:r>
              <a:rPr lang="en-US" sz="3600" dirty="0" err="1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розділових</a:t>
            </a:r>
            <a:r>
              <a:rPr lang="en-US" sz="3600" dirty="0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 </a:t>
            </a:r>
            <a:r>
              <a:rPr lang="en-US" sz="3600" dirty="0" err="1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знаків</a:t>
            </a:r>
            <a:r>
              <a:rPr lang="en-US" sz="3600" dirty="0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 </a:t>
            </a:r>
            <a:r>
              <a:rPr lang="en-US" sz="3600" dirty="0" err="1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уніфіковують</a:t>
            </a:r>
            <a:endParaRPr lang="en-US" sz="3600" dirty="0">
              <a:solidFill>
                <a:srgbClr val="004AAD"/>
              </a:solidFill>
              <a:latin typeface="Times New Roman" panose="02020603050405020304" pitchFamily="18" charset="0"/>
              <a:ea typeface="Inter"/>
              <a:cs typeface="Times New Roman" panose="02020603050405020304" pitchFamily="18" charset="0"/>
              <a:sym typeface="Inter"/>
            </a:endParaRPr>
          </a:p>
        </p:txBody>
      </p:sp>
      <p:sp>
        <p:nvSpPr>
          <p:cNvPr id="12" name="TextBox 12"/>
          <p:cNvSpPr txBox="1"/>
          <p:nvPr/>
        </p:nvSpPr>
        <p:spPr>
          <a:xfrm>
            <a:off x="1957961" y="7434409"/>
            <a:ext cx="15151699" cy="448841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3499"/>
              </a:lnSpc>
            </a:pPr>
            <a:r>
              <a:rPr lang="en-US" sz="3600" dirty="0" err="1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назва</a:t>
            </a:r>
            <a:r>
              <a:rPr lang="en-US" sz="3600" dirty="0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 </a:t>
            </a:r>
            <a:r>
              <a:rPr lang="en-US" sz="3600" dirty="0" err="1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місця</a:t>
            </a:r>
            <a:r>
              <a:rPr lang="en-US" sz="3600" dirty="0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 </a:t>
            </a:r>
            <a:r>
              <a:rPr lang="en-US" sz="3600" dirty="0" err="1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видання</a:t>
            </a:r>
            <a:r>
              <a:rPr lang="en-US" sz="3600" dirty="0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 </a:t>
            </a:r>
            <a:r>
              <a:rPr lang="en-US" sz="3600" dirty="0" err="1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подається</a:t>
            </a:r>
            <a:r>
              <a:rPr lang="en-US" sz="3600" dirty="0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 </a:t>
            </a:r>
            <a:r>
              <a:rPr lang="en-US" sz="3600" dirty="0" err="1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повністю</a:t>
            </a:r>
            <a:r>
              <a:rPr lang="uk-UA" sz="3600" dirty="0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 (К. :    Київ :)</a:t>
            </a:r>
            <a:endParaRPr lang="en-US" sz="3600" dirty="0">
              <a:solidFill>
                <a:srgbClr val="004AAD"/>
              </a:solidFill>
              <a:latin typeface="Times New Roman" panose="02020603050405020304" pitchFamily="18" charset="0"/>
              <a:ea typeface="Inter"/>
              <a:cs typeface="Times New Roman" panose="02020603050405020304" pitchFamily="18" charset="0"/>
              <a:sym typeface="Inter"/>
            </a:endParaRPr>
          </a:p>
        </p:txBody>
      </p:sp>
      <p:sp>
        <p:nvSpPr>
          <p:cNvPr id="13" name="TextBox 13"/>
          <p:cNvSpPr txBox="1"/>
          <p:nvPr/>
        </p:nvSpPr>
        <p:spPr>
          <a:xfrm>
            <a:off x="1897464" y="2380474"/>
            <a:ext cx="14856411" cy="448841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l">
              <a:lnSpc>
                <a:spcPts val="3499"/>
              </a:lnSpc>
            </a:pPr>
            <a:r>
              <a:rPr lang="en-US" sz="3600" dirty="0" err="1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опис</a:t>
            </a:r>
            <a:r>
              <a:rPr lang="en-US" sz="3600" dirty="0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 </a:t>
            </a:r>
            <a:r>
              <a:rPr lang="en-US" sz="3600" dirty="0" err="1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документу</a:t>
            </a:r>
            <a:r>
              <a:rPr lang="en-US" sz="3600" dirty="0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 </a:t>
            </a:r>
            <a:r>
              <a:rPr lang="en-US" sz="3600" dirty="0" err="1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здійснюється</a:t>
            </a:r>
            <a:r>
              <a:rPr lang="en-US" sz="3600" dirty="0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 </a:t>
            </a:r>
            <a:r>
              <a:rPr lang="en-US" sz="3600" dirty="0" err="1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за</a:t>
            </a:r>
            <a:r>
              <a:rPr lang="en-US" sz="3600" dirty="0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 </a:t>
            </a:r>
            <a:r>
              <a:rPr lang="en-US" sz="3600" dirty="0" err="1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титульною</a:t>
            </a:r>
            <a:r>
              <a:rPr lang="en-US" sz="3600" dirty="0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 </a:t>
            </a:r>
            <a:r>
              <a:rPr lang="en-US" sz="3600" dirty="0" err="1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сторінкою</a:t>
            </a:r>
            <a:endParaRPr lang="en-US" sz="3600" dirty="0">
              <a:solidFill>
                <a:srgbClr val="004AAD"/>
              </a:solidFill>
              <a:latin typeface="Times New Roman" panose="02020603050405020304" pitchFamily="18" charset="0"/>
              <a:ea typeface="Inter"/>
              <a:cs typeface="Times New Roman" panose="02020603050405020304" pitchFamily="18" charset="0"/>
              <a:sym typeface="Inter"/>
            </a:endParaRPr>
          </a:p>
        </p:txBody>
      </p:sp>
      <p:sp>
        <p:nvSpPr>
          <p:cNvPr id="14" name="Freeform 14"/>
          <p:cNvSpPr/>
          <p:nvPr/>
        </p:nvSpPr>
        <p:spPr>
          <a:xfrm>
            <a:off x="1520319" y="1745460"/>
            <a:ext cx="229501" cy="229501"/>
          </a:xfrm>
          <a:custGeom>
            <a:avLst/>
            <a:gdLst/>
            <a:ahLst/>
            <a:cxnLst/>
            <a:rect l="l" t="t" r="r" b="b"/>
            <a:pathLst>
              <a:path w="229501" h="229501">
                <a:moveTo>
                  <a:pt x="0" y="0"/>
                </a:moveTo>
                <a:lnTo>
                  <a:pt x="229502" y="0"/>
                </a:lnTo>
                <a:lnTo>
                  <a:pt x="229502" y="229502"/>
                </a:lnTo>
                <a:lnTo>
                  <a:pt x="0" y="229502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</p:sp>
      <p:sp>
        <p:nvSpPr>
          <p:cNvPr id="16" name="Freeform 16"/>
          <p:cNvSpPr/>
          <p:nvPr/>
        </p:nvSpPr>
        <p:spPr>
          <a:xfrm>
            <a:off x="1511743" y="4095175"/>
            <a:ext cx="229501" cy="229501"/>
          </a:xfrm>
          <a:custGeom>
            <a:avLst/>
            <a:gdLst/>
            <a:ahLst/>
            <a:cxnLst/>
            <a:rect l="l" t="t" r="r" b="b"/>
            <a:pathLst>
              <a:path w="229501" h="229501">
                <a:moveTo>
                  <a:pt x="0" y="0"/>
                </a:moveTo>
                <a:lnTo>
                  <a:pt x="229502" y="0"/>
                </a:lnTo>
                <a:lnTo>
                  <a:pt x="229502" y="229502"/>
                </a:lnTo>
                <a:lnTo>
                  <a:pt x="0" y="229502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</p:sp>
      <p:sp>
        <p:nvSpPr>
          <p:cNvPr id="17" name="Freeform 17"/>
          <p:cNvSpPr/>
          <p:nvPr/>
        </p:nvSpPr>
        <p:spPr>
          <a:xfrm>
            <a:off x="1532364" y="6224535"/>
            <a:ext cx="229501" cy="229501"/>
          </a:xfrm>
          <a:custGeom>
            <a:avLst/>
            <a:gdLst/>
            <a:ahLst/>
            <a:cxnLst/>
            <a:rect l="l" t="t" r="r" b="b"/>
            <a:pathLst>
              <a:path w="229501" h="229501">
                <a:moveTo>
                  <a:pt x="0" y="0"/>
                </a:moveTo>
                <a:lnTo>
                  <a:pt x="229502" y="0"/>
                </a:lnTo>
                <a:lnTo>
                  <a:pt x="229502" y="229501"/>
                </a:lnTo>
                <a:lnTo>
                  <a:pt x="0" y="229501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</p:sp>
      <p:sp>
        <p:nvSpPr>
          <p:cNvPr id="18" name="Freeform 18"/>
          <p:cNvSpPr/>
          <p:nvPr/>
        </p:nvSpPr>
        <p:spPr>
          <a:xfrm>
            <a:off x="1525598" y="7544078"/>
            <a:ext cx="229501" cy="229501"/>
          </a:xfrm>
          <a:custGeom>
            <a:avLst/>
            <a:gdLst/>
            <a:ahLst/>
            <a:cxnLst/>
            <a:rect l="l" t="t" r="r" b="b"/>
            <a:pathLst>
              <a:path w="229501" h="229501">
                <a:moveTo>
                  <a:pt x="0" y="0"/>
                </a:moveTo>
                <a:lnTo>
                  <a:pt x="229502" y="0"/>
                </a:lnTo>
                <a:lnTo>
                  <a:pt x="229502" y="229501"/>
                </a:lnTo>
                <a:lnTo>
                  <a:pt x="0" y="229501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</p:sp>
      <p:sp>
        <p:nvSpPr>
          <p:cNvPr id="19" name="Freeform 19"/>
          <p:cNvSpPr/>
          <p:nvPr/>
        </p:nvSpPr>
        <p:spPr>
          <a:xfrm flipV="1">
            <a:off x="1520319" y="2490700"/>
            <a:ext cx="229501" cy="229501"/>
          </a:xfrm>
          <a:custGeom>
            <a:avLst/>
            <a:gdLst/>
            <a:ahLst/>
            <a:cxnLst/>
            <a:rect l="l" t="t" r="r" b="b"/>
            <a:pathLst>
              <a:path w="229501" h="229501">
                <a:moveTo>
                  <a:pt x="0" y="0"/>
                </a:moveTo>
                <a:lnTo>
                  <a:pt x="229502" y="0"/>
                </a:lnTo>
                <a:lnTo>
                  <a:pt x="229502" y="229501"/>
                </a:lnTo>
                <a:lnTo>
                  <a:pt x="0" y="229501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641B1416-9B1C-4B50-8846-46D1E3A7E085}"/>
              </a:ext>
            </a:extLst>
          </p:cNvPr>
          <p:cNvSpPr txBox="1"/>
          <p:nvPr/>
        </p:nvSpPr>
        <p:spPr>
          <a:xfrm>
            <a:off x="1862828" y="5956567"/>
            <a:ext cx="14930889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3600" dirty="0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в </a:t>
            </a:r>
            <a:r>
              <a:rPr lang="ru-RU" sz="3600" dirty="0" err="1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біб</a:t>
            </a:r>
            <a:r>
              <a:rPr lang="en-US" sz="3600" dirty="0" err="1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ліографічному</a:t>
            </a:r>
            <a:r>
              <a:rPr lang="en-US" sz="3600" dirty="0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 </a:t>
            </a:r>
            <a:r>
              <a:rPr lang="en-US" sz="3600" dirty="0" err="1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посиланні</a:t>
            </a:r>
            <a:r>
              <a:rPr lang="en-US" sz="3600" dirty="0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 </a:t>
            </a:r>
            <a:r>
              <a:rPr lang="ru-RU" sz="3600" dirty="0" err="1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дві</a:t>
            </a:r>
            <a:r>
              <a:rPr lang="ru-RU" sz="3600" dirty="0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 «</a:t>
            </a:r>
            <a:r>
              <a:rPr lang="ru-RU" sz="3600" dirty="0" err="1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навскісні</a:t>
            </a:r>
            <a:r>
              <a:rPr lang="ru-RU" sz="3600" dirty="0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 риски «//» </a:t>
            </a:r>
            <a:r>
              <a:rPr lang="ru-RU" sz="3600" dirty="0" err="1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замінюють</a:t>
            </a:r>
            <a:r>
              <a:rPr lang="ru-RU" sz="3600" dirty="0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 </a:t>
            </a:r>
            <a:r>
              <a:rPr lang="ru-RU" sz="3600" dirty="0" err="1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крапкою</a:t>
            </a:r>
            <a:r>
              <a:rPr lang="ru-RU" sz="3600" dirty="0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, а </a:t>
            </a:r>
            <a:r>
              <a:rPr lang="ru-RU" sz="3600" dirty="0" err="1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назву</a:t>
            </a:r>
            <a:r>
              <a:rPr lang="ru-RU" sz="3600" dirty="0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 журналу </a:t>
            </a:r>
            <a:r>
              <a:rPr lang="ru-RU" sz="3600" dirty="0" err="1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або</a:t>
            </a:r>
            <a:r>
              <a:rPr lang="ru-RU" sz="3600" dirty="0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 тез </a:t>
            </a:r>
            <a:r>
              <a:rPr lang="ru-RU" sz="3600" dirty="0" err="1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конференції</a:t>
            </a:r>
            <a:r>
              <a:rPr lang="ru-RU" sz="3600" dirty="0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 </a:t>
            </a:r>
            <a:r>
              <a:rPr lang="ru-RU" sz="3600" dirty="0" err="1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виділять</a:t>
            </a:r>
            <a:r>
              <a:rPr lang="ru-RU" sz="3600" dirty="0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 </a:t>
            </a:r>
            <a:r>
              <a:rPr lang="ru-RU" sz="3600" b="1" i="1" dirty="0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курсивом</a:t>
            </a:r>
            <a:endParaRPr lang="uk-UA" sz="3600" dirty="0">
              <a:solidFill>
                <a:srgbClr val="004AA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Freeform 18">
            <a:extLst>
              <a:ext uri="{FF2B5EF4-FFF2-40B4-BE49-F238E27FC236}">
                <a16:creationId xmlns:a16="http://schemas.microsoft.com/office/drawing/2014/main" id="{F8BE8359-8C18-4DB3-9977-3B95D65295F3}"/>
              </a:ext>
            </a:extLst>
          </p:cNvPr>
          <p:cNvSpPr/>
          <p:nvPr/>
        </p:nvSpPr>
        <p:spPr>
          <a:xfrm>
            <a:off x="1543675" y="8388480"/>
            <a:ext cx="229501" cy="229501"/>
          </a:xfrm>
          <a:custGeom>
            <a:avLst/>
            <a:gdLst/>
            <a:ahLst/>
            <a:cxnLst/>
            <a:rect l="l" t="t" r="r" b="b"/>
            <a:pathLst>
              <a:path w="229501" h="229501">
                <a:moveTo>
                  <a:pt x="0" y="0"/>
                </a:moveTo>
                <a:lnTo>
                  <a:pt x="229502" y="0"/>
                </a:lnTo>
                <a:lnTo>
                  <a:pt x="229502" y="229501"/>
                </a:lnTo>
                <a:lnTo>
                  <a:pt x="0" y="229501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D767D1CF-ECF6-47CE-B54D-A6C139BE50B0}"/>
              </a:ext>
            </a:extLst>
          </p:cNvPr>
          <p:cNvSpPr txBox="1"/>
          <p:nvPr/>
        </p:nvSpPr>
        <p:spPr>
          <a:xfrm>
            <a:off x="1773176" y="2964520"/>
            <a:ext cx="15020541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sz="3600" dirty="0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 в</a:t>
            </a:r>
            <a:r>
              <a:rPr lang="en-US" sz="3600" dirty="0" err="1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ідомост</a:t>
            </a:r>
            <a:r>
              <a:rPr lang="uk-UA" sz="3600" dirty="0" err="1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ях</a:t>
            </a:r>
            <a:r>
              <a:rPr lang="uk-UA" sz="3600" dirty="0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 </a:t>
            </a:r>
            <a:r>
              <a:rPr lang="en-US" sz="3600" dirty="0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 </a:t>
            </a:r>
            <a:r>
              <a:rPr lang="en-US" sz="3600" dirty="0" err="1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про</a:t>
            </a:r>
            <a:r>
              <a:rPr lang="en-US" sz="3600" dirty="0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 </a:t>
            </a:r>
            <a:r>
              <a:rPr lang="en-US" sz="3600" dirty="0" err="1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відповідальність</a:t>
            </a:r>
            <a:r>
              <a:rPr lang="uk-UA" sz="3600" dirty="0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 за косою рискою, не дублюють авторів </a:t>
            </a:r>
            <a:endParaRPr lang="uk-UA" sz="3600" dirty="0">
              <a:solidFill>
                <a:srgbClr val="004AA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Freeform 19">
            <a:extLst>
              <a:ext uri="{FF2B5EF4-FFF2-40B4-BE49-F238E27FC236}">
                <a16:creationId xmlns:a16="http://schemas.microsoft.com/office/drawing/2014/main" id="{038E7525-AFE1-42B3-8E04-B1754186CA18}"/>
              </a:ext>
            </a:extLst>
          </p:cNvPr>
          <p:cNvSpPr/>
          <p:nvPr/>
        </p:nvSpPr>
        <p:spPr>
          <a:xfrm flipV="1">
            <a:off x="1516638" y="3221293"/>
            <a:ext cx="229501" cy="229501"/>
          </a:xfrm>
          <a:custGeom>
            <a:avLst/>
            <a:gdLst/>
            <a:ahLst/>
            <a:cxnLst/>
            <a:rect l="l" t="t" r="r" b="b"/>
            <a:pathLst>
              <a:path w="229501" h="229501">
                <a:moveTo>
                  <a:pt x="0" y="0"/>
                </a:moveTo>
                <a:lnTo>
                  <a:pt x="229502" y="0"/>
                </a:lnTo>
                <a:lnTo>
                  <a:pt x="229502" y="229501"/>
                </a:lnTo>
                <a:lnTo>
                  <a:pt x="0" y="229501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8F5E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9">
            <a:extLst>
              <a:ext uri="{FF2B5EF4-FFF2-40B4-BE49-F238E27FC236}">
                <a16:creationId xmlns:a16="http://schemas.microsoft.com/office/drawing/2014/main" id="{A07097B5-F9CE-46EE-AAED-9589F6512A68}"/>
              </a:ext>
            </a:extLst>
          </p:cNvPr>
          <p:cNvSpPr txBox="1"/>
          <p:nvPr/>
        </p:nvSpPr>
        <p:spPr>
          <a:xfrm>
            <a:off x="1702897" y="1876384"/>
            <a:ext cx="15684629" cy="39754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3080"/>
              </a:lnSpc>
            </a:pPr>
            <a:r>
              <a:rPr lang="en-US" sz="3200" dirty="0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Заголовок бібліографічного </a:t>
            </a:r>
            <a:r>
              <a:rPr lang="uk-UA" sz="3200" dirty="0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опису </a:t>
            </a:r>
            <a:r>
              <a:rPr lang="en-US" sz="3200" dirty="0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(</a:t>
            </a:r>
            <a:r>
              <a:rPr lang="en-US" sz="3200" dirty="0" err="1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ім’я</a:t>
            </a:r>
            <a:r>
              <a:rPr lang="en-US" sz="3200" dirty="0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 </a:t>
            </a:r>
            <a:r>
              <a:rPr lang="en-US" sz="3200" dirty="0" err="1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автора</a:t>
            </a:r>
            <a:r>
              <a:rPr lang="en-US" sz="3200" dirty="0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) </a:t>
            </a:r>
          </a:p>
        </p:txBody>
      </p:sp>
      <p:sp>
        <p:nvSpPr>
          <p:cNvPr id="4" name="Freeform 10">
            <a:extLst>
              <a:ext uri="{FF2B5EF4-FFF2-40B4-BE49-F238E27FC236}">
                <a16:creationId xmlns:a16="http://schemas.microsoft.com/office/drawing/2014/main" id="{CE1A1E28-42BD-464C-AA60-B033C77D1118}"/>
              </a:ext>
            </a:extLst>
          </p:cNvPr>
          <p:cNvSpPr/>
          <p:nvPr/>
        </p:nvSpPr>
        <p:spPr>
          <a:xfrm>
            <a:off x="1103484" y="2406052"/>
            <a:ext cx="329998" cy="385348"/>
          </a:xfrm>
          <a:custGeom>
            <a:avLst/>
            <a:gdLst/>
            <a:ahLst/>
            <a:cxnLst/>
            <a:rect l="l" t="t" r="r" b="b"/>
            <a:pathLst>
              <a:path w="329998" h="385348">
                <a:moveTo>
                  <a:pt x="0" y="0"/>
                </a:moveTo>
                <a:lnTo>
                  <a:pt x="329998" y="0"/>
                </a:lnTo>
                <a:lnTo>
                  <a:pt x="329998" y="385348"/>
                </a:lnTo>
                <a:lnTo>
                  <a:pt x="0" y="385348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</p:sp>
      <p:sp>
        <p:nvSpPr>
          <p:cNvPr id="5" name="TextBox 11">
            <a:extLst>
              <a:ext uri="{FF2B5EF4-FFF2-40B4-BE49-F238E27FC236}">
                <a16:creationId xmlns:a16="http://schemas.microsoft.com/office/drawing/2014/main" id="{2D517456-FEFF-4458-860F-BA10FBEFCA69}"/>
              </a:ext>
            </a:extLst>
          </p:cNvPr>
          <p:cNvSpPr txBox="1"/>
          <p:nvPr/>
        </p:nvSpPr>
        <p:spPr>
          <a:xfrm>
            <a:off x="1707189" y="2399954"/>
            <a:ext cx="15684629" cy="39754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3080"/>
              </a:lnSpc>
            </a:pPr>
            <a:r>
              <a:rPr lang="en-US" sz="3200" dirty="0" err="1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Основна</a:t>
            </a:r>
            <a:r>
              <a:rPr lang="en-US" sz="3200" dirty="0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 </a:t>
            </a:r>
            <a:r>
              <a:rPr lang="en-US" sz="3200" dirty="0" err="1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назва</a:t>
            </a:r>
            <a:r>
              <a:rPr lang="en-US" sz="3200" dirty="0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 </a:t>
            </a:r>
            <a:r>
              <a:rPr lang="en-US" sz="3200" dirty="0" err="1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документа</a:t>
            </a:r>
            <a:endParaRPr lang="en-US" sz="3200" dirty="0">
              <a:solidFill>
                <a:srgbClr val="004AAD"/>
              </a:solidFill>
              <a:latin typeface="Times New Roman" panose="02020603050405020304" pitchFamily="18" charset="0"/>
              <a:ea typeface="Inter"/>
              <a:cs typeface="Times New Roman" panose="02020603050405020304" pitchFamily="18" charset="0"/>
              <a:sym typeface="Inter"/>
            </a:endParaRPr>
          </a:p>
        </p:txBody>
      </p:sp>
      <p:sp>
        <p:nvSpPr>
          <p:cNvPr id="6" name="Freeform 12">
            <a:extLst>
              <a:ext uri="{FF2B5EF4-FFF2-40B4-BE49-F238E27FC236}">
                <a16:creationId xmlns:a16="http://schemas.microsoft.com/office/drawing/2014/main" id="{FB40101F-5F8F-44D8-980E-6AF5339A6601}"/>
              </a:ext>
            </a:extLst>
          </p:cNvPr>
          <p:cNvSpPr/>
          <p:nvPr/>
        </p:nvSpPr>
        <p:spPr>
          <a:xfrm>
            <a:off x="1103484" y="3039088"/>
            <a:ext cx="329998" cy="385348"/>
          </a:xfrm>
          <a:custGeom>
            <a:avLst/>
            <a:gdLst/>
            <a:ahLst/>
            <a:cxnLst/>
            <a:rect l="l" t="t" r="r" b="b"/>
            <a:pathLst>
              <a:path w="329998" h="385348">
                <a:moveTo>
                  <a:pt x="0" y="0"/>
                </a:moveTo>
                <a:lnTo>
                  <a:pt x="329998" y="0"/>
                </a:lnTo>
                <a:lnTo>
                  <a:pt x="329998" y="385348"/>
                </a:lnTo>
                <a:lnTo>
                  <a:pt x="0" y="385348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</p:sp>
      <p:sp>
        <p:nvSpPr>
          <p:cNvPr id="7" name="TextBox 13">
            <a:extLst>
              <a:ext uri="{FF2B5EF4-FFF2-40B4-BE49-F238E27FC236}">
                <a16:creationId xmlns:a16="http://schemas.microsoft.com/office/drawing/2014/main" id="{73DC5BF9-E870-45EA-A337-5FE7F9F7088C}"/>
              </a:ext>
            </a:extLst>
          </p:cNvPr>
          <p:cNvSpPr txBox="1"/>
          <p:nvPr/>
        </p:nvSpPr>
        <p:spPr>
          <a:xfrm>
            <a:off x="1685962" y="2967672"/>
            <a:ext cx="13813731" cy="795089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l">
              <a:lnSpc>
                <a:spcPts val="3080"/>
              </a:lnSpc>
            </a:pPr>
            <a:r>
              <a:rPr lang="en-US" sz="3200" dirty="0" err="1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Відомості</a:t>
            </a:r>
            <a:r>
              <a:rPr lang="en-US" sz="3200" dirty="0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, </a:t>
            </a:r>
            <a:r>
              <a:rPr lang="en-US" sz="3200" dirty="0" err="1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що</a:t>
            </a:r>
            <a:r>
              <a:rPr lang="en-US" sz="3200" dirty="0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 </a:t>
            </a:r>
            <a:r>
              <a:rPr lang="en-US" sz="3200" dirty="0" err="1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належать</a:t>
            </a:r>
            <a:r>
              <a:rPr lang="en-US" sz="3200" dirty="0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 </a:t>
            </a:r>
            <a:r>
              <a:rPr lang="en-US" sz="3200" dirty="0" err="1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до</a:t>
            </a:r>
            <a:r>
              <a:rPr lang="en-US" sz="3200" dirty="0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 </a:t>
            </a:r>
            <a:r>
              <a:rPr lang="en-US" sz="3200" dirty="0" err="1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назви</a:t>
            </a:r>
            <a:r>
              <a:rPr lang="en-US" sz="3200" dirty="0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 (</a:t>
            </a:r>
            <a:r>
              <a:rPr lang="en-US" sz="3200" dirty="0" err="1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вид</a:t>
            </a:r>
            <a:r>
              <a:rPr lang="en-US" sz="3200" dirty="0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 </a:t>
            </a:r>
            <a:r>
              <a:rPr lang="en-US" sz="3200" dirty="0" err="1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документа</a:t>
            </a:r>
            <a:r>
              <a:rPr lang="en-US" sz="3200" dirty="0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) </a:t>
            </a:r>
            <a:r>
              <a:rPr lang="en-US" sz="3200" dirty="0" err="1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наприклад</a:t>
            </a:r>
            <a:r>
              <a:rPr lang="en-US" sz="3200" dirty="0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 (</a:t>
            </a:r>
            <a:r>
              <a:rPr lang="en-US" sz="3200" dirty="0" err="1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огляд</a:t>
            </a:r>
            <a:r>
              <a:rPr lang="en-US" sz="3200" dirty="0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, </a:t>
            </a:r>
            <a:r>
              <a:rPr lang="uk-UA" sz="3200" dirty="0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методичні </a:t>
            </a:r>
            <a:r>
              <a:rPr lang="en-US" sz="3200" dirty="0" err="1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рекомендації</a:t>
            </a:r>
            <a:r>
              <a:rPr lang="uk-UA" sz="3200" dirty="0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, монографія, </a:t>
            </a:r>
            <a:r>
              <a:rPr lang="en-US" sz="3200" dirty="0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 </a:t>
            </a:r>
            <a:r>
              <a:rPr lang="uk-UA" sz="3200" dirty="0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підручник </a:t>
            </a:r>
            <a:r>
              <a:rPr lang="en-US" sz="3200" dirty="0" err="1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тощо</a:t>
            </a:r>
            <a:r>
              <a:rPr lang="en-US" sz="3200" dirty="0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)</a:t>
            </a:r>
          </a:p>
        </p:txBody>
      </p:sp>
      <p:sp>
        <p:nvSpPr>
          <p:cNvPr id="8" name="Freeform 14">
            <a:extLst>
              <a:ext uri="{FF2B5EF4-FFF2-40B4-BE49-F238E27FC236}">
                <a16:creationId xmlns:a16="http://schemas.microsoft.com/office/drawing/2014/main" id="{8A7747E9-2E01-485D-A41B-988D3D8E4785}"/>
              </a:ext>
            </a:extLst>
          </p:cNvPr>
          <p:cNvSpPr/>
          <p:nvPr/>
        </p:nvSpPr>
        <p:spPr>
          <a:xfrm>
            <a:off x="1098067" y="3942378"/>
            <a:ext cx="329998" cy="385348"/>
          </a:xfrm>
          <a:custGeom>
            <a:avLst/>
            <a:gdLst/>
            <a:ahLst/>
            <a:cxnLst/>
            <a:rect l="l" t="t" r="r" b="b"/>
            <a:pathLst>
              <a:path w="329998" h="385348">
                <a:moveTo>
                  <a:pt x="0" y="0"/>
                </a:moveTo>
                <a:lnTo>
                  <a:pt x="329998" y="0"/>
                </a:lnTo>
                <a:lnTo>
                  <a:pt x="329998" y="385348"/>
                </a:lnTo>
                <a:lnTo>
                  <a:pt x="0" y="385348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</p:sp>
      <p:sp>
        <p:nvSpPr>
          <p:cNvPr id="9" name="TextBox 15">
            <a:extLst>
              <a:ext uri="{FF2B5EF4-FFF2-40B4-BE49-F238E27FC236}">
                <a16:creationId xmlns:a16="http://schemas.microsoft.com/office/drawing/2014/main" id="{353FD003-1EC6-495E-A77A-8473361E258C}"/>
              </a:ext>
            </a:extLst>
          </p:cNvPr>
          <p:cNvSpPr txBox="1"/>
          <p:nvPr/>
        </p:nvSpPr>
        <p:spPr>
          <a:xfrm>
            <a:off x="1702897" y="4002740"/>
            <a:ext cx="13193091" cy="795089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l">
              <a:lnSpc>
                <a:spcPts val="3080"/>
              </a:lnSpc>
            </a:pPr>
            <a:r>
              <a:rPr lang="en-US" sz="3200" dirty="0" err="1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Відомості</a:t>
            </a:r>
            <a:r>
              <a:rPr lang="en-US" sz="3200" dirty="0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 </a:t>
            </a:r>
            <a:r>
              <a:rPr lang="en-US" sz="3200" dirty="0" err="1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про</a:t>
            </a:r>
            <a:r>
              <a:rPr lang="en-US" sz="3200" dirty="0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 </a:t>
            </a:r>
            <a:r>
              <a:rPr lang="en-US" sz="3200" dirty="0" err="1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відповідальність</a:t>
            </a:r>
            <a:r>
              <a:rPr lang="en-US" sz="3200" dirty="0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 (</a:t>
            </a:r>
            <a:r>
              <a:rPr lang="en-US" sz="3200" dirty="0" err="1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особи</a:t>
            </a:r>
            <a:r>
              <a:rPr lang="en-US" sz="3200" dirty="0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 </a:t>
            </a:r>
            <a:r>
              <a:rPr lang="en-US" sz="3200" dirty="0" err="1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або</a:t>
            </a:r>
            <a:r>
              <a:rPr lang="en-US" sz="3200" dirty="0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 </a:t>
            </a:r>
            <a:r>
              <a:rPr lang="en-US" sz="3200" dirty="0" err="1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організації</a:t>
            </a:r>
            <a:r>
              <a:rPr lang="en-US" sz="3200" dirty="0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, </a:t>
            </a:r>
            <a:r>
              <a:rPr lang="en-US" sz="3200" dirty="0" err="1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які</a:t>
            </a:r>
            <a:r>
              <a:rPr lang="en-US" sz="3200" dirty="0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 </a:t>
            </a:r>
            <a:r>
              <a:rPr lang="en-US" sz="3200" dirty="0" err="1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брали</a:t>
            </a:r>
            <a:r>
              <a:rPr lang="en-US" sz="3200" dirty="0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 </a:t>
            </a:r>
            <a:r>
              <a:rPr lang="en-US" sz="3200" dirty="0" err="1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участь</a:t>
            </a:r>
            <a:r>
              <a:rPr lang="en-US" sz="3200" dirty="0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 у </a:t>
            </a:r>
            <a:r>
              <a:rPr lang="en-US" sz="3200" dirty="0" err="1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створенні</a:t>
            </a:r>
            <a:r>
              <a:rPr lang="en-US" sz="3200" dirty="0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 </a:t>
            </a:r>
            <a:r>
              <a:rPr lang="en-US" sz="3200" dirty="0" err="1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документа</a:t>
            </a:r>
            <a:r>
              <a:rPr lang="en-US" sz="3200" dirty="0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)</a:t>
            </a:r>
          </a:p>
        </p:txBody>
      </p:sp>
      <p:sp>
        <p:nvSpPr>
          <p:cNvPr id="10" name="Freeform 16">
            <a:extLst>
              <a:ext uri="{FF2B5EF4-FFF2-40B4-BE49-F238E27FC236}">
                <a16:creationId xmlns:a16="http://schemas.microsoft.com/office/drawing/2014/main" id="{02B7B196-2D24-49E1-BCF1-8215037093C0}"/>
              </a:ext>
            </a:extLst>
          </p:cNvPr>
          <p:cNvSpPr/>
          <p:nvPr/>
        </p:nvSpPr>
        <p:spPr>
          <a:xfrm>
            <a:off x="1098067" y="4987751"/>
            <a:ext cx="329998" cy="385348"/>
          </a:xfrm>
          <a:custGeom>
            <a:avLst/>
            <a:gdLst/>
            <a:ahLst/>
            <a:cxnLst/>
            <a:rect l="l" t="t" r="r" b="b"/>
            <a:pathLst>
              <a:path w="329998" h="385348">
                <a:moveTo>
                  <a:pt x="0" y="0"/>
                </a:moveTo>
                <a:lnTo>
                  <a:pt x="329998" y="0"/>
                </a:lnTo>
                <a:lnTo>
                  <a:pt x="329998" y="385347"/>
                </a:lnTo>
                <a:lnTo>
                  <a:pt x="0" y="385347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</p:sp>
      <p:sp>
        <p:nvSpPr>
          <p:cNvPr id="11" name="TextBox 17">
            <a:extLst>
              <a:ext uri="{FF2B5EF4-FFF2-40B4-BE49-F238E27FC236}">
                <a16:creationId xmlns:a16="http://schemas.microsoft.com/office/drawing/2014/main" id="{413B5831-78A7-4DEE-A72E-73A4E7C827E4}"/>
              </a:ext>
            </a:extLst>
          </p:cNvPr>
          <p:cNvSpPr txBox="1"/>
          <p:nvPr/>
        </p:nvSpPr>
        <p:spPr>
          <a:xfrm>
            <a:off x="1692889" y="4787919"/>
            <a:ext cx="15684629" cy="795089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3080"/>
              </a:lnSpc>
            </a:pPr>
            <a:r>
              <a:rPr lang="en-US" sz="3200" dirty="0" err="1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Відомості</a:t>
            </a:r>
            <a:r>
              <a:rPr lang="en-US" sz="3200" dirty="0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 </a:t>
            </a:r>
            <a:r>
              <a:rPr lang="en-US" sz="3200" dirty="0" err="1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про</a:t>
            </a:r>
            <a:r>
              <a:rPr lang="en-US" sz="3200" dirty="0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 </a:t>
            </a:r>
            <a:r>
              <a:rPr lang="en-US" sz="3200" dirty="0" err="1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повторність</a:t>
            </a:r>
            <a:r>
              <a:rPr lang="en-US" sz="3200" dirty="0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 </a:t>
            </a:r>
            <a:r>
              <a:rPr lang="en-US" sz="3200" dirty="0" err="1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видання</a:t>
            </a:r>
            <a:r>
              <a:rPr lang="en-US" sz="3200" dirty="0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 (</a:t>
            </a:r>
            <a:r>
              <a:rPr lang="en-US" sz="3200" dirty="0" err="1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зміни</a:t>
            </a:r>
            <a:r>
              <a:rPr lang="en-US" sz="3200" dirty="0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 й </a:t>
            </a:r>
            <a:r>
              <a:rPr lang="en-US" sz="3200" dirty="0" err="1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особливості</a:t>
            </a:r>
            <a:r>
              <a:rPr lang="en-US" sz="3200" dirty="0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 </a:t>
            </a:r>
            <a:r>
              <a:rPr lang="en-US" sz="3200" dirty="0" err="1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видання</a:t>
            </a:r>
            <a:endParaRPr lang="uk-UA" sz="3200" dirty="0">
              <a:solidFill>
                <a:srgbClr val="004AAD"/>
              </a:solidFill>
              <a:latin typeface="Times New Roman" panose="02020603050405020304" pitchFamily="18" charset="0"/>
              <a:ea typeface="Inter"/>
              <a:cs typeface="Times New Roman" panose="02020603050405020304" pitchFamily="18" charset="0"/>
              <a:sym typeface="Inter"/>
            </a:endParaRPr>
          </a:p>
          <a:p>
            <a:pPr algn="l">
              <a:lnSpc>
                <a:spcPts val="3080"/>
              </a:lnSpc>
            </a:pPr>
            <a:r>
              <a:rPr lang="uk-UA" sz="3200" dirty="0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 2-ге вид., перероб. і </a:t>
            </a:r>
            <a:r>
              <a:rPr lang="uk-UA" sz="3200" dirty="0" err="1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допов</a:t>
            </a:r>
            <a:r>
              <a:rPr lang="uk-UA" sz="3200" dirty="0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.</a:t>
            </a:r>
            <a:r>
              <a:rPr lang="en-US" sz="3200" dirty="0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)</a:t>
            </a:r>
          </a:p>
        </p:txBody>
      </p:sp>
      <p:sp>
        <p:nvSpPr>
          <p:cNvPr id="12" name="Freeform 18">
            <a:extLst>
              <a:ext uri="{FF2B5EF4-FFF2-40B4-BE49-F238E27FC236}">
                <a16:creationId xmlns:a16="http://schemas.microsoft.com/office/drawing/2014/main" id="{929FB9B6-7908-4A28-9BE5-1B402C16F370}"/>
              </a:ext>
            </a:extLst>
          </p:cNvPr>
          <p:cNvSpPr/>
          <p:nvPr/>
        </p:nvSpPr>
        <p:spPr>
          <a:xfrm>
            <a:off x="1098067" y="5715812"/>
            <a:ext cx="329998" cy="385348"/>
          </a:xfrm>
          <a:custGeom>
            <a:avLst/>
            <a:gdLst/>
            <a:ahLst/>
            <a:cxnLst/>
            <a:rect l="l" t="t" r="r" b="b"/>
            <a:pathLst>
              <a:path w="329998" h="385348">
                <a:moveTo>
                  <a:pt x="0" y="0"/>
                </a:moveTo>
                <a:lnTo>
                  <a:pt x="329998" y="0"/>
                </a:lnTo>
                <a:lnTo>
                  <a:pt x="329998" y="385347"/>
                </a:lnTo>
                <a:lnTo>
                  <a:pt x="0" y="385347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</p:sp>
      <p:sp>
        <p:nvSpPr>
          <p:cNvPr id="13" name="TextBox 19">
            <a:extLst>
              <a:ext uri="{FF2B5EF4-FFF2-40B4-BE49-F238E27FC236}">
                <a16:creationId xmlns:a16="http://schemas.microsoft.com/office/drawing/2014/main" id="{F1512F16-CA5C-4A36-B629-D5C1F01579A2}"/>
              </a:ext>
            </a:extLst>
          </p:cNvPr>
          <p:cNvSpPr txBox="1"/>
          <p:nvPr/>
        </p:nvSpPr>
        <p:spPr>
          <a:xfrm>
            <a:off x="1702896" y="5768222"/>
            <a:ext cx="15684629" cy="397545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l">
              <a:lnSpc>
                <a:spcPts val="3080"/>
              </a:lnSpc>
            </a:pPr>
            <a:r>
              <a:rPr lang="en-US" sz="3200" dirty="0" err="1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Вихідні</a:t>
            </a:r>
            <a:r>
              <a:rPr lang="en-US" sz="3200" dirty="0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 </a:t>
            </a:r>
            <a:r>
              <a:rPr lang="en-US" sz="3200" dirty="0" err="1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дані</a:t>
            </a:r>
            <a:r>
              <a:rPr lang="en-US" sz="3200" dirty="0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 (</a:t>
            </a:r>
            <a:r>
              <a:rPr lang="en-US" sz="3200" dirty="0" err="1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місце</a:t>
            </a:r>
            <a:r>
              <a:rPr lang="en-US" sz="3200" dirty="0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 </a:t>
            </a:r>
            <a:r>
              <a:rPr lang="en-US" sz="3200" dirty="0" err="1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видання</a:t>
            </a:r>
            <a:r>
              <a:rPr lang="en-US" sz="3200" dirty="0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), </a:t>
            </a:r>
            <a:r>
              <a:rPr lang="en-US" sz="3200" dirty="0" err="1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видавця</a:t>
            </a:r>
            <a:r>
              <a:rPr lang="en-US" sz="3200" dirty="0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 </a:t>
            </a:r>
            <a:r>
              <a:rPr lang="en-US" sz="3200" dirty="0" err="1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та</a:t>
            </a:r>
            <a:r>
              <a:rPr lang="en-US" sz="3200" dirty="0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 </a:t>
            </a:r>
            <a:r>
              <a:rPr lang="en-US" sz="3200" dirty="0" err="1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рік</a:t>
            </a:r>
            <a:r>
              <a:rPr lang="en-US" sz="3200" dirty="0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 </a:t>
            </a:r>
            <a:r>
              <a:rPr lang="en-US" sz="3200" dirty="0" err="1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випуску</a:t>
            </a:r>
            <a:endParaRPr lang="en-US" sz="3200" dirty="0">
              <a:solidFill>
                <a:srgbClr val="004AAD"/>
              </a:solidFill>
              <a:latin typeface="Times New Roman" panose="02020603050405020304" pitchFamily="18" charset="0"/>
              <a:ea typeface="Inter"/>
              <a:cs typeface="Times New Roman" panose="02020603050405020304" pitchFamily="18" charset="0"/>
              <a:sym typeface="Inter"/>
            </a:endParaRPr>
          </a:p>
        </p:txBody>
      </p:sp>
      <p:sp>
        <p:nvSpPr>
          <p:cNvPr id="14" name="Freeform 20">
            <a:extLst>
              <a:ext uri="{FF2B5EF4-FFF2-40B4-BE49-F238E27FC236}">
                <a16:creationId xmlns:a16="http://schemas.microsoft.com/office/drawing/2014/main" id="{16F32679-4C8C-40D0-870A-2B505F41D622}"/>
              </a:ext>
            </a:extLst>
          </p:cNvPr>
          <p:cNvSpPr/>
          <p:nvPr/>
        </p:nvSpPr>
        <p:spPr>
          <a:xfrm>
            <a:off x="1086571" y="6440090"/>
            <a:ext cx="329998" cy="385348"/>
          </a:xfrm>
          <a:custGeom>
            <a:avLst/>
            <a:gdLst/>
            <a:ahLst/>
            <a:cxnLst/>
            <a:rect l="l" t="t" r="r" b="b"/>
            <a:pathLst>
              <a:path w="329998" h="385348">
                <a:moveTo>
                  <a:pt x="0" y="0"/>
                </a:moveTo>
                <a:lnTo>
                  <a:pt x="329998" y="0"/>
                </a:lnTo>
                <a:lnTo>
                  <a:pt x="329998" y="385347"/>
                </a:lnTo>
                <a:lnTo>
                  <a:pt x="0" y="385347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</p:sp>
      <p:sp>
        <p:nvSpPr>
          <p:cNvPr id="15" name="TextBox 21">
            <a:extLst>
              <a:ext uri="{FF2B5EF4-FFF2-40B4-BE49-F238E27FC236}">
                <a16:creationId xmlns:a16="http://schemas.microsoft.com/office/drawing/2014/main" id="{4B96AE7F-C73B-4BB6-94FD-45661685C4D8}"/>
              </a:ext>
            </a:extLst>
          </p:cNvPr>
          <p:cNvSpPr txBox="1"/>
          <p:nvPr/>
        </p:nvSpPr>
        <p:spPr>
          <a:xfrm>
            <a:off x="1664318" y="6459056"/>
            <a:ext cx="15684629" cy="39754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3080"/>
              </a:lnSpc>
            </a:pPr>
            <a:r>
              <a:rPr lang="en-US" sz="3200" dirty="0" err="1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Позначення</a:t>
            </a:r>
            <a:r>
              <a:rPr lang="en-US" sz="3200" dirty="0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 </a:t>
            </a:r>
            <a:r>
              <a:rPr lang="en-US" sz="3200" dirty="0" err="1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та</a:t>
            </a:r>
            <a:r>
              <a:rPr lang="en-US" sz="3200" dirty="0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 </a:t>
            </a:r>
            <a:r>
              <a:rPr lang="en-US" sz="3200" dirty="0" err="1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порядковий</a:t>
            </a:r>
            <a:r>
              <a:rPr lang="en-US" sz="3200" dirty="0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 </a:t>
            </a:r>
            <a:r>
              <a:rPr lang="en-US" sz="3200" dirty="0" err="1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номер</a:t>
            </a:r>
            <a:r>
              <a:rPr lang="en-US" sz="3200" dirty="0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 </a:t>
            </a:r>
            <a:r>
              <a:rPr lang="en-US" sz="3200" dirty="0" err="1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тому</a:t>
            </a:r>
            <a:r>
              <a:rPr lang="en-US" sz="3200" dirty="0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, </a:t>
            </a:r>
            <a:r>
              <a:rPr lang="en-US" sz="3200" dirty="0" err="1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номера</a:t>
            </a:r>
            <a:r>
              <a:rPr lang="en-US" sz="3200" dirty="0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, </a:t>
            </a:r>
            <a:r>
              <a:rPr lang="en-US" sz="3200" dirty="0" err="1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випуску</a:t>
            </a:r>
            <a:endParaRPr lang="en-US" sz="3200" dirty="0">
              <a:solidFill>
                <a:srgbClr val="004AAD"/>
              </a:solidFill>
              <a:latin typeface="Times New Roman" panose="02020603050405020304" pitchFamily="18" charset="0"/>
              <a:ea typeface="Inter"/>
              <a:cs typeface="Times New Roman" panose="02020603050405020304" pitchFamily="18" charset="0"/>
              <a:sym typeface="Inter"/>
            </a:endParaRPr>
          </a:p>
        </p:txBody>
      </p:sp>
      <p:sp>
        <p:nvSpPr>
          <p:cNvPr id="16" name="Freeform 22">
            <a:extLst>
              <a:ext uri="{FF2B5EF4-FFF2-40B4-BE49-F238E27FC236}">
                <a16:creationId xmlns:a16="http://schemas.microsoft.com/office/drawing/2014/main" id="{DD26E01A-E641-45C5-A717-9DF03E31582B}"/>
              </a:ext>
            </a:extLst>
          </p:cNvPr>
          <p:cNvSpPr/>
          <p:nvPr/>
        </p:nvSpPr>
        <p:spPr>
          <a:xfrm>
            <a:off x="1051121" y="7188080"/>
            <a:ext cx="329998" cy="385348"/>
          </a:xfrm>
          <a:custGeom>
            <a:avLst/>
            <a:gdLst/>
            <a:ahLst/>
            <a:cxnLst/>
            <a:rect l="l" t="t" r="r" b="b"/>
            <a:pathLst>
              <a:path w="329998" h="385348">
                <a:moveTo>
                  <a:pt x="0" y="0"/>
                </a:moveTo>
                <a:lnTo>
                  <a:pt x="329998" y="0"/>
                </a:lnTo>
                <a:lnTo>
                  <a:pt x="329998" y="385348"/>
                </a:lnTo>
                <a:lnTo>
                  <a:pt x="0" y="385348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</p:sp>
      <p:sp>
        <p:nvSpPr>
          <p:cNvPr id="17" name="TextBox 23">
            <a:extLst>
              <a:ext uri="{FF2B5EF4-FFF2-40B4-BE49-F238E27FC236}">
                <a16:creationId xmlns:a16="http://schemas.microsoft.com/office/drawing/2014/main" id="{2C2C12A6-4ACF-4067-BC90-CCA3F93C7E56}"/>
              </a:ext>
            </a:extLst>
          </p:cNvPr>
          <p:cNvSpPr txBox="1"/>
          <p:nvPr/>
        </p:nvSpPr>
        <p:spPr>
          <a:xfrm>
            <a:off x="1702896" y="7175883"/>
            <a:ext cx="11565911" cy="397545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3080"/>
              </a:lnSpc>
            </a:pPr>
            <a:r>
              <a:rPr lang="en-US" sz="3200" dirty="0" err="1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Відомості</a:t>
            </a:r>
            <a:r>
              <a:rPr lang="en-US" sz="3200" dirty="0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 </a:t>
            </a:r>
            <a:r>
              <a:rPr lang="en-US" sz="3200" dirty="0" err="1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про</a:t>
            </a:r>
            <a:r>
              <a:rPr lang="en-US" sz="3200" dirty="0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 </a:t>
            </a:r>
            <a:r>
              <a:rPr lang="en-US" sz="3200" dirty="0" err="1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обсяг</a:t>
            </a:r>
            <a:r>
              <a:rPr lang="en-US" sz="3200" dirty="0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 </a:t>
            </a:r>
            <a:r>
              <a:rPr lang="en-US" sz="3200" dirty="0" err="1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документа</a:t>
            </a:r>
            <a:r>
              <a:rPr lang="uk-UA" sz="3200" dirty="0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, н</a:t>
            </a:r>
            <a:r>
              <a:rPr lang="en-US" sz="3200" dirty="0" err="1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омер</a:t>
            </a:r>
            <a:r>
              <a:rPr lang="en-US" sz="3200" dirty="0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 </a:t>
            </a:r>
            <a:r>
              <a:rPr lang="en-US" sz="3200" dirty="0" err="1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сторінки</a:t>
            </a:r>
            <a:r>
              <a:rPr lang="en-US" sz="3200" dirty="0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  </a:t>
            </a:r>
          </a:p>
        </p:txBody>
      </p:sp>
      <p:sp>
        <p:nvSpPr>
          <p:cNvPr id="19" name="TextBox 25">
            <a:extLst>
              <a:ext uri="{FF2B5EF4-FFF2-40B4-BE49-F238E27FC236}">
                <a16:creationId xmlns:a16="http://schemas.microsoft.com/office/drawing/2014/main" id="{69CA9192-0041-464A-9854-545620B784EB}"/>
              </a:ext>
            </a:extLst>
          </p:cNvPr>
          <p:cNvSpPr txBox="1"/>
          <p:nvPr/>
        </p:nvSpPr>
        <p:spPr>
          <a:xfrm>
            <a:off x="1614315" y="7866717"/>
            <a:ext cx="10806285" cy="397545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3080"/>
              </a:lnSpc>
            </a:pPr>
            <a:r>
              <a:rPr lang="uk-UA" sz="3200" dirty="0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 </a:t>
            </a:r>
            <a:r>
              <a:rPr lang="en-US" sz="3200" dirty="0" err="1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Назва</a:t>
            </a:r>
            <a:r>
              <a:rPr lang="en-US" sz="3200" dirty="0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 </a:t>
            </a:r>
            <a:r>
              <a:rPr lang="en-US" sz="3200" dirty="0" err="1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документа</a:t>
            </a:r>
            <a:r>
              <a:rPr lang="en-US" sz="3200" dirty="0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, в </a:t>
            </a:r>
            <a:r>
              <a:rPr lang="en-US" sz="3200" dirty="0" err="1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якому</a:t>
            </a:r>
            <a:r>
              <a:rPr lang="en-US" sz="3200" dirty="0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 </a:t>
            </a:r>
            <a:r>
              <a:rPr lang="en-US" sz="3200" dirty="0" err="1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опубліковано</a:t>
            </a:r>
            <a:r>
              <a:rPr lang="en-US" sz="3200" dirty="0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 </a:t>
            </a:r>
            <a:r>
              <a:rPr lang="en-US" sz="3200" dirty="0" err="1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об’єкт</a:t>
            </a:r>
            <a:r>
              <a:rPr lang="en-US" sz="3200" dirty="0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 </a:t>
            </a:r>
            <a:r>
              <a:rPr lang="en-US" sz="3200" dirty="0" err="1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посилання</a:t>
            </a:r>
            <a:r>
              <a:rPr lang="en-US" sz="3200" dirty="0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 </a:t>
            </a:r>
          </a:p>
        </p:txBody>
      </p:sp>
      <p:sp>
        <p:nvSpPr>
          <p:cNvPr id="20" name="Freeform 26">
            <a:extLst>
              <a:ext uri="{FF2B5EF4-FFF2-40B4-BE49-F238E27FC236}">
                <a16:creationId xmlns:a16="http://schemas.microsoft.com/office/drawing/2014/main" id="{C8482C18-70F3-451C-8CA2-FA4EE43420DC}"/>
              </a:ext>
            </a:extLst>
          </p:cNvPr>
          <p:cNvSpPr/>
          <p:nvPr/>
        </p:nvSpPr>
        <p:spPr>
          <a:xfrm>
            <a:off x="1103484" y="8071588"/>
            <a:ext cx="329998" cy="385348"/>
          </a:xfrm>
          <a:custGeom>
            <a:avLst/>
            <a:gdLst/>
            <a:ahLst/>
            <a:cxnLst/>
            <a:rect l="l" t="t" r="r" b="b"/>
            <a:pathLst>
              <a:path w="329998" h="385348">
                <a:moveTo>
                  <a:pt x="0" y="0"/>
                </a:moveTo>
                <a:lnTo>
                  <a:pt x="329998" y="0"/>
                </a:lnTo>
                <a:lnTo>
                  <a:pt x="329998" y="385348"/>
                </a:lnTo>
                <a:lnTo>
                  <a:pt x="0" y="385348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</p:sp>
      <p:sp>
        <p:nvSpPr>
          <p:cNvPr id="22" name="Freeform 28">
            <a:extLst>
              <a:ext uri="{FF2B5EF4-FFF2-40B4-BE49-F238E27FC236}">
                <a16:creationId xmlns:a16="http://schemas.microsoft.com/office/drawing/2014/main" id="{2B00EC7F-B173-47EC-970F-A3712240352D}"/>
              </a:ext>
            </a:extLst>
          </p:cNvPr>
          <p:cNvSpPr/>
          <p:nvPr/>
        </p:nvSpPr>
        <p:spPr>
          <a:xfrm>
            <a:off x="1098067" y="8684061"/>
            <a:ext cx="329998" cy="385348"/>
          </a:xfrm>
          <a:custGeom>
            <a:avLst/>
            <a:gdLst/>
            <a:ahLst/>
            <a:cxnLst/>
            <a:rect l="l" t="t" r="r" b="b"/>
            <a:pathLst>
              <a:path w="329998" h="385348">
                <a:moveTo>
                  <a:pt x="0" y="0"/>
                </a:moveTo>
                <a:lnTo>
                  <a:pt x="329998" y="0"/>
                </a:lnTo>
                <a:lnTo>
                  <a:pt x="329998" y="385348"/>
                </a:lnTo>
                <a:lnTo>
                  <a:pt x="0" y="385348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</p:sp>
      <p:sp>
        <p:nvSpPr>
          <p:cNvPr id="24" name="Freeform 30">
            <a:extLst>
              <a:ext uri="{FF2B5EF4-FFF2-40B4-BE49-F238E27FC236}">
                <a16:creationId xmlns:a16="http://schemas.microsoft.com/office/drawing/2014/main" id="{26353548-22F9-466D-8E27-2FB102B2BC9C}"/>
              </a:ext>
            </a:extLst>
          </p:cNvPr>
          <p:cNvSpPr/>
          <p:nvPr/>
        </p:nvSpPr>
        <p:spPr>
          <a:xfrm>
            <a:off x="1122021" y="9188454"/>
            <a:ext cx="329998" cy="385348"/>
          </a:xfrm>
          <a:custGeom>
            <a:avLst/>
            <a:gdLst/>
            <a:ahLst/>
            <a:cxnLst/>
            <a:rect l="l" t="t" r="r" b="b"/>
            <a:pathLst>
              <a:path w="329998" h="385348">
                <a:moveTo>
                  <a:pt x="0" y="0"/>
                </a:moveTo>
                <a:lnTo>
                  <a:pt x="329998" y="0"/>
                </a:lnTo>
                <a:lnTo>
                  <a:pt x="329998" y="385348"/>
                </a:lnTo>
                <a:lnTo>
                  <a:pt x="0" y="385348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</p:sp>
      <p:sp>
        <p:nvSpPr>
          <p:cNvPr id="25" name="TextBox 31">
            <a:extLst>
              <a:ext uri="{FF2B5EF4-FFF2-40B4-BE49-F238E27FC236}">
                <a16:creationId xmlns:a16="http://schemas.microsoft.com/office/drawing/2014/main" id="{2E97C9A6-B52C-43CD-9AA0-93ADB56A232C}"/>
              </a:ext>
            </a:extLst>
          </p:cNvPr>
          <p:cNvSpPr txBox="1"/>
          <p:nvPr/>
        </p:nvSpPr>
        <p:spPr>
          <a:xfrm>
            <a:off x="1632463" y="9176533"/>
            <a:ext cx="11397738" cy="397545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l">
              <a:lnSpc>
                <a:spcPts val="3080"/>
              </a:lnSpc>
            </a:pPr>
            <a:r>
              <a:rPr lang="en-US" sz="3200" dirty="0" err="1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Примітки</a:t>
            </a:r>
            <a:r>
              <a:rPr lang="en-US" sz="3200" dirty="0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 (у </a:t>
            </a:r>
            <a:r>
              <a:rPr lang="en-US" sz="3200" dirty="0" err="1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посилання</a:t>
            </a:r>
            <a:r>
              <a:rPr lang="en-US" sz="3200" dirty="0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 </a:t>
            </a:r>
            <a:r>
              <a:rPr lang="en-US" sz="3200" dirty="0" err="1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на</a:t>
            </a:r>
            <a:r>
              <a:rPr lang="en-US" sz="3200" dirty="0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 </a:t>
            </a:r>
            <a:r>
              <a:rPr lang="en-US" sz="3200" dirty="0" err="1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електронний</a:t>
            </a:r>
            <a:r>
              <a:rPr lang="en-US" sz="3200" dirty="0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 </a:t>
            </a:r>
            <a:r>
              <a:rPr lang="en-US" sz="3200" dirty="0" err="1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ресурс</a:t>
            </a:r>
            <a:r>
              <a:rPr lang="en-US" sz="3200" dirty="0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 </a:t>
            </a:r>
            <a:r>
              <a:rPr lang="en-US" sz="3200" dirty="0" err="1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тощо</a:t>
            </a:r>
            <a:r>
              <a:rPr lang="en-US" sz="3200" dirty="0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).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35B40670-D4B0-4AA9-87C7-D9A8B94F3FE3}"/>
              </a:ext>
            </a:extLst>
          </p:cNvPr>
          <p:cNvSpPr txBox="1"/>
          <p:nvPr/>
        </p:nvSpPr>
        <p:spPr>
          <a:xfrm>
            <a:off x="4479026" y="0"/>
            <a:ext cx="9806645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4800" b="1" dirty="0" err="1">
                <a:solidFill>
                  <a:srgbClr val="004AAD"/>
                </a:solidFill>
                <a:latin typeface="Times New Roman" panose="02020603050405020304" pitchFamily="18" charset="0"/>
                <a:ea typeface="Lovelace Text"/>
                <a:cs typeface="Times New Roman" panose="02020603050405020304" pitchFamily="18" charset="0"/>
                <a:sym typeface="Lovelace Text"/>
              </a:rPr>
              <a:t>Елементи</a:t>
            </a:r>
            <a:r>
              <a:rPr lang="en-US" sz="4800" b="1" dirty="0">
                <a:solidFill>
                  <a:srgbClr val="004AAD"/>
                </a:solidFill>
                <a:latin typeface="Times New Roman" panose="02020603050405020304" pitchFamily="18" charset="0"/>
                <a:ea typeface="Lovelace Text"/>
                <a:cs typeface="Times New Roman" panose="02020603050405020304" pitchFamily="18" charset="0"/>
                <a:sym typeface="Lovelace Text"/>
              </a:rPr>
              <a:t> </a:t>
            </a:r>
            <a:r>
              <a:rPr lang="uk-UA" sz="4800" b="1" dirty="0">
                <a:solidFill>
                  <a:srgbClr val="004AAD"/>
                </a:solidFill>
                <a:latin typeface="Times New Roman" panose="02020603050405020304" pitchFamily="18" charset="0"/>
                <a:ea typeface="Lovelace Text"/>
                <a:cs typeface="Times New Roman" panose="02020603050405020304" pitchFamily="18" charset="0"/>
                <a:sym typeface="Lovelace Text"/>
              </a:rPr>
              <a:t> </a:t>
            </a:r>
            <a:r>
              <a:rPr lang="en-US" sz="4800" b="1" dirty="0">
                <a:solidFill>
                  <a:srgbClr val="004AAD"/>
                </a:solidFill>
                <a:latin typeface="Times New Roman" panose="02020603050405020304" pitchFamily="18" charset="0"/>
                <a:ea typeface="Lovelace Text"/>
                <a:cs typeface="Times New Roman" panose="02020603050405020304" pitchFamily="18" charset="0"/>
                <a:sym typeface="Lovelace Text"/>
              </a:rPr>
              <a:t>бібліографічного </a:t>
            </a:r>
            <a:r>
              <a:rPr lang="uk-UA" sz="4800" b="1" dirty="0">
                <a:solidFill>
                  <a:srgbClr val="004AAD"/>
                </a:solidFill>
                <a:latin typeface="Times New Roman" panose="02020603050405020304" pitchFamily="18" charset="0"/>
                <a:ea typeface="Lovelace Text"/>
                <a:cs typeface="Times New Roman" panose="02020603050405020304" pitchFamily="18" charset="0"/>
                <a:sym typeface="Lovelace Text"/>
              </a:rPr>
              <a:t>опису</a:t>
            </a:r>
            <a:r>
              <a:rPr lang="en-US" sz="4800" b="1" dirty="0">
                <a:solidFill>
                  <a:srgbClr val="004AAD"/>
                </a:solidFill>
                <a:latin typeface="Times New Roman" panose="02020603050405020304" pitchFamily="18" charset="0"/>
                <a:ea typeface="Lovelace Text"/>
                <a:cs typeface="Times New Roman" panose="02020603050405020304" pitchFamily="18" charset="0"/>
                <a:sym typeface="Lovelace Text"/>
              </a:rPr>
              <a:t>:</a:t>
            </a:r>
            <a:endParaRPr lang="uk-UA" sz="4800" b="1" dirty="0">
              <a:solidFill>
                <a:srgbClr val="004AA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6" name="Рисунок 2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773400" y="-150257"/>
            <a:ext cx="3127809" cy="10437257"/>
          </a:xfrm>
          <a:prstGeom prst="rect">
            <a:avLst/>
          </a:prstGeom>
        </p:spPr>
      </p:pic>
      <p:pic>
        <p:nvPicPr>
          <p:cNvPr id="28" name="Рисунок 2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4993044" y="4327726"/>
            <a:ext cx="1560711" cy="1560711"/>
          </a:xfrm>
          <a:prstGeom prst="rect">
            <a:avLst/>
          </a:prstGeom>
        </p:spPr>
      </p:pic>
      <p:sp>
        <p:nvSpPr>
          <p:cNvPr id="32" name="TextBox 31">
            <a:extLst>
              <a:ext uri="{FF2B5EF4-FFF2-40B4-BE49-F238E27FC236}">
                <a16:creationId xmlns:a16="http://schemas.microsoft.com/office/drawing/2014/main" id="{639EADC0-15CE-474A-9C73-54B47945D5B6}"/>
              </a:ext>
            </a:extLst>
          </p:cNvPr>
          <p:cNvSpPr txBox="1"/>
          <p:nvPr/>
        </p:nvSpPr>
        <p:spPr>
          <a:xfrm>
            <a:off x="1664318" y="8553731"/>
            <a:ext cx="9441873" cy="50178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ts val="3080"/>
              </a:lnSpc>
            </a:pPr>
            <a:r>
              <a:rPr lang="en-US" sz="3200" dirty="0" err="1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Відомості</a:t>
            </a:r>
            <a:r>
              <a:rPr lang="en-US" sz="3200" dirty="0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 </a:t>
            </a:r>
            <a:r>
              <a:rPr lang="en-US" sz="3200" dirty="0" err="1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про</a:t>
            </a:r>
            <a:r>
              <a:rPr lang="en-US" sz="3200" dirty="0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 </a:t>
            </a:r>
            <a:r>
              <a:rPr lang="en-US" sz="3200" dirty="0" err="1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місцезнаходження</a:t>
            </a:r>
            <a:r>
              <a:rPr lang="en-US" sz="3200" dirty="0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 </a:t>
            </a:r>
            <a:r>
              <a:rPr lang="en-US" sz="3200" dirty="0" err="1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об’єкта</a:t>
            </a:r>
            <a:r>
              <a:rPr lang="en-US" sz="3200" dirty="0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 </a:t>
            </a:r>
            <a:r>
              <a:rPr lang="en-US" sz="3200" dirty="0" err="1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посилання</a:t>
            </a:r>
            <a:endParaRPr lang="en-US" sz="3200" dirty="0">
              <a:solidFill>
                <a:srgbClr val="004AAD"/>
              </a:solidFill>
              <a:latin typeface="Times New Roman" panose="02020603050405020304" pitchFamily="18" charset="0"/>
              <a:ea typeface="Inter"/>
              <a:cs typeface="Times New Roman" panose="02020603050405020304" pitchFamily="18" charset="0"/>
              <a:sym typeface="Inter"/>
            </a:endParaRPr>
          </a:p>
        </p:txBody>
      </p:sp>
      <p:sp>
        <p:nvSpPr>
          <p:cNvPr id="35" name="Freeform 10">
            <a:extLst>
              <a:ext uri="{FF2B5EF4-FFF2-40B4-BE49-F238E27FC236}">
                <a16:creationId xmlns:a16="http://schemas.microsoft.com/office/drawing/2014/main" id="{ED4A31D5-EDFD-4721-A311-9DE5A536C031}"/>
              </a:ext>
            </a:extLst>
          </p:cNvPr>
          <p:cNvSpPr/>
          <p:nvPr/>
        </p:nvSpPr>
        <p:spPr>
          <a:xfrm>
            <a:off x="1147720" y="1863999"/>
            <a:ext cx="329998" cy="385348"/>
          </a:xfrm>
          <a:custGeom>
            <a:avLst/>
            <a:gdLst/>
            <a:ahLst/>
            <a:cxnLst/>
            <a:rect l="l" t="t" r="r" b="b"/>
            <a:pathLst>
              <a:path w="329998" h="385348">
                <a:moveTo>
                  <a:pt x="0" y="0"/>
                </a:moveTo>
                <a:lnTo>
                  <a:pt x="329998" y="0"/>
                </a:lnTo>
                <a:lnTo>
                  <a:pt x="329998" y="385348"/>
                </a:lnTo>
                <a:lnTo>
                  <a:pt x="0" y="385348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</p:sp>
    </p:spTree>
    <p:extLst>
      <p:ext uri="{BB962C8B-B14F-4D97-AF65-F5344CB8AC3E}">
        <p14:creationId xmlns:p14="http://schemas.microsoft.com/office/powerpoint/2010/main" val="378439350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8F5E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DD086145-7891-42AD-93BE-6BC45A34AC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1562100"/>
            <a:ext cx="16078200" cy="7467600"/>
          </a:xfrm>
        </p:spPr>
        <p:txBody>
          <a:bodyPr>
            <a:normAutofit fontScale="62500" lnSpcReduction="20000"/>
          </a:bodyPr>
          <a:lstStyle/>
          <a:p>
            <a:pPr algn="just">
              <a:lnSpc>
                <a:spcPct val="120000"/>
              </a:lnSpc>
              <a:spcAft>
                <a:spcPts val="1000"/>
              </a:spcAft>
            </a:pPr>
            <a:r>
              <a:rPr lang="uk-UA" sz="51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Зразок опису за ДСТУ ГОСТ 7.1.2006, який використовують в каталогах і картотеках, рекомендованих списках літератури, покажчиках:</a:t>
            </a:r>
          </a:p>
          <a:p>
            <a:pPr marL="0" indent="0">
              <a:lnSpc>
                <a:spcPct val="120000"/>
              </a:lnSpc>
              <a:spcAft>
                <a:spcPts val="1000"/>
              </a:spcAft>
              <a:buNone/>
            </a:pPr>
            <a:r>
              <a:rPr lang="ru-RU" sz="45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Свінціцький</a:t>
            </a:r>
            <a:r>
              <a:rPr lang="ru-RU" sz="45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А. С.  </a:t>
            </a:r>
            <a:r>
              <a:rPr lang="ru-RU" sz="45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Діагностика</a:t>
            </a:r>
            <a:r>
              <a:rPr lang="ru-RU" sz="4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45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лікування</a:t>
            </a:r>
            <a:r>
              <a:rPr lang="ru-RU" sz="4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5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поширених</a:t>
            </a:r>
            <a:r>
              <a:rPr lang="ru-RU" sz="4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5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захворювань</a:t>
            </a:r>
            <a:r>
              <a:rPr lang="ru-RU" sz="4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5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органів</a:t>
            </a:r>
            <a:r>
              <a:rPr lang="ru-RU" sz="4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5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травлення</a:t>
            </a:r>
            <a:r>
              <a:rPr lang="ru-RU" sz="4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: </a:t>
            </a:r>
            <a:r>
              <a:rPr lang="ru-RU" sz="45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навч</a:t>
            </a:r>
            <a:r>
              <a:rPr lang="ru-RU" sz="4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45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посіб</a:t>
            </a:r>
            <a:r>
              <a:rPr lang="ru-RU" sz="4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: </a:t>
            </a:r>
            <a:r>
              <a:rPr lang="ru-RU" sz="45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практич</a:t>
            </a:r>
            <a:r>
              <a:rPr lang="ru-RU" sz="4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45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посіб</a:t>
            </a:r>
            <a:r>
              <a:rPr lang="ru-RU" sz="4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для </a:t>
            </a:r>
            <a:r>
              <a:rPr lang="ru-RU" sz="45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лікарів</a:t>
            </a:r>
            <a:r>
              <a:rPr lang="ru-RU" sz="4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5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заг</a:t>
            </a:r>
            <a:r>
              <a:rPr lang="ru-RU" sz="4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практики / А. С. </a:t>
            </a:r>
            <a:r>
              <a:rPr lang="ru-RU" sz="45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Свінціцький</a:t>
            </a:r>
            <a:r>
              <a:rPr lang="ru-RU" sz="4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– 2</a:t>
            </a:r>
            <a:r>
              <a:rPr lang="uk-UA" sz="4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sz="45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ге</a:t>
            </a:r>
            <a:r>
              <a:rPr lang="ru-RU" sz="4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вид., </a:t>
            </a:r>
            <a:r>
              <a:rPr lang="ru-RU" sz="45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перероб</a:t>
            </a:r>
            <a:r>
              <a:rPr lang="ru-RU" sz="4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і </a:t>
            </a:r>
            <a:r>
              <a:rPr lang="ru-RU" sz="45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допов</a:t>
            </a:r>
            <a:r>
              <a:rPr lang="ru-RU" sz="4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– </a:t>
            </a:r>
            <a:r>
              <a:rPr lang="ru-RU" sz="45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Київ</a:t>
            </a:r>
            <a:r>
              <a:rPr lang="ru-RU" sz="4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: </a:t>
            </a:r>
            <a:r>
              <a:rPr lang="ru-RU" sz="45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Медкнига</a:t>
            </a:r>
            <a:r>
              <a:rPr lang="ru-RU" sz="4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2007. – 296 с.</a:t>
            </a:r>
          </a:p>
          <a:p>
            <a:pPr>
              <a:lnSpc>
                <a:spcPct val="120000"/>
              </a:lnSpc>
              <a:spcAft>
                <a:spcPts val="1000"/>
              </a:spcAft>
            </a:pPr>
            <a:r>
              <a:rPr lang="en-US" sz="5100" b="1" dirty="0">
                <a:solidFill>
                  <a:srgbClr val="004AAD"/>
                </a:solidFill>
                <a:latin typeface="Times New Roman" panose="02020603050405020304" pitchFamily="18" charset="0"/>
                <a:ea typeface="Garbata"/>
                <a:cs typeface="Times New Roman" panose="02020603050405020304" pitchFamily="18" charset="0"/>
                <a:sym typeface="Garbata"/>
              </a:rPr>
              <a:t>ДСТУ 8305:2015 </a:t>
            </a:r>
            <a:endParaRPr lang="uk-UA" sz="5100" b="1" dirty="0">
              <a:solidFill>
                <a:srgbClr val="004AAD"/>
              </a:solidFill>
              <a:latin typeface="Times New Roman" panose="02020603050405020304" pitchFamily="18" charset="0"/>
              <a:ea typeface="Garbata"/>
              <a:cs typeface="Times New Roman" panose="02020603050405020304" pitchFamily="18" charset="0"/>
              <a:sym typeface="Garbata"/>
            </a:endParaRPr>
          </a:p>
          <a:p>
            <a:pPr marL="0" indent="0">
              <a:lnSpc>
                <a:spcPct val="120000"/>
              </a:lnSpc>
              <a:spcAft>
                <a:spcPts val="1000"/>
              </a:spcAft>
              <a:buNone/>
            </a:pPr>
            <a:r>
              <a:rPr lang="ru-RU" sz="4500" dirty="0" err="1"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Свінціцький</a:t>
            </a:r>
            <a:r>
              <a:rPr lang="ru-RU" sz="4500" dirty="0"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А. С.  </a:t>
            </a:r>
            <a:r>
              <a:rPr lang="ru-RU" sz="4500" dirty="0" err="1"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Діагностика</a:t>
            </a:r>
            <a:r>
              <a:rPr lang="ru-RU" sz="4500" dirty="0"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4500" dirty="0" err="1"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лікування</a:t>
            </a:r>
            <a:r>
              <a:rPr lang="ru-RU" sz="4500" dirty="0"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500" dirty="0" err="1"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поширених</a:t>
            </a:r>
            <a:r>
              <a:rPr lang="ru-RU" sz="4500" dirty="0"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500" dirty="0" err="1"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захворювань</a:t>
            </a:r>
            <a:r>
              <a:rPr lang="ru-RU" sz="4500" dirty="0"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500" dirty="0" err="1"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органів</a:t>
            </a:r>
            <a:r>
              <a:rPr lang="ru-RU" sz="4500" dirty="0"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500" dirty="0" err="1"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травлення</a:t>
            </a:r>
            <a:r>
              <a:rPr lang="ru-RU" sz="4500" dirty="0"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: </a:t>
            </a:r>
            <a:r>
              <a:rPr lang="ru-RU" sz="4500" dirty="0" err="1"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навч</a:t>
            </a:r>
            <a:r>
              <a:rPr lang="ru-RU" sz="4500" dirty="0"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4500" dirty="0" err="1"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посіб</a:t>
            </a:r>
            <a:r>
              <a:rPr lang="ru-RU" sz="4500" dirty="0"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: </a:t>
            </a:r>
            <a:r>
              <a:rPr lang="ru-RU" sz="4500" dirty="0" err="1"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практич</a:t>
            </a:r>
            <a:r>
              <a:rPr lang="ru-RU" sz="4500" dirty="0"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4500" dirty="0" err="1"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посіб</a:t>
            </a:r>
            <a:r>
              <a:rPr lang="ru-RU" sz="4500" dirty="0"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для </a:t>
            </a:r>
            <a:r>
              <a:rPr lang="ru-RU" sz="4500" dirty="0" err="1"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лікарів</a:t>
            </a:r>
            <a:r>
              <a:rPr lang="ru-RU" sz="4500" dirty="0"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500" dirty="0" err="1"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заг</a:t>
            </a:r>
            <a:r>
              <a:rPr lang="ru-RU" sz="4500" dirty="0"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практики. 2</a:t>
            </a:r>
            <a:r>
              <a:rPr lang="uk-UA" sz="4500" dirty="0"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sz="4500" dirty="0" err="1"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ге</a:t>
            </a:r>
            <a:r>
              <a:rPr lang="ru-RU" sz="4500" dirty="0"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вид., </a:t>
            </a:r>
            <a:r>
              <a:rPr lang="ru-RU" sz="4500" dirty="0" err="1"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перероб</a:t>
            </a:r>
            <a:r>
              <a:rPr lang="ru-RU" sz="4500" dirty="0"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і </a:t>
            </a:r>
            <a:r>
              <a:rPr lang="ru-RU" sz="4500" dirty="0" err="1"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допов</a:t>
            </a:r>
            <a:r>
              <a:rPr lang="ru-RU" sz="4500" dirty="0"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 </a:t>
            </a:r>
            <a:r>
              <a:rPr lang="ru-RU" sz="4500" dirty="0" err="1"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Київ</a:t>
            </a:r>
            <a:r>
              <a:rPr lang="ru-RU" sz="4500" dirty="0"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: </a:t>
            </a:r>
            <a:r>
              <a:rPr lang="ru-RU" sz="4500" dirty="0" err="1"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Медкнига</a:t>
            </a:r>
            <a:r>
              <a:rPr lang="ru-RU" sz="4500" dirty="0"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2007.  296 с.</a:t>
            </a:r>
          </a:p>
          <a:p>
            <a:pPr>
              <a:lnSpc>
                <a:spcPct val="120000"/>
              </a:lnSpc>
              <a:spcAft>
                <a:spcPts val="1000"/>
              </a:spcAft>
            </a:pPr>
            <a:r>
              <a:rPr lang="uk-UA" sz="51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Зразок за </a:t>
            </a:r>
            <a:r>
              <a:rPr lang="en-US" sz="51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Vancuver</a:t>
            </a:r>
            <a:endParaRPr lang="uk-UA" sz="5100" b="1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spcAft>
                <a:spcPts val="1000"/>
              </a:spcAft>
              <a:buNone/>
            </a:pPr>
            <a:r>
              <a:rPr lang="en-US" sz="4500" b="0" i="0" dirty="0">
                <a:solidFill>
                  <a:srgbClr val="2121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Parker J</a:t>
            </a:r>
            <a:r>
              <a:rPr lang="en-US" sz="4500" dirty="0">
                <a:solidFill>
                  <a:srgbClr val="21212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S.</a:t>
            </a:r>
            <a:r>
              <a:rPr lang="en-US" sz="4500" b="0" i="0" dirty="0">
                <a:solidFill>
                  <a:srgbClr val="2121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Principles of scientific research. 7th ed. London : Editorial</a:t>
            </a:r>
            <a:r>
              <a:rPr lang="uk-UA" sz="4500" b="0" i="0" dirty="0">
                <a:solidFill>
                  <a:srgbClr val="2121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r>
              <a:rPr lang="en-US" sz="4500" b="0" i="0" dirty="0">
                <a:solidFill>
                  <a:srgbClr val="2121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2017. 301 p.</a:t>
            </a:r>
            <a:endParaRPr lang="uk-UA" sz="4500" b="0" i="0" dirty="0">
              <a:solidFill>
                <a:srgbClr val="21212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spcAft>
                <a:spcPts val="1000"/>
              </a:spcAft>
            </a:pPr>
            <a:r>
              <a:rPr lang="en-US" sz="5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100" b="1" dirty="0">
                <a:solidFill>
                  <a:srgbClr val="004AAD"/>
                </a:solidFill>
                <a:latin typeface="Times New Roman" panose="02020603050405020304" pitchFamily="18" charset="0"/>
                <a:ea typeface="Garbata"/>
                <a:cs typeface="Times New Roman" panose="02020603050405020304" pitchFamily="18" charset="0"/>
                <a:sym typeface="Garbata"/>
              </a:rPr>
              <a:t>ДСТУ 8305:2015 </a:t>
            </a:r>
            <a:endParaRPr lang="uk-UA" sz="5100" b="1" dirty="0">
              <a:solidFill>
                <a:srgbClr val="004AAD"/>
              </a:solidFill>
              <a:latin typeface="Times New Roman" panose="02020603050405020304" pitchFamily="18" charset="0"/>
              <a:ea typeface="Garbata"/>
              <a:cs typeface="Times New Roman" panose="02020603050405020304" pitchFamily="18" charset="0"/>
              <a:sym typeface="Garbata"/>
            </a:endParaRPr>
          </a:p>
          <a:p>
            <a:pPr marL="0" indent="0">
              <a:lnSpc>
                <a:spcPct val="120000"/>
              </a:lnSpc>
              <a:spcAft>
                <a:spcPts val="1000"/>
              </a:spcAft>
              <a:buNone/>
            </a:pPr>
            <a:r>
              <a:rPr lang="en-US" sz="45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Parker J. S. Principles of scientific research. 7th ed. London : Editorial</a:t>
            </a:r>
            <a:r>
              <a:rPr lang="uk-UA" sz="45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sz="45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2017. 301 </a:t>
            </a:r>
            <a:r>
              <a:rPr lang="en-US" sz="4500" dirty="0">
                <a:solidFill>
                  <a:schemeClr val="tx2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p.</a:t>
            </a:r>
            <a:endParaRPr lang="uk-UA" sz="3000" dirty="0"/>
          </a:p>
        </p:txBody>
      </p:sp>
      <p:sp>
        <p:nvSpPr>
          <p:cNvPr id="5" name="Заголовок 4">
            <a:extLst>
              <a:ext uri="{FF2B5EF4-FFF2-40B4-BE49-F238E27FC236}">
                <a16:creationId xmlns:a16="http://schemas.microsoft.com/office/drawing/2014/main" id="{6A877222-E125-4CA4-BD0B-CDBA1DC6BD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95400" y="31173"/>
            <a:ext cx="14554200" cy="1143000"/>
          </a:xfrm>
        </p:spPr>
        <p:txBody>
          <a:bodyPr>
            <a:normAutofit/>
          </a:bodyPr>
          <a:lstStyle/>
          <a:p>
            <a:r>
              <a:rPr lang="ru-RU" sz="5300" b="1" dirty="0" err="1">
                <a:solidFill>
                  <a:srgbClr val="004AA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Приклади</a:t>
            </a:r>
            <a:r>
              <a:rPr lang="ru-RU" sz="5300" b="1" dirty="0">
                <a:solidFill>
                  <a:srgbClr val="004AA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5300" b="1" dirty="0" err="1">
                <a:solidFill>
                  <a:srgbClr val="004AA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опису</a:t>
            </a:r>
            <a:r>
              <a:rPr lang="ru-RU" sz="5300" b="1" dirty="0">
                <a:solidFill>
                  <a:srgbClr val="004AA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книг одного автора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2720113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8F5E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35A11D6D-3686-4418-8AD4-71B5563136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17145000" cy="1143000"/>
          </a:xfrm>
        </p:spPr>
        <p:txBody>
          <a:bodyPr>
            <a:normAutofit/>
          </a:bodyPr>
          <a:lstStyle/>
          <a:p>
            <a:r>
              <a:rPr lang="uk-UA" sz="5300" b="1" dirty="0">
                <a:solidFill>
                  <a:srgbClr val="004AA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Приклади</a:t>
            </a:r>
            <a:r>
              <a:rPr lang="en-US" sz="5300" b="1" dirty="0">
                <a:solidFill>
                  <a:srgbClr val="004AA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5300" b="1" dirty="0">
                <a:solidFill>
                  <a:srgbClr val="004AA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опису книг двох та трьох авторів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BB78592-8EBB-4F67-A621-9B8B99207A66}"/>
              </a:ext>
            </a:extLst>
          </p:cNvPr>
          <p:cNvSpPr txBox="1"/>
          <p:nvPr/>
        </p:nvSpPr>
        <p:spPr>
          <a:xfrm>
            <a:off x="1219200" y="2476500"/>
            <a:ext cx="16154400" cy="51326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800" b="0" i="0" dirty="0">
                <a:solidFill>
                  <a:srgbClr val="2121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Артеменко А. П. </a:t>
            </a:r>
            <a:r>
              <a:rPr lang="ru-RU" sz="2800" b="0" i="0" dirty="0" err="1">
                <a:solidFill>
                  <a:srgbClr val="2121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sz="2800" b="0" i="0" dirty="0">
                <a:solidFill>
                  <a:srgbClr val="2121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0" i="0" dirty="0" err="1">
                <a:solidFill>
                  <a:srgbClr val="2121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глобалізації</a:t>
            </a:r>
            <a:r>
              <a:rPr lang="ru-RU" sz="2800" b="0" i="0" dirty="0">
                <a:solidFill>
                  <a:srgbClr val="2121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sz="2800" b="0" i="0" dirty="0" err="1">
                <a:solidFill>
                  <a:srgbClr val="2121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індивідуалізації</a:t>
            </a:r>
            <a:r>
              <a:rPr lang="ru-RU" sz="2800" b="0" i="0" dirty="0">
                <a:solidFill>
                  <a:srgbClr val="2121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2800" b="0" i="0" dirty="0" err="1">
                <a:solidFill>
                  <a:srgbClr val="2121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топологія</a:t>
            </a:r>
            <a:r>
              <a:rPr lang="ru-RU" sz="2800" b="0" i="0" dirty="0">
                <a:solidFill>
                  <a:srgbClr val="2121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0" i="0" dirty="0" err="1">
                <a:solidFill>
                  <a:srgbClr val="2121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міжкультурної</a:t>
            </a:r>
            <a:r>
              <a:rPr lang="ru-RU" sz="2800" b="0" i="0" dirty="0">
                <a:solidFill>
                  <a:srgbClr val="2121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0" i="0" dirty="0" err="1">
                <a:solidFill>
                  <a:srgbClr val="2121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взаємодії</a:t>
            </a:r>
            <a:r>
              <a:rPr lang="ru-RU" sz="2800" b="0" i="0" dirty="0">
                <a:solidFill>
                  <a:srgbClr val="2121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: </a:t>
            </a:r>
            <a:r>
              <a:rPr lang="ru-RU" sz="2800" b="0" i="0" dirty="0" err="1">
                <a:solidFill>
                  <a:srgbClr val="2121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монографія</a:t>
            </a:r>
            <a:r>
              <a:rPr lang="ru-RU" sz="2800" b="0" i="0" dirty="0">
                <a:solidFill>
                  <a:srgbClr val="2121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/ А. </a:t>
            </a:r>
            <a:r>
              <a:rPr lang="ru-RU" sz="2800" dirty="0">
                <a:solidFill>
                  <a:srgbClr val="21212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П. Артеменко, </a:t>
            </a:r>
            <a:r>
              <a:rPr lang="ru-RU" sz="2800" b="0" i="0" dirty="0">
                <a:solidFill>
                  <a:srgbClr val="2121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О. </a:t>
            </a:r>
            <a:r>
              <a:rPr lang="ru-RU" sz="2800" dirty="0">
                <a:solidFill>
                  <a:srgbClr val="21212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Ю. </a:t>
            </a:r>
            <a:r>
              <a:rPr lang="ru-RU" sz="2800" dirty="0" err="1">
                <a:solidFill>
                  <a:srgbClr val="21212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Бобловський</a:t>
            </a:r>
            <a:r>
              <a:rPr lang="ru-RU" sz="2800" dirty="0">
                <a:solidFill>
                  <a:srgbClr val="21212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800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ru-RU" sz="2800" dirty="0">
                <a:solidFill>
                  <a:srgbClr val="21212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0" i="0" dirty="0" err="1">
                <a:solidFill>
                  <a:srgbClr val="2121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Харків</a:t>
            </a:r>
            <a:r>
              <a:rPr lang="ru-RU" sz="2800" b="0" i="0" dirty="0">
                <a:solidFill>
                  <a:srgbClr val="2121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: Щедра </a:t>
            </a:r>
            <a:r>
              <a:rPr lang="ru-RU" sz="2800" b="0" i="0" dirty="0" err="1">
                <a:solidFill>
                  <a:srgbClr val="2121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садиба</a:t>
            </a:r>
            <a:r>
              <a:rPr lang="ru-RU" sz="2800" b="0" i="0" dirty="0">
                <a:solidFill>
                  <a:srgbClr val="2121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плюс, 2014. </a:t>
            </a:r>
            <a:r>
              <a:rPr lang="ru-RU" sz="2800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2800" b="0" i="0" dirty="0">
                <a:solidFill>
                  <a:srgbClr val="2121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215 с.</a:t>
            </a:r>
          </a:p>
          <a:p>
            <a:endParaRPr lang="ru-RU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ct val="20000"/>
              </a:spcBef>
              <a:spcAft>
                <a:spcPts val="1000"/>
              </a:spcAft>
            </a:pPr>
            <a:r>
              <a:rPr lang="ru-RU" sz="28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Артеменко А. П., </a:t>
            </a:r>
            <a:r>
              <a:rPr lang="ru-RU" sz="2800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Бобловський</a:t>
            </a:r>
            <a:r>
              <a:rPr lang="ru-RU" sz="28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 О. Ю. </a:t>
            </a:r>
            <a:r>
              <a:rPr lang="ru-RU" sz="2800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sz="28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глобалізації</a:t>
            </a:r>
            <a:r>
              <a:rPr lang="ru-RU" sz="28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sz="2800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індивідуалізації</a:t>
            </a:r>
            <a:r>
              <a:rPr lang="ru-RU" sz="28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2800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топологія</a:t>
            </a:r>
            <a:r>
              <a:rPr lang="ru-RU" sz="28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міжкультурної</a:t>
            </a:r>
            <a:r>
              <a:rPr lang="ru-RU" sz="28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взаємодії</a:t>
            </a:r>
            <a:r>
              <a:rPr lang="ru-RU" sz="28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 : </a:t>
            </a:r>
            <a:r>
              <a:rPr lang="ru-RU" sz="2800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монографія</a:t>
            </a:r>
            <a:r>
              <a:rPr lang="ru-RU" sz="28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800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Харків</a:t>
            </a:r>
            <a:r>
              <a:rPr lang="ru-RU" sz="28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 : Щедра </a:t>
            </a:r>
            <a:r>
              <a:rPr lang="ru-RU" sz="2800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садиба</a:t>
            </a:r>
            <a:r>
              <a:rPr lang="ru-RU" sz="28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плюс, 2014. 215 с.</a:t>
            </a:r>
          </a:p>
          <a:p>
            <a:endParaRPr lang="ru-RU" sz="2800" b="0" i="0" dirty="0">
              <a:solidFill>
                <a:srgbClr val="21212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b="0" i="0" dirty="0">
                <a:solidFill>
                  <a:srgbClr val="2121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Wilson D. Modern surgery</a:t>
            </a:r>
            <a:r>
              <a:rPr lang="ru-RU" sz="2800" b="0" i="0" dirty="0">
                <a:solidFill>
                  <a:srgbClr val="2121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/</a:t>
            </a:r>
            <a:r>
              <a:rPr lang="en-US" sz="2800" b="0" i="0" dirty="0">
                <a:solidFill>
                  <a:srgbClr val="2121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 D</a:t>
            </a:r>
            <a:r>
              <a:rPr lang="en-US" sz="2800" dirty="0">
                <a:solidFill>
                  <a:srgbClr val="21212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., Wilson</a:t>
            </a:r>
            <a:r>
              <a:rPr lang="ru-RU" sz="2800" dirty="0">
                <a:solidFill>
                  <a:srgbClr val="21212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>
                <a:solidFill>
                  <a:srgbClr val="21212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2800" b="0" i="0" dirty="0">
                <a:solidFill>
                  <a:srgbClr val="2121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P.</a:t>
            </a:r>
            <a:r>
              <a:rPr lang="en-US" sz="2800" dirty="0">
                <a:solidFill>
                  <a:srgbClr val="21212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Lister</a:t>
            </a:r>
            <a:r>
              <a:rPr lang="en-US" sz="2800" b="0" i="0" dirty="0">
                <a:solidFill>
                  <a:srgbClr val="2121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 </a:t>
            </a:r>
            <a:r>
              <a:rPr lang="en-US" sz="2800" dirty="0">
                <a:solidFill>
                  <a:srgbClr val="21212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A. Andrews. </a:t>
            </a:r>
            <a:r>
              <a:rPr lang="ru-RU" sz="2800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ru-RU" sz="2800" dirty="0">
                <a:solidFill>
                  <a:srgbClr val="21212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0" i="0" dirty="0">
                <a:solidFill>
                  <a:srgbClr val="2121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Manchester : MAN, 2011. </a:t>
            </a:r>
            <a:r>
              <a:rPr lang="ru-RU" sz="2800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ru-RU" sz="2800" dirty="0">
                <a:solidFill>
                  <a:srgbClr val="21212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0" i="0" dirty="0">
                <a:solidFill>
                  <a:srgbClr val="2121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240 p.</a:t>
            </a:r>
            <a:endParaRPr lang="ru-RU" sz="2800" b="0" i="0" dirty="0">
              <a:solidFill>
                <a:srgbClr val="21212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800" b="0" i="0" dirty="0">
              <a:solidFill>
                <a:srgbClr val="21212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b="0" i="0" dirty="0">
                <a:solidFill>
                  <a:srgbClr val="2121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Wilson D, Lister P, Andrews A. Modern surgery. Manchester : MAN</a:t>
            </a:r>
            <a:r>
              <a:rPr lang="ru-RU" sz="2800" b="0" i="0" dirty="0">
                <a:solidFill>
                  <a:srgbClr val="2121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r>
              <a:rPr lang="en-US" sz="2800" b="0" i="0" dirty="0">
                <a:solidFill>
                  <a:srgbClr val="2121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2011. 240 p.</a:t>
            </a:r>
            <a:endParaRPr lang="ru-RU" sz="2800" b="0" i="0" dirty="0">
              <a:solidFill>
                <a:srgbClr val="21212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800" b="0" i="0" dirty="0">
              <a:solidFill>
                <a:srgbClr val="21212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ct val="20000"/>
              </a:spcBef>
              <a:spcAft>
                <a:spcPts val="1000"/>
              </a:spcAft>
            </a:pPr>
            <a:r>
              <a:rPr lang="en-US" sz="28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Wilson D., Lister P., Andrews A. Modern surgery. Manchester : MAN, 2011. 240 p.</a:t>
            </a:r>
            <a:endParaRPr lang="ru-RU" sz="2800" dirty="0">
              <a:highlight>
                <a:srgbClr val="FFFF00"/>
              </a:highligh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036186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8F5E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35A11D6D-3686-4418-8AD4-71B5563136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90500"/>
            <a:ext cx="17145000" cy="1143000"/>
          </a:xfrm>
        </p:spPr>
        <p:txBody>
          <a:bodyPr>
            <a:normAutofit/>
          </a:bodyPr>
          <a:lstStyle/>
          <a:p>
            <a:r>
              <a:rPr lang="uk-UA" sz="5300" b="1" dirty="0">
                <a:solidFill>
                  <a:srgbClr val="004AA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Приклади опису книг чотирьох авторів і більше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BB78592-8EBB-4F67-A621-9B8B99207A66}"/>
              </a:ext>
            </a:extLst>
          </p:cNvPr>
          <p:cNvSpPr txBox="1"/>
          <p:nvPr/>
        </p:nvSpPr>
        <p:spPr>
          <a:xfrm>
            <a:off x="990600" y="1638300"/>
            <a:ext cx="16611600" cy="7907806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wrap="square">
            <a:spAutoFit/>
          </a:bodyPr>
          <a:lstStyle/>
          <a:p>
            <a:r>
              <a:rPr lang="ru-RU" sz="280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Основи</a:t>
            </a:r>
            <a:r>
              <a:rPr lang="ru-RU" sz="280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охорони</a:t>
            </a:r>
            <a:r>
              <a:rPr lang="ru-RU" sz="280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праці</a:t>
            </a:r>
            <a:r>
              <a:rPr lang="ru-RU" sz="280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: </a:t>
            </a:r>
            <a:r>
              <a:rPr lang="ru-RU" sz="280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підручник</a:t>
            </a:r>
            <a:r>
              <a:rPr lang="ru-RU" sz="280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/ О. І. </a:t>
            </a:r>
            <a:r>
              <a:rPr lang="ru-RU" sz="28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Запорожець</a:t>
            </a:r>
            <a:r>
              <a:rPr lang="ru-RU" sz="28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О. С. </a:t>
            </a:r>
            <a:r>
              <a:rPr lang="ru-RU" sz="28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Протоєрейський</a:t>
            </a:r>
            <a:r>
              <a:rPr lang="ru-RU" sz="28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Г. М. </a:t>
            </a:r>
            <a:r>
              <a:rPr lang="ru-RU" sz="28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Франчук</a:t>
            </a:r>
            <a:r>
              <a:rPr lang="ru-RU" sz="28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І. М. Боровик.</a:t>
            </a:r>
            <a:r>
              <a:rPr lang="en-US" sz="28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ru-RU" sz="28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2-ге вид.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Київ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 Центр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навч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літератури</a:t>
            </a:r>
            <a:r>
              <a:rPr lang="ru-RU" sz="28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2016. 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28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271 с.</a:t>
            </a:r>
            <a:endParaRPr lang="en-US" sz="2800" b="0" i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800" b="0" i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ct val="20000"/>
              </a:spcBef>
              <a:spcAft>
                <a:spcPts val="1000"/>
              </a:spcAft>
            </a:pPr>
            <a:r>
              <a:rPr lang="ru-RU" sz="2800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Основи</a:t>
            </a:r>
            <a:r>
              <a:rPr lang="ru-RU" sz="28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охорони</a:t>
            </a:r>
            <a:r>
              <a:rPr lang="ru-RU" sz="28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праці</a:t>
            </a:r>
            <a:r>
              <a:rPr lang="ru-RU" sz="28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: </a:t>
            </a:r>
            <a:r>
              <a:rPr lang="ru-RU" sz="2800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підручник</a:t>
            </a:r>
            <a:r>
              <a:rPr lang="ru-RU" sz="28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/ О. І. </a:t>
            </a:r>
            <a:r>
              <a:rPr lang="ru-RU" sz="2800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Запорожець</a:t>
            </a:r>
            <a:r>
              <a:rPr lang="ru-RU" sz="28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, О. С. </a:t>
            </a:r>
            <a:r>
              <a:rPr lang="ru-RU" sz="2800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Протоєрейський</a:t>
            </a:r>
            <a:r>
              <a:rPr lang="ru-RU" sz="28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, Г. М. </a:t>
            </a:r>
            <a:r>
              <a:rPr lang="ru-RU" sz="2800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Франчук</a:t>
            </a:r>
            <a:r>
              <a:rPr lang="ru-RU" sz="28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, І. М. Боровик. 2-ге вид. </a:t>
            </a:r>
            <a:r>
              <a:rPr lang="ru-RU" sz="2800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Київ</a:t>
            </a:r>
            <a:r>
              <a:rPr lang="ru-RU" sz="28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: Центр </a:t>
            </a:r>
            <a:r>
              <a:rPr lang="ru-RU" sz="2800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навч</a:t>
            </a:r>
            <a:r>
              <a:rPr lang="ru-RU" sz="28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800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літератури</a:t>
            </a:r>
            <a:r>
              <a:rPr lang="ru-RU" sz="28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, 2016. 271 с.</a:t>
            </a:r>
          </a:p>
          <a:p>
            <a:endParaRPr lang="ru-RU" sz="28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ct val="20000"/>
              </a:spcBef>
              <a:spcAft>
                <a:spcPts val="1000"/>
              </a:spcAft>
            </a:pPr>
            <a:r>
              <a:rPr lang="ru-RU" sz="2800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Запорожець</a:t>
            </a:r>
            <a:r>
              <a:rPr lang="ru-RU" sz="28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О. І., </a:t>
            </a:r>
            <a:r>
              <a:rPr lang="ru-RU" sz="2800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Протоєрейський</a:t>
            </a:r>
            <a:r>
              <a:rPr lang="ru-RU" sz="28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О. С., </a:t>
            </a:r>
            <a:r>
              <a:rPr lang="ru-RU" sz="2800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Франчук</a:t>
            </a:r>
            <a:r>
              <a:rPr lang="ru-RU" sz="28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Г. М., Боровик І. М. </a:t>
            </a:r>
            <a:r>
              <a:rPr lang="ru-RU" sz="2800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Основи</a:t>
            </a:r>
            <a:r>
              <a:rPr lang="ru-RU" sz="28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охорони</a:t>
            </a:r>
            <a:r>
              <a:rPr lang="ru-RU" sz="28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праці</a:t>
            </a:r>
            <a:r>
              <a:rPr lang="ru-RU" sz="28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2800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підручник</a:t>
            </a:r>
            <a:r>
              <a:rPr lang="ru-RU" sz="28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. 2-ге вид. </a:t>
            </a:r>
            <a:r>
              <a:rPr lang="ru-RU" sz="2800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Київ</a:t>
            </a:r>
            <a:r>
              <a:rPr lang="ru-RU" sz="28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: Центр </a:t>
            </a:r>
            <a:r>
              <a:rPr lang="ru-RU" sz="2800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навч</a:t>
            </a:r>
            <a:r>
              <a:rPr lang="ru-RU" sz="28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800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літератури</a:t>
            </a:r>
            <a:r>
              <a:rPr lang="ru-RU" sz="28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, 2016. 271 с.</a:t>
            </a:r>
          </a:p>
          <a:p>
            <a:endParaRPr lang="ru-RU" sz="2800" b="0" i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Основи</a:t>
            </a:r>
            <a:r>
              <a:rPr lang="ru-RU" sz="28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охорони</a:t>
            </a:r>
            <a:r>
              <a:rPr lang="ru-RU" sz="28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праці</a:t>
            </a:r>
            <a:r>
              <a:rPr lang="ru-RU" sz="28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: </a:t>
            </a:r>
            <a:r>
              <a:rPr lang="ru-RU" sz="2800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підручник</a:t>
            </a:r>
            <a:r>
              <a:rPr lang="ru-RU" sz="28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/</a:t>
            </a:r>
            <a:r>
              <a:rPr lang="ru-RU" sz="2800" b="1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О. І. </a:t>
            </a:r>
            <a:r>
              <a:rPr lang="ru-RU" sz="2800" b="1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Запорожець</a:t>
            </a:r>
            <a:r>
              <a:rPr lang="ru-RU" sz="2800" b="1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800" b="1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ін</a:t>
            </a:r>
            <a:r>
              <a:rPr lang="ru-RU" sz="2800" b="1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8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2-ге вид. </a:t>
            </a:r>
            <a:r>
              <a:rPr lang="ru-RU" sz="2800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Київ</a:t>
            </a:r>
            <a:r>
              <a:rPr lang="ru-RU" sz="28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: Центр </a:t>
            </a:r>
            <a:r>
              <a:rPr lang="ru-RU" sz="2800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навч</a:t>
            </a:r>
            <a:r>
              <a:rPr lang="ru-RU" sz="28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800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літератури</a:t>
            </a:r>
            <a:r>
              <a:rPr lang="ru-RU" sz="28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, 2016. 271 с.</a:t>
            </a:r>
            <a:endParaRPr lang="en-US" sz="2800" dirty="0">
              <a:highlight>
                <a:srgbClr val="FFFF00"/>
              </a:highligh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800" dirty="0">
              <a:highlight>
                <a:srgbClr val="FFFF00"/>
              </a:highligh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Більше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чотирьох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авторів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Сучасна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українська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мова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О. М. 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Григор’єв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[та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.]. 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– 4-те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вид.,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перероб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–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Київ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: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Либідь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2018. 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488 с.</a:t>
            </a:r>
          </a:p>
          <a:p>
            <a:endParaRPr lang="ru-RU" sz="2800" dirty="0">
              <a:highlight>
                <a:srgbClr val="FFFF00"/>
              </a:highligh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Сучасна</a:t>
            </a:r>
            <a:r>
              <a:rPr lang="ru-RU" sz="28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українська</a:t>
            </a:r>
            <a:r>
              <a:rPr lang="ru-RU" sz="28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мова</a:t>
            </a:r>
            <a:r>
              <a:rPr lang="ru-RU" sz="28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ru-RU" sz="2800" b="1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О. М. </a:t>
            </a:r>
            <a:r>
              <a:rPr lang="ru-RU" sz="2800" b="1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Григор’єв</a:t>
            </a:r>
            <a:r>
              <a:rPr lang="ru-RU" sz="2800" b="1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800" b="1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ін</a:t>
            </a:r>
            <a:r>
              <a:rPr lang="ru-RU" sz="2800" b="1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sz="2800" dirty="0"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4-те </a:t>
            </a:r>
            <a:r>
              <a:rPr lang="ru-RU" sz="28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вид., </a:t>
            </a:r>
            <a:r>
              <a:rPr lang="ru-RU" sz="2800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перероб</a:t>
            </a:r>
            <a:r>
              <a:rPr lang="ru-RU" sz="28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sz="2800" dirty="0"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Київ</a:t>
            </a:r>
            <a:r>
              <a:rPr lang="ru-RU" sz="28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 : </a:t>
            </a:r>
            <a:r>
              <a:rPr lang="ru-RU" sz="2800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Либідь</a:t>
            </a:r>
            <a:r>
              <a:rPr lang="ru-RU" sz="28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, 2018.  488 с.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330960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8F5E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35A11D6D-3686-4418-8AD4-71B5563136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90499"/>
            <a:ext cx="17602200" cy="1392893"/>
          </a:xfrm>
        </p:spPr>
        <p:txBody>
          <a:bodyPr>
            <a:normAutofit fontScale="90000"/>
          </a:bodyPr>
          <a:lstStyle/>
          <a:p>
            <a:r>
              <a:rPr lang="uk-UA" sz="5900" b="1" dirty="0" err="1">
                <a:solidFill>
                  <a:srgbClr val="004AA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Прикладиопису</a:t>
            </a:r>
            <a:r>
              <a:rPr lang="uk-UA" sz="5900" b="1" dirty="0">
                <a:solidFill>
                  <a:srgbClr val="004AA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книг (автори) та редактори, укладачі/ упорядники (без автора)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BB78592-8EBB-4F67-A621-9B8B99207A66}"/>
              </a:ext>
            </a:extLst>
          </p:cNvPr>
          <p:cNvSpPr txBox="1"/>
          <p:nvPr/>
        </p:nvSpPr>
        <p:spPr>
          <a:xfrm>
            <a:off x="952500" y="2247900"/>
            <a:ext cx="16611600" cy="74174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Серцево-судинні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захворювання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: </a:t>
            </a:r>
            <a:r>
              <a:rPr lang="ru-RU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методичні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рекомендації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діагностики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лікування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ru-RU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 ред.: 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В. М. Коваленка, М. І. </a:t>
            </a:r>
            <a:r>
              <a:rPr lang="ru-RU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Лутая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; </a:t>
            </a:r>
            <a:r>
              <a:rPr lang="ru-RU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Академія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мед. наук </a:t>
            </a:r>
            <a:r>
              <a:rPr lang="ru-RU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України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Ін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-т </a:t>
            </a:r>
            <a:r>
              <a:rPr lang="ru-RU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кардіології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ім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 М. Д. </a:t>
            </a:r>
            <a:r>
              <a:rPr lang="ru-RU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Стражеска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– </a:t>
            </a:r>
            <a:r>
              <a:rPr lang="ru-RU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Київ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: </a:t>
            </a:r>
            <a:r>
              <a:rPr lang="ru-RU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Здоров’я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України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2005. – 308 с.</a:t>
            </a:r>
          </a:p>
          <a:p>
            <a:endParaRPr lang="en-US" sz="2800" dirty="0">
              <a:effectLst/>
              <a:highlight>
                <a:srgbClr val="FFFF00"/>
              </a:highlight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dirty="0" err="1"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Серцево-судинні</a:t>
            </a:r>
            <a:r>
              <a:rPr lang="ru-RU" sz="2800" dirty="0"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захворювання</a:t>
            </a:r>
            <a:r>
              <a:rPr lang="ru-RU" sz="2800" dirty="0"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: </a:t>
            </a:r>
            <a:r>
              <a:rPr lang="ru-RU" sz="2800" dirty="0" err="1"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методичні</a:t>
            </a:r>
            <a:r>
              <a:rPr lang="ru-RU" sz="2800" dirty="0"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рекомендації</a:t>
            </a:r>
            <a:r>
              <a:rPr lang="ru-RU" sz="2800" dirty="0"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2800" dirty="0" err="1"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діагностики</a:t>
            </a:r>
            <a:r>
              <a:rPr lang="ru-RU" sz="2800" dirty="0"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800" dirty="0" err="1"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лікування</a:t>
            </a:r>
            <a:r>
              <a:rPr lang="ru-RU" sz="2800" dirty="0"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ru-RU" sz="2800" b="1" dirty="0"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 ред.: </a:t>
            </a:r>
            <a:r>
              <a:rPr lang="ru-RU" sz="2800" dirty="0"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В. М. Коваленка, М. І. </a:t>
            </a:r>
            <a:r>
              <a:rPr lang="ru-RU" sz="2800" dirty="0" err="1"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Лутая</a:t>
            </a:r>
            <a:r>
              <a:rPr lang="ru-RU" sz="2800" dirty="0"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; </a:t>
            </a:r>
            <a:r>
              <a:rPr lang="ru-RU" sz="2800" dirty="0" err="1"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Академія</a:t>
            </a:r>
            <a:r>
              <a:rPr lang="ru-RU" sz="2800" dirty="0"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мед. наук </a:t>
            </a:r>
            <a:r>
              <a:rPr lang="ru-RU" sz="2800" dirty="0" err="1"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України</a:t>
            </a:r>
            <a:r>
              <a:rPr lang="ru-RU" sz="2800" dirty="0"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Ін</a:t>
            </a:r>
            <a:r>
              <a:rPr lang="ru-RU" sz="2800" dirty="0"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-т </a:t>
            </a:r>
            <a:r>
              <a:rPr lang="ru-RU" sz="2800" dirty="0" err="1"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кардіології</a:t>
            </a:r>
            <a:r>
              <a:rPr lang="ru-RU" sz="2800" dirty="0"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ім</a:t>
            </a:r>
            <a:r>
              <a:rPr lang="ru-RU" sz="2800" dirty="0"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 М. Д. </a:t>
            </a:r>
            <a:r>
              <a:rPr lang="ru-RU" sz="2800" dirty="0" err="1"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Стражеска</a:t>
            </a:r>
            <a:r>
              <a:rPr lang="ru-RU" sz="2800" dirty="0"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800" dirty="0" err="1"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Київ</a:t>
            </a:r>
            <a:r>
              <a:rPr lang="ru-RU" sz="2800" dirty="0"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: </a:t>
            </a:r>
            <a:r>
              <a:rPr lang="ru-RU" sz="2800" dirty="0" err="1"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Здоров’я</a:t>
            </a:r>
            <a:r>
              <a:rPr lang="ru-RU" sz="2800" dirty="0"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України</a:t>
            </a:r>
            <a:r>
              <a:rPr lang="ru-RU" sz="2800" dirty="0"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2005. 308 с.</a:t>
            </a:r>
          </a:p>
          <a:p>
            <a:endParaRPr lang="ru-RU" sz="2800" dirty="0">
              <a:effectLst/>
              <a:highlight>
                <a:srgbClr val="FFFF00"/>
              </a:highlight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Економіка підприємства : </a:t>
            </a:r>
            <a:r>
              <a:rPr lang="uk-UA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навч</a:t>
            </a:r>
            <a:r>
              <a:rPr lang="uk-UA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uk-UA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посіб</a:t>
            </a:r>
            <a:r>
              <a:rPr lang="uk-UA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/ </a:t>
            </a:r>
            <a:r>
              <a:rPr lang="uk-UA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уклад.</a:t>
            </a:r>
            <a:r>
              <a:rPr lang="uk-UA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Н. В. </a:t>
            </a:r>
            <a:r>
              <a:rPr lang="uk-UA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Романченко</a:t>
            </a:r>
            <a:r>
              <a:rPr lang="uk-UA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Т. В. Кожемякіна, К. В. </a:t>
            </a:r>
            <a:r>
              <a:rPr lang="uk-UA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Пічік</a:t>
            </a:r>
            <a:r>
              <a:rPr lang="uk-UA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– Київ : </a:t>
            </a:r>
            <a:r>
              <a:rPr lang="uk-UA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НаУКМА</a:t>
            </a:r>
            <a:r>
              <a:rPr lang="uk-UA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2018. – 343 с.</a:t>
            </a:r>
          </a:p>
          <a:p>
            <a:endParaRPr lang="en-US" sz="2800" dirty="0">
              <a:effectLst/>
              <a:highlight>
                <a:srgbClr val="FFFF00"/>
              </a:highlight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2800" dirty="0"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Економіка підприємства : </a:t>
            </a:r>
            <a:r>
              <a:rPr lang="uk-UA" sz="2800" dirty="0" err="1"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навч</a:t>
            </a:r>
            <a:r>
              <a:rPr lang="uk-UA" sz="2800" dirty="0"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uk-UA" sz="2800" dirty="0" err="1"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посіб</a:t>
            </a:r>
            <a:r>
              <a:rPr lang="uk-UA" sz="2800" dirty="0"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/ </a:t>
            </a:r>
            <a:r>
              <a:rPr lang="uk-UA" sz="2800" b="1" dirty="0"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уклад.</a:t>
            </a:r>
            <a:r>
              <a:rPr lang="uk-UA" sz="2800" dirty="0"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Н. В. </a:t>
            </a:r>
            <a:r>
              <a:rPr lang="uk-UA" sz="2800" dirty="0" err="1"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Романченко</a:t>
            </a:r>
            <a:r>
              <a:rPr lang="uk-UA" sz="2800" dirty="0"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Т. В. Кожемякіна, К. В. </a:t>
            </a:r>
            <a:r>
              <a:rPr lang="uk-UA" sz="2800" dirty="0" err="1"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Пічік</a:t>
            </a:r>
            <a:r>
              <a:rPr lang="uk-UA" sz="2800" dirty="0"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Київ : </a:t>
            </a:r>
            <a:r>
              <a:rPr lang="uk-UA" sz="2800" dirty="0" err="1"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НаУКМА</a:t>
            </a:r>
            <a:r>
              <a:rPr lang="uk-UA" sz="2800" dirty="0"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2018.  343 с.</a:t>
            </a:r>
            <a:endParaRPr lang="en-US" sz="2800" dirty="0">
              <a:effectLst/>
              <a:highlight>
                <a:srgbClr val="FFFF00"/>
              </a:highlight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800" dirty="0">
              <a:highlight>
                <a:srgbClr val="FFFF00"/>
              </a:highlight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Routh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DK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uk-UA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d.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uk-UA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Hand-book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uk-UA" sz="2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Pediatric</a:t>
            </a:r>
            <a:r>
              <a:rPr lang="uk-UA" sz="2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Psychology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Routh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uk-UA" sz="2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New</a:t>
            </a:r>
            <a:r>
              <a:rPr lang="uk-UA" sz="2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York</a:t>
            </a:r>
            <a:r>
              <a:rPr lang="en-US" sz="2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uk-UA" sz="2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Guilford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r>
              <a:rPr lang="uk-UA" sz="2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1988. 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320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p.</a:t>
            </a:r>
            <a:r>
              <a:rPr lang="uk-UA" sz="2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endParaRPr lang="en-US" sz="280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2800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Hand-book</a:t>
            </a:r>
            <a:r>
              <a:rPr lang="uk-UA" sz="28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800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uk-UA" sz="28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800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Pediatric</a:t>
            </a:r>
            <a:r>
              <a:rPr lang="uk-UA" sz="28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800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Psychology</a:t>
            </a:r>
            <a:r>
              <a:rPr lang="uk-UA" sz="28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en-US" sz="2800" b="1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uk-UA" sz="2800" b="1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d. </a:t>
            </a:r>
            <a:r>
              <a:rPr lang="uk-UA" sz="28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D. K. </a:t>
            </a:r>
            <a:r>
              <a:rPr lang="uk-UA" sz="2800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Routh</a:t>
            </a:r>
            <a:r>
              <a:rPr lang="uk-UA" sz="28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.  </a:t>
            </a:r>
            <a:r>
              <a:rPr lang="uk-UA" sz="2800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New</a:t>
            </a:r>
            <a:r>
              <a:rPr lang="uk-UA" sz="28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800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York</a:t>
            </a:r>
            <a:r>
              <a:rPr lang="en-US" sz="28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8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uk-UA" sz="2800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Guilford</a:t>
            </a:r>
            <a:r>
              <a:rPr lang="uk-UA" sz="28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, 1988. 320 </a:t>
            </a:r>
            <a:r>
              <a:rPr lang="en-US" sz="28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p.</a:t>
            </a:r>
            <a:r>
              <a:rPr lang="uk-UA" sz="28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uk-UA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126827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8F5E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35A11D6D-3686-4418-8AD4-71B5563136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1499" y="17318"/>
            <a:ext cx="17145000" cy="1143000"/>
          </a:xfrm>
        </p:spPr>
        <p:txBody>
          <a:bodyPr>
            <a:noAutofit/>
          </a:bodyPr>
          <a:lstStyle/>
          <a:p>
            <a:r>
              <a:rPr lang="uk-UA" sz="5300" b="1" dirty="0">
                <a:solidFill>
                  <a:srgbClr val="004AA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Приклади опису  багатотомного видання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BB78592-8EBB-4F67-A621-9B8B99207A66}"/>
              </a:ext>
            </a:extLst>
          </p:cNvPr>
          <p:cNvSpPr txBox="1"/>
          <p:nvPr/>
        </p:nvSpPr>
        <p:spPr>
          <a:xfrm>
            <a:off x="1208238" y="1943100"/>
            <a:ext cx="15871523" cy="74174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Енциклопедія історії України : </a:t>
            </a:r>
            <a:r>
              <a:rPr lang="uk-UA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 10 т. Т. 9 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 ред. рада: В. М. Литвин [та ін.] ; НАН України, Ін-т історії України.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Київ: Наук. думка, 2005.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944 с.</a:t>
            </a:r>
            <a:b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8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uk-UA" sz="28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Енциклопедія історії України : </a:t>
            </a:r>
            <a:r>
              <a:rPr lang="uk-UA" sz="2800" b="1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у 10 т. </a:t>
            </a:r>
            <a:r>
              <a:rPr lang="uk-UA" sz="28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/ ред. рада: В. М. Литвин [та ін.] ; НАН України, Ін-т історії України.</a:t>
            </a:r>
            <a:r>
              <a:rPr lang="ru-RU" sz="28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8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Київ: Наук. думка, 2005. </a:t>
            </a:r>
            <a:r>
              <a:rPr lang="ru-RU" sz="28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800" b="1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Т. 9.</a:t>
            </a:r>
            <a:r>
              <a:rPr lang="ru-RU" sz="2800" b="1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800" b="1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8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944 с.</a:t>
            </a:r>
            <a:b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8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Закалюк</a:t>
            </a:r>
            <a:r>
              <a:rPr lang="uk-UA" sz="28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А. П. Курс сучасної української кримінології: теорія і практика : </a:t>
            </a:r>
            <a:r>
              <a:rPr lang="uk-UA" sz="2800" b="1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 3 </a:t>
            </a:r>
            <a:r>
              <a:rPr lang="uk-UA" sz="2800" b="1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кн</a:t>
            </a:r>
            <a:r>
              <a:rPr lang="uk-UA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uk-UA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Кн</a:t>
            </a:r>
            <a:r>
              <a:rPr lang="uk-UA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1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Теоретичні засади та історія української кримінології.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Київ</a:t>
            </a:r>
            <a:r>
              <a:rPr lang="uk-UA" sz="28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 Ін Юре, 2007.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uk-UA" sz="28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424 с.</a:t>
            </a:r>
          </a:p>
          <a:p>
            <a:b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800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Закалюк</a:t>
            </a:r>
            <a:r>
              <a:rPr lang="uk-UA" sz="28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А. П. Курс сучасної української кримінології: теорія і практика : </a:t>
            </a:r>
            <a:r>
              <a:rPr lang="uk-UA" sz="2800" b="1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у 3 </a:t>
            </a:r>
            <a:r>
              <a:rPr lang="uk-UA" sz="2800" b="1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кн</a:t>
            </a:r>
            <a:r>
              <a:rPr lang="uk-UA" sz="2800" b="1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uk-UA" sz="28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Київ: Ін Юре, 2007. </a:t>
            </a:r>
            <a:r>
              <a:rPr lang="ru-RU" sz="28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800" b="1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Кн</a:t>
            </a:r>
            <a:r>
              <a:rPr lang="uk-UA" sz="2800" b="1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. 1</a:t>
            </a:r>
            <a:r>
              <a:rPr lang="uk-UA" sz="28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: Теоретичні засади та історія української кримінології. 424 с.</a:t>
            </a:r>
          </a:p>
          <a:p>
            <a:endParaRPr lang="uk-UA" sz="2800" dirty="0">
              <a:highlight>
                <a:srgbClr val="FFFF00"/>
              </a:highligh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Voet</a:t>
            </a:r>
            <a:r>
              <a:rPr lang="en-US" sz="280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D, </a:t>
            </a:r>
            <a:r>
              <a:rPr lang="en-US" sz="280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Voet</a:t>
            </a:r>
            <a:r>
              <a:rPr lang="en-US" sz="280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JG. Biochemistry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uk-UA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3rd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ed. 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Vol. 2: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expression and transmission of genetic information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New York: J. Wiley &amp; Sons</a:t>
            </a:r>
            <a:r>
              <a:rPr lang="uk-UA" sz="280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r>
              <a:rPr lang="en-US" sz="280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2004</a:t>
            </a:r>
            <a:r>
              <a:rPr lang="uk-UA" sz="280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sz="280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1107-1560.</a:t>
            </a:r>
          </a:p>
          <a:p>
            <a:endParaRPr lang="uk-UA" sz="2800" i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Voet</a:t>
            </a:r>
            <a:r>
              <a:rPr lang="en-US" sz="28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D., </a:t>
            </a:r>
            <a:r>
              <a:rPr lang="en-US" sz="2800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Voet</a:t>
            </a:r>
            <a:r>
              <a:rPr lang="en-US" sz="28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J. G. Biochemistry. 3rd ed. New York: J. Wiley &amp; Sons, 2004. </a:t>
            </a:r>
            <a:r>
              <a:rPr lang="en-US" sz="2800" b="1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Vol. 2</a:t>
            </a:r>
            <a:r>
              <a:rPr lang="en-US" sz="28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: The expression and transmission of genetic information</a:t>
            </a:r>
            <a:r>
              <a:rPr lang="uk-UA" sz="28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8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P. 1107-1560.</a:t>
            </a:r>
          </a:p>
        </p:txBody>
      </p:sp>
    </p:spTree>
    <p:extLst>
      <p:ext uri="{BB962C8B-B14F-4D97-AF65-F5344CB8AC3E}">
        <p14:creationId xmlns:p14="http://schemas.microsoft.com/office/powerpoint/2010/main" val="5215486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8F5E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 rot="-10800000">
            <a:off x="0" y="0"/>
            <a:ext cx="2011924" cy="10287000"/>
            <a:chOff x="0" y="0"/>
            <a:chExt cx="529889" cy="2709333"/>
          </a:xfrm>
        </p:grpSpPr>
        <p:sp>
          <p:nvSpPr>
            <p:cNvPr id="3" name="Freeform 3"/>
            <p:cNvSpPr/>
            <p:nvPr/>
          </p:nvSpPr>
          <p:spPr>
            <a:xfrm>
              <a:off x="0" y="0"/>
              <a:ext cx="529889" cy="2709333"/>
            </a:xfrm>
            <a:custGeom>
              <a:avLst/>
              <a:gdLst/>
              <a:ahLst/>
              <a:cxnLst/>
              <a:rect l="l" t="t" r="r" b="b"/>
              <a:pathLst>
                <a:path w="529889" h="2709333">
                  <a:moveTo>
                    <a:pt x="0" y="0"/>
                  </a:moveTo>
                  <a:lnTo>
                    <a:pt x="529889" y="0"/>
                  </a:lnTo>
                  <a:lnTo>
                    <a:pt x="529889" y="2709333"/>
                  </a:lnTo>
                  <a:lnTo>
                    <a:pt x="0" y="2709333"/>
                  </a:lnTo>
                  <a:close/>
                </a:path>
              </a:pathLst>
            </a:custGeom>
            <a:solidFill>
              <a:srgbClr val="004AAD"/>
            </a:solidFill>
          </p:spPr>
        </p:sp>
        <p:sp>
          <p:nvSpPr>
            <p:cNvPr id="4" name="TextBox 4"/>
            <p:cNvSpPr txBox="1"/>
            <p:nvPr/>
          </p:nvSpPr>
          <p:spPr>
            <a:xfrm>
              <a:off x="0" y="-38100"/>
              <a:ext cx="529889" cy="2747433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800"/>
                </a:lnSpc>
              </a:pPr>
              <a:endParaRPr/>
            </a:p>
          </p:txBody>
        </p:sp>
      </p:grpSp>
      <p:sp>
        <p:nvSpPr>
          <p:cNvPr id="5" name="TextBox 5"/>
          <p:cNvSpPr txBox="1"/>
          <p:nvPr/>
        </p:nvSpPr>
        <p:spPr>
          <a:xfrm>
            <a:off x="3048000" y="0"/>
            <a:ext cx="13800820" cy="1200521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l">
              <a:lnSpc>
                <a:spcPts val="10221"/>
              </a:lnSpc>
            </a:pPr>
            <a:r>
              <a:rPr lang="uk-UA" sz="7095" dirty="0">
                <a:solidFill>
                  <a:srgbClr val="004AAD"/>
                </a:solidFill>
                <a:latin typeface="Times New Roman" panose="02020603050405020304" pitchFamily="18" charset="0"/>
                <a:ea typeface="Garbata"/>
                <a:cs typeface="Times New Roman" panose="02020603050405020304" pitchFamily="18" charset="0"/>
                <a:sym typeface="Garbata"/>
              </a:rPr>
              <a:t>Список</a:t>
            </a:r>
            <a:r>
              <a:rPr lang="en-US" sz="7301" dirty="0">
                <a:solidFill>
                  <a:srgbClr val="004AAD"/>
                </a:solidFill>
                <a:latin typeface="Times New Roman" panose="02020603050405020304" pitchFamily="18" charset="0"/>
                <a:ea typeface="Garbata"/>
                <a:cs typeface="Times New Roman" panose="02020603050405020304" pitchFamily="18" charset="0"/>
                <a:sym typeface="Garbata"/>
              </a:rPr>
              <a:t> </a:t>
            </a:r>
            <a:r>
              <a:rPr lang="en-US" sz="7301" dirty="0" err="1">
                <a:solidFill>
                  <a:srgbClr val="004AAD"/>
                </a:solidFill>
                <a:latin typeface="Times New Roman" panose="02020603050405020304" pitchFamily="18" charset="0"/>
                <a:ea typeface="Garbata"/>
                <a:cs typeface="Times New Roman" panose="02020603050405020304" pitchFamily="18" charset="0"/>
                <a:sym typeface="Garbata"/>
              </a:rPr>
              <a:t>використаних</a:t>
            </a:r>
            <a:r>
              <a:rPr lang="en-US" sz="7301" dirty="0">
                <a:solidFill>
                  <a:srgbClr val="004AAD"/>
                </a:solidFill>
                <a:latin typeface="Times New Roman" panose="02020603050405020304" pitchFamily="18" charset="0"/>
                <a:ea typeface="Garbata"/>
                <a:cs typeface="Times New Roman" panose="02020603050405020304" pitchFamily="18" charset="0"/>
                <a:sym typeface="Garbata"/>
              </a:rPr>
              <a:t> </a:t>
            </a:r>
            <a:r>
              <a:rPr lang="en-US" sz="7301" dirty="0" err="1">
                <a:solidFill>
                  <a:srgbClr val="004AAD"/>
                </a:solidFill>
                <a:latin typeface="Times New Roman" panose="02020603050405020304" pitchFamily="18" charset="0"/>
                <a:ea typeface="Garbata"/>
                <a:cs typeface="Times New Roman" panose="02020603050405020304" pitchFamily="18" charset="0"/>
                <a:sym typeface="Garbata"/>
              </a:rPr>
              <a:t>джерел</a:t>
            </a:r>
            <a:endParaRPr lang="en-US" sz="7301" dirty="0">
              <a:solidFill>
                <a:srgbClr val="004AAD"/>
              </a:solidFill>
              <a:latin typeface="Times New Roman" panose="02020603050405020304" pitchFamily="18" charset="0"/>
              <a:ea typeface="Garbata"/>
              <a:cs typeface="Times New Roman" panose="02020603050405020304" pitchFamily="18" charset="0"/>
              <a:sym typeface="Garbata"/>
            </a:endParaRPr>
          </a:p>
        </p:txBody>
      </p:sp>
      <p:sp>
        <p:nvSpPr>
          <p:cNvPr id="6" name="TextBox 6"/>
          <p:cNvSpPr txBox="1"/>
          <p:nvPr/>
        </p:nvSpPr>
        <p:spPr>
          <a:xfrm>
            <a:off x="2624250" y="1396770"/>
            <a:ext cx="14224570" cy="7571303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just"/>
            <a:r>
              <a:rPr lang="en-US" sz="4400" dirty="0">
                <a:solidFill>
                  <a:srgbClr val="004AAD"/>
                </a:solidFill>
                <a:latin typeface="Times New Roman" panose="02020603050405020304" pitchFamily="18" charset="0"/>
                <a:ea typeface="Garet 2"/>
                <a:cs typeface="Times New Roman" panose="02020603050405020304" pitchFamily="18" charset="0"/>
                <a:sym typeface="Garet 2"/>
              </a:rPr>
              <a:t>	</a:t>
            </a:r>
            <a:r>
              <a:rPr lang="uk-UA" sz="4400" dirty="0">
                <a:solidFill>
                  <a:srgbClr val="004AAD"/>
                </a:solidFill>
                <a:latin typeface="Times New Roman" panose="02020603050405020304" pitchFamily="18" charset="0"/>
                <a:ea typeface="Garet 2"/>
                <a:cs typeface="Times New Roman" panose="02020603050405020304" pitchFamily="18" charset="0"/>
                <a:sym typeface="Garet 2"/>
              </a:rPr>
              <a:t>Список</a:t>
            </a:r>
            <a:r>
              <a:rPr lang="en-US" sz="4400" dirty="0">
                <a:solidFill>
                  <a:srgbClr val="004AAD"/>
                </a:solidFill>
                <a:latin typeface="Times New Roman" panose="02020603050405020304" pitchFamily="18" charset="0"/>
                <a:ea typeface="Garet 2"/>
                <a:cs typeface="Times New Roman" panose="02020603050405020304" pitchFamily="18" charset="0"/>
                <a:sym typeface="Garet 2"/>
              </a:rPr>
              <a:t> </a:t>
            </a:r>
            <a:r>
              <a:rPr lang="en-US" sz="4400" dirty="0" err="1">
                <a:solidFill>
                  <a:srgbClr val="004AAD"/>
                </a:solidFill>
                <a:latin typeface="Times New Roman" panose="02020603050405020304" pitchFamily="18" charset="0"/>
                <a:ea typeface="Garet 2"/>
                <a:cs typeface="Times New Roman" panose="02020603050405020304" pitchFamily="18" charset="0"/>
                <a:sym typeface="Garet 2"/>
              </a:rPr>
              <a:t>використаних</a:t>
            </a:r>
            <a:r>
              <a:rPr lang="en-US" sz="4400" dirty="0">
                <a:solidFill>
                  <a:srgbClr val="004AAD"/>
                </a:solidFill>
                <a:latin typeface="Times New Roman" panose="02020603050405020304" pitchFamily="18" charset="0"/>
                <a:ea typeface="Garet 2"/>
                <a:cs typeface="Times New Roman" panose="02020603050405020304" pitchFamily="18" charset="0"/>
                <a:sym typeface="Garet 2"/>
              </a:rPr>
              <a:t> </a:t>
            </a:r>
            <a:r>
              <a:rPr lang="en-US" sz="4400" dirty="0" err="1">
                <a:solidFill>
                  <a:srgbClr val="004AAD"/>
                </a:solidFill>
                <a:latin typeface="Times New Roman" panose="02020603050405020304" pitchFamily="18" charset="0"/>
                <a:ea typeface="Garet 2"/>
                <a:cs typeface="Times New Roman" panose="02020603050405020304" pitchFamily="18" charset="0"/>
                <a:sym typeface="Garet 2"/>
              </a:rPr>
              <a:t>джерел</a:t>
            </a:r>
            <a:r>
              <a:rPr lang="en-US" sz="4400" dirty="0">
                <a:solidFill>
                  <a:srgbClr val="004AAD"/>
                </a:solidFill>
                <a:latin typeface="Times New Roman" panose="02020603050405020304" pitchFamily="18" charset="0"/>
                <a:ea typeface="Garet 2"/>
                <a:cs typeface="Times New Roman" panose="02020603050405020304" pitchFamily="18" charset="0"/>
                <a:sym typeface="Garet 2"/>
              </a:rPr>
              <a:t> – </a:t>
            </a:r>
            <a:r>
              <a:rPr lang="en-US" sz="4400" dirty="0" err="1">
                <a:solidFill>
                  <a:srgbClr val="004AAD"/>
                </a:solidFill>
                <a:latin typeface="Times New Roman" panose="02020603050405020304" pitchFamily="18" charset="0"/>
                <a:ea typeface="Garet 2"/>
                <a:cs typeface="Times New Roman" panose="02020603050405020304" pitchFamily="18" charset="0"/>
                <a:sym typeface="Garet 2"/>
              </a:rPr>
              <a:t>елемент</a:t>
            </a:r>
            <a:r>
              <a:rPr lang="en-US" sz="4400" dirty="0">
                <a:solidFill>
                  <a:srgbClr val="004AAD"/>
                </a:solidFill>
                <a:latin typeface="Times New Roman" panose="02020603050405020304" pitchFamily="18" charset="0"/>
                <a:ea typeface="Garet 2"/>
                <a:cs typeface="Times New Roman" panose="02020603050405020304" pitchFamily="18" charset="0"/>
                <a:sym typeface="Garet 2"/>
              </a:rPr>
              <a:t> бібліографічного </a:t>
            </a:r>
            <a:r>
              <a:rPr lang="en-US" sz="4400" dirty="0" err="1">
                <a:solidFill>
                  <a:srgbClr val="004AAD"/>
                </a:solidFill>
                <a:latin typeface="Times New Roman" panose="02020603050405020304" pitchFamily="18" charset="0"/>
                <a:ea typeface="Garet 2"/>
                <a:cs typeface="Times New Roman" panose="02020603050405020304" pitchFamily="18" charset="0"/>
                <a:sym typeface="Garet 2"/>
              </a:rPr>
              <a:t>апарату</a:t>
            </a:r>
            <a:r>
              <a:rPr lang="en-US" sz="4400" dirty="0">
                <a:solidFill>
                  <a:srgbClr val="004AAD"/>
                </a:solidFill>
                <a:latin typeface="Times New Roman" panose="02020603050405020304" pitchFamily="18" charset="0"/>
                <a:ea typeface="Garet 2"/>
                <a:cs typeface="Times New Roman" panose="02020603050405020304" pitchFamily="18" charset="0"/>
                <a:sym typeface="Garet 2"/>
              </a:rPr>
              <a:t>, </a:t>
            </a:r>
            <a:r>
              <a:rPr lang="en-US" sz="4400" dirty="0" err="1">
                <a:solidFill>
                  <a:srgbClr val="004AAD"/>
                </a:solidFill>
                <a:latin typeface="Times New Roman" panose="02020603050405020304" pitchFamily="18" charset="0"/>
                <a:ea typeface="Garet 2"/>
                <a:cs typeface="Times New Roman" panose="02020603050405020304" pitchFamily="18" charset="0"/>
                <a:sym typeface="Garet 2"/>
              </a:rPr>
              <a:t>що</a:t>
            </a:r>
            <a:r>
              <a:rPr lang="en-US" sz="4400" dirty="0">
                <a:solidFill>
                  <a:srgbClr val="004AAD"/>
                </a:solidFill>
                <a:latin typeface="Times New Roman" panose="02020603050405020304" pitchFamily="18" charset="0"/>
                <a:ea typeface="Garet 2"/>
                <a:cs typeface="Times New Roman" panose="02020603050405020304" pitchFamily="18" charset="0"/>
                <a:sym typeface="Garet 2"/>
              </a:rPr>
              <a:t> </a:t>
            </a:r>
            <a:r>
              <a:rPr lang="en-US" sz="4400" dirty="0" err="1">
                <a:solidFill>
                  <a:srgbClr val="004AAD"/>
                </a:solidFill>
                <a:latin typeface="Times New Roman" panose="02020603050405020304" pitchFamily="18" charset="0"/>
                <a:ea typeface="Garet 2"/>
                <a:cs typeface="Times New Roman" panose="02020603050405020304" pitchFamily="18" charset="0"/>
                <a:sym typeface="Garet 2"/>
              </a:rPr>
              <a:t>містить</a:t>
            </a:r>
            <a:r>
              <a:rPr lang="en-US" sz="4400" dirty="0">
                <a:solidFill>
                  <a:srgbClr val="004AAD"/>
                </a:solidFill>
                <a:latin typeface="Times New Roman" panose="02020603050405020304" pitchFamily="18" charset="0"/>
                <a:ea typeface="Garet 2"/>
                <a:cs typeface="Times New Roman" panose="02020603050405020304" pitchFamily="18" charset="0"/>
                <a:sym typeface="Garet 2"/>
              </a:rPr>
              <a:t> </a:t>
            </a:r>
            <a:r>
              <a:rPr lang="en-US" sz="4400" dirty="0" err="1">
                <a:solidFill>
                  <a:srgbClr val="004AAD"/>
                </a:solidFill>
                <a:latin typeface="Times New Roman" panose="02020603050405020304" pitchFamily="18" charset="0"/>
                <a:ea typeface="Garet 2"/>
                <a:cs typeface="Times New Roman" panose="02020603050405020304" pitchFamily="18" charset="0"/>
                <a:sym typeface="Garet 2"/>
              </a:rPr>
              <a:t>бібліографічні</a:t>
            </a:r>
            <a:r>
              <a:rPr lang="en-US" sz="4400" dirty="0">
                <a:solidFill>
                  <a:srgbClr val="004AAD"/>
                </a:solidFill>
                <a:latin typeface="Times New Roman" panose="02020603050405020304" pitchFamily="18" charset="0"/>
                <a:ea typeface="Garet 2"/>
                <a:cs typeface="Times New Roman" panose="02020603050405020304" pitchFamily="18" charset="0"/>
                <a:sym typeface="Garet 2"/>
              </a:rPr>
              <a:t> </a:t>
            </a:r>
            <a:r>
              <a:rPr lang="en-US" sz="4400" dirty="0" err="1">
                <a:solidFill>
                  <a:srgbClr val="004AAD"/>
                </a:solidFill>
                <a:latin typeface="Times New Roman" panose="02020603050405020304" pitchFamily="18" charset="0"/>
                <a:ea typeface="Garet 2"/>
                <a:cs typeface="Times New Roman" panose="02020603050405020304" pitchFamily="18" charset="0"/>
                <a:sym typeface="Garet 2"/>
              </a:rPr>
              <a:t>описи</a:t>
            </a:r>
            <a:r>
              <a:rPr lang="en-US" sz="4400" dirty="0">
                <a:solidFill>
                  <a:srgbClr val="004AAD"/>
                </a:solidFill>
                <a:latin typeface="Times New Roman" panose="02020603050405020304" pitchFamily="18" charset="0"/>
                <a:ea typeface="Garet 2"/>
                <a:cs typeface="Times New Roman" panose="02020603050405020304" pitchFamily="18" charset="0"/>
                <a:sym typeface="Garet 2"/>
              </a:rPr>
              <a:t> </a:t>
            </a:r>
            <a:r>
              <a:rPr lang="en-US" sz="4400" dirty="0" err="1">
                <a:solidFill>
                  <a:srgbClr val="004AAD"/>
                </a:solidFill>
                <a:latin typeface="Times New Roman" panose="02020603050405020304" pitchFamily="18" charset="0"/>
                <a:ea typeface="Garet 2"/>
                <a:cs typeface="Times New Roman" panose="02020603050405020304" pitchFamily="18" charset="0"/>
                <a:sym typeface="Garet 2"/>
              </a:rPr>
              <a:t>використаних</a:t>
            </a:r>
            <a:r>
              <a:rPr lang="en-US" sz="4400" dirty="0">
                <a:solidFill>
                  <a:srgbClr val="004AAD"/>
                </a:solidFill>
                <a:latin typeface="Times New Roman" panose="02020603050405020304" pitchFamily="18" charset="0"/>
                <a:ea typeface="Garet 2"/>
                <a:cs typeface="Times New Roman" panose="02020603050405020304" pitchFamily="18" charset="0"/>
                <a:sym typeface="Garet 2"/>
              </a:rPr>
              <a:t> </a:t>
            </a:r>
            <a:r>
              <a:rPr lang="en-US" sz="4400" dirty="0" err="1">
                <a:solidFill>
                  <a:srgbClr val="004AAD"/>
                </a:solidFill>
                <a:latin typeface="Times New Roman" panose="02020603050405020304" pitchFamily="18" charset="0"/>
                <a:ea typeface="Garet 2"/>
                <a:cs typeface="Times New Roman" panose="02020603050405020304" pitchFamily="18" charset="0"/>
                <a:sym typeface="Garet 2"/>
              </a:rPr>
              <a:t>джерел</a:t>
            </a:r>
            <a:r>
              <a:rPr lang="en-US" sz="4400" dirty="0">
                <a:solidFill>
                  <a:srgbClr val="004AAD"/>
                </a:solidFill>
                <a:latin typeface="Times New Roman" panose="02020603050405020304" pitchFamily="18" charset="0"/>
                <a:ea typeface="Garet 2"/>
                <a:cs typeface="Times New Roman" panose="02020603050405020304" pitchFamily="18" charset="0"/>
                <a:sym typeface="Garet 2"/>
              </a:rPr>
              <a:t> і </a:t>
            </a:r>
            <a:r>
              <a:rPr lang="en-US" sz="4400" dirty="0" err="1">
                <a:solidFill>
                  <a:srgbClr val="004AAD"/>
                </a:solidFill>
                <a:latin typeface="Times New Roman" panose="02020603050405020304" pitchFamily="18" charset="0"/>
                <a:ea typeface="Garet 2"/>
                <a:cs typeface="Times New Roman" panose="02020603050405020304" pitchFamily="18" charset="0"/>
                <a:sym typeface="Garet 2"/>
              </a:rPr>
              <a:t>розміщується</a:t>
            </a:r>
            <a:r>
              <a:rPr lang="en-US" sz="4400" dirty="0">
                <a:solidFill>
                  <a:srgbClr val="004AAD"/>
                </a:solidFill>
                <a:latin typeface="Times New Roman" panose="02020603050405020304" pitchFamily="18" charset="0"/>
                <a:ea typeface="Garet 2"/>
                <a:cs typeface="Times New Roman" panose="02020603050405020304" pitchFamily="18" charset="0"/>
                <a:sym typeface="Garet 2"/>
              </a:rPr>
              <a:t> </a:t>
            </a:r>
            <a:r>
              <a:rPr lang="en-US" sz="4400" dirty="0" err="1">
                <a:solidFill>
                  <a:srgbClr val="004AAD"/>
                </a:solidFill>
                <a:latin typeface="Times New Roman" panose="02020603050405020304" pitchFamily="18" charset="0"/>
                <a:ea typeface="Garet 2"/>
                <a:cs typeface="Times New Roman" panose="02020603050405020304" pitchFamily="18" charset="0"/>
                <a:sym typeface="Garet 2"/>
              </a:rPr>
              <a:t>після</a:t>
            </a:r>
            <a:r>
              <a:rPr lang="en-US" sz="4400" dirty="0">
                <a:solidFill>
                  <a:srgbClr val="004AAD"/>
                </a:solidFill>
                <a:latin typeface="Times New Roman" panose="02020603050405020304" pitchFamily="18" charset="0"/>
                <a:ea typeface="Garet 2"/>
                <a:cs typeface="Times New Roman" panose="02020603050405020304" pitchFamily="18" charset="0"/>
                <a:sym typeface="Garet 2"/>
              </a:rPr>
              <a:t> </a:t>
            </a:r>
            <a:r>
              <a:rPr lang="en-US" sz="4400" dirty="0" err="1">
                <a:solidFill>
                  <a:srgbClr val="004AAD"/>
                </a:solidFill>
                <a:latin typeface="Times New Roman" panose="02020603050405020304" pitchFamily="18" charset="0"/>
                <a:ea typeface="Garet 2"/>
                <a:cs typeface="Times New Roman" panose="02020603050405020304" pitchFamily="18" charset="0"/>
                <a:sym typeface="Garet 2"/>
              </a:rPr>
              <a:t>висновків</a:t>
            </a:r>
            <a:r>
              <a:rPr lang="en-US" sz="4400" dirty="0">
                <a:solidFill>
                  <a:srgbClr val="004AAD"/>
                </a:solidFill>
                <a:latin typeface="Times New Roman" panose="02020603050405020304" pitchFamily="18" charset="0"/>
                <a:ea typeface="Garet 2"/>
                <a:cs typeface="Times New Roman" panose="02020603050405020304" pitchFamily="18" charset="0"/>
                <a:sym typeface="Garet 2"/>
              </a:rPr>
              <a:t>. </a:t>
            </a:r>
            <a:endParaRPr lang="uk-UA" sz="4400" dirty="0">
              <a:solidFill>
                <a:srgbClr val="004AAD"/>
              </a:solidFill>
              <a:latin typeface="Times New Roman" panose="02020603050405020304" pitchFamily="18" charset="0"/>
              <a:ea typeface="Garet 2"/>
              <a:cs typeface="Times New Roman" panose="02020603050405020304" pitchFamily="18" charset="0"/>
              <a:sym typeface="Garet 2"/>
            </a:endParaRPr>
          </a:p>
          <a:p>
            <a:pPr algn="just"/>
            <a:r>
              <a:rPr lang="uk-UA" sz="4400" dirty="0">
                <a:solidFill>
                  <a:srgbClr val="004AAD"/>
                </a:solidFill>
                <a:latin typeface="Times New Roman" panose="02020603050405020304" pitchFamily="18" charset="0"/>
                <a:ea typeface="Garet 2"/>
                <a:cs typeface="Times New Roman" panose="02020603050405020304" pitchFamily="18" charset="0"/>
                <a:sym typeface="Garet 2"/>
              </a:rPr>
              <a:t>	</a:t>
            </a:r>
            <a:r>
              <a:rPr lang="en-US" sz="4400" dirty="0" err="1">
                <a:solidFill>
                  <a:srgbClr val="004AAD"/>
                </a:solidFill>
                <a:latin typeface="Times New Roman" panose="02020603050405020304" pitchFamily="18" charset="0"/>
                <a:ea typeface="Garet 2"/>
                <a:cs typeface="Times New Roman" panose="02020603050405020304" pitchFamily="18" charset="0"/>
                <a:sym typeface="Garet 2"/>
              </a:rPr>
              <a:t>Оформлення</a:t>
            </a:r>
            <a:r>
              <a:rPr lang="en-US" sz="4400" dirty="0">
                <a:solidFill>
                  <a:srgbClr val="004AAD"/>
                </a:solidFill>
                <a:latin typeface="Times New Roman" panose="02020603050405020304" pitchFamily="18" charset="0"/>
                <a:ea typeface="Garet 2"/>
                <a:cs typeface="Times New Roman" panose="02020603050405020304" pitchFamily="18" charset="0"/>
                <a:sym typeface="Garet 2"/>
              </a:rPr>
              <a:t> </a:t>
            </a:r>
            <a:r>
              <a:rPr lang="en-US" sz="4400" dirty="0" err="1">
                <a:solidFill>
                  <a:srgbClr val="004AAD"/>
                </a:solidFill>
                <a:latin typeface="Times New Roman" panose="02020603050405020304" pitchFamily="18" charset="0"/>
                <a:ea typeface="Garet 2"/>
                <a:cs typeface="Times New Roman" panose="02020603050405020304" pitchFamily="18" charset="0"/>
                <a:sym typeface="Garet 2"/>
              </a:rPr>
              <a:t>списку</a:t>
            </a:r>
            <a:r>
              <a:rPr lang="en-US" sz="4400" dirty="0">
                <a:solidFill>
                  <a:srgbClr val="004AAD"/>
                </a:solidFill>
                <a:latin typeface="Times New Roman" panose="02020603050405020304" pitchFamily="18" charset="0"/>
                <a:ea typeface="Garet 2"/>
                <a:cs typeface="Times New Roman" panose="02020603050405020304" pitchFamily="18" charset="0"/>
                <a:sym typeface="Garet 2"/>
              </a:rPr>
              <a:t> </a:t>
            </a:r>
            <a:r>
              <a:rPr lang="uk-UA" sz="4400" dirty="0">
                <a:solidFill>
                  <a:srgbClr val="004AAD"/>
                </a:solidFill>
                <a:latin typeface="Times New Roman" panose="02020603050405020304" pitchFamily="18" charset="0"/>
                <a:ea typeface="Garet 2"/>
                <a:cs typeface="Times New Roman" panose="02020603050405020304" pitchFamily="18" charset="0"/>
                <a:sym typeface="Garet 2"/>
              </a:rPr>
              <a:t>використаних (цитованих)</a:t>
            </a:r>
            <a:r>
              <a:rPr lang="en-US" sz="4400" dirty="0">
                <a:solidFill>
                  <a:srgbClr val="004AAD"/>
                </a:solidFill>
                <a:latin typeface="Times New Roman" panose="02020603050405020304" pitchFamily="18" charset="0"/>
                <a:ea typeface="Garet 2"/>
                <a:cs typeface="Times New Roman" panose="02020603050405020304" pitchFamily="18" charset="0"/>
                <a:sym typeface="Garet 2"/>
              </a:rPr>
              <a:t> </a:t>
            </a:r>
            <a:r>
              <a:rPr lang="en-US" sz="4400" dirty="0" err="1">
                <a:solidFill>
                  <a:srgbClr val="004AAD"/>
                </a:solidFill>
                <a:latin typeface="Times New Roman" panose="02020603050405020304" pitchFamily="18" charset="0"/>
                <a:ea typeface="Garet 2"/>
                <a:cs typeface="Times New Roman" panose="02020603050405020304" pitchFamily="18" charset="0"/>
                <a:sym typeface="Garet 2"/>
              </a:rPr>
              <a:t>джерел</a:t>
            </a:r>
            <a:r>
              <a:rPr lang="en-US" sz="4400" dirty="0">
                <a:solidFill>
                  <a:srgbClr val="004AAD"/>
                </a:solidFill>
                <a:latin typeface="Times New Roman" panose="02020603050405020304" pitchFamily="18" charset="0"/>
                <a:ea typeface="Garet 2"/>
                <a:cs typeface="Times New Roman" panose="02020603050405020304" pitchFamily="18" charset="0"/>
                <a:sym typeface="Garet 2"/>
              </a:rPr>
              <a:t> </a:t>
            </a:r>
            <a:r>
              <a:rPr lang="en-US" sz="4400" dirty="0" err="1">
                <a:solidFill>
                  <a:srgbClr val="004AAD"/>
                </a:solidFill>
                <a:latin typeface="Times New Roman" panose="02020603050405020304" pitchFamily="18" charset="0"/>
                <a:ea typeface="Garet 2"/>
                <a:cs typeface="Times New Roman" panose="02020603050405020304" pitchFamily="18" charset="0"/>
                <a:sym typeface="Garet 2"/>
              </a:rPr>
              <a:t>має</a:t>
            </a:r>
            <a:r>
              <a:rPr lang="en-US" sz="4400" dirty="0">
                <a:solidFill>
                  <a:srgbClr val="004AAD"/>
                </a:solidFill>
                <a:latin typeface="Times New Roman" panose="02020603050405020304" pitchFamily="18" charset="0"/>
                <a:ea typeface="Garet 2"/>
                <a:cs typeface="Times New Roman" panose="02020603050405020304" pitchFamily="18" charset="0"/>
                <a:sym typeface="Garet 2"/>
              </a:rPr>
              <a:t> </a:t>
            </a:r>
            <a:r>
              <a:rPr lang="en-US" sz="4400" dirty="0" err="1">
                <a:solidFill>
                  <a:srgbClr val="004AAD"/>
                </a:solidFill>
                <a:latin typeface="Times New Roman" panose="02020603050405020304" pitchFamily="18" charset="0"/>
                <a:ea typeface="Garet 2"/>
                <a:cs typeface="Times New Roman" panose="02020603050405020304" pitchFamily="18" charset="0"/>
                <a:sym typeface="Garet 2"/>
              </a:rPr>
              <a:t>відповідати</a:t>
            </a:r>
            <a:r>
              <a:rPr lang="en-US" sz="4400" dirty="0">
                <a:solidFill>
                  <a:srgbClr val="004AAD"/>
                </a:solidFill>
                <a:latin typeface="Times New Roman" panose="02020603050405020304" pitchFamily="18" charset="0"/>
                <a:ea typeface="Garet 2"/>
                <a:cs typeface="Times New Roman" panose="02020603050405020304" pitchFamily="18" charset="0"/>
                <a:sym typeface="Garet 2"/>
              </a:rPr>
              <a:t> </a:t>
            </a:r>
            <a:r>
              <a:rPr lang="en-US" sz="4400" dirty="0" err="1">
                <a:solidFill>
                  <a:srgbClr val="004AAD"/>
                </a:solidFill>
                <a:latin typeface="Times New Roman" panose="02020603050405020304" pitchFamily="18" charset="0"/>
                <a:ea typeface="Garet 2"/>
                <a:cs typeface="Times New Roman" panose="02020603050405020304" pitchFamily="18" charset="0"/>
                <a:sym typeface="Garet 2"/>
              </a:rPr>
              <a:t>вимогам</a:t>
            </a:r>
            <a:r>
              <a:rPr lang="en-US" sz="4400" dirty="0">
                <a:solidFill>
                  <a:srgbClr val="004AAD"/>
                </a:solidFill>
                <a:latin typeface="Times New Roman" panose="02020603050405020304" pitchFamily="18" charset="0"/>
                <a:ea typeface="Garet 2"/>
                <a:cs typeface="Times New Roman" panose="02020603050405020304" pitchFamily="18" charset="0"/>
                <a:sym typeface="Garet 2"/>
              </a:rPr>
              <a:t> МОН</a:t>
            </a:r>
            <a:r>
              <a:rPr lang="uk-UA" sz="4400" dirty="0">
                <a:solidFill>
                  <a:srgbClr val="004AAD"/>
                </a:solidFill>
                <a:latin typeface="Times New Roman" panose="02020603050405020304" pitchFamily="18" charset="0"/>
                <a:ea typeface="Garet 2"/>
                <a:cs typeface="Times New Roman" panose="02020603050405020304" pitchFamily="18" charset="0"/>
                <a:sym typeface="Garet 2"/>
              </a:rPr>
              <a:t> України. </a:t>
            </a:r>
          </a:p>
          <a:p>
            <a:pPr algn="just"/>
            <a:r>
              <a:rPr lang="uk-UA" sz="4400" dirty="0">
                <a:solidFill>
                  <a:srgbClr val="004AAD"/>
                </a:solidFill>
                <a:latin typeface="Times New Roman" panose="02020603050405020304" pitchFamily="18" charset="0"/>
                <a:ea typeface="Garet 2"/>
                <a:cs typeface="Times New Roman" panose="02020603050405020304" pitchFamily="18" charset="0"/>
                <a:sym typeface="Garet 2"/>
              </a:rPr>
              <a:t>	Для магістерських робіт використовують ДСТУ 8302:2015 «</a:t>
            </a:r>
            <a:r>
              <a:rPr lang="en-US" sz="4400" dirty="0" err="1">
                <a:solidFill>
                  <a:srgbClr val="004AAD"/>
                </a:solidFill>
                <a:latin typeface="Times New Roman" panose="02020603050405020304" pitchFamily="18" charset="0"/>
                <a:ea typeface="Garbata"/>
                <a:cs typeface="Times New Roman" panose="02020603050405020304" pitchFamily="18" charset="0"/>
                <a:sym typeface="Garbata"/>
              </a:rPr>
              <a:t>Інформація</a:t>
            </a:r>
            <a:r>
              <a:rPr lang="en-US" sz="4400" dirty="0">
                <a:solidFill>
                  <a:srgbClr val="004AAD"/>
                </a:solidFill>
                <a:latin typeface="Times New Roman" panose="02020603050405020304" pitchFamily="18" charset="0"/>
                <a:ea typeface="Garbata"/>
                <a:cs typeface="Times New Roman" panose="02020603050405020304" pitchFamily="18" charset="0"/>
                <a:sym typeface="Garbata"/>
              </a:rPr>
              <a:t> </a:t>
            </a:r>
            <a:r>
              <a:rPr lang="en-US" sz="4400" dirty="0" err="1">
                <a:solidFill>
                  <a:srgbClr val="004AAD"/>
                </a:solidFill>
                <a:latin typeface="Times New Roman" panose="02020603050405020304" pitchFamily="18" charset="0"/>
                <a:ea typeface="Garbata"/>
                <a:cs typeface="Times New Roman" panose="02020603050405020304" pitchFamily="18" charset="0"/>
                <a:sym typeface="Garbata"/>
              </a:rPr>
              <a:t>та</a:t>
            </a:r>
            <a:r>
              <a:rPr lang="en-US" sz="4400" dirty="0">
                <a:solidFill>
                  <a:srgbClr val="004AAD"/>
                </a:solidFill>
                <a:latin typeface="Times New Roman" panose="02020603050405020304" pitchFamily="18" charset="0"/>
                <a:ea typeface="Garbata"/>
                <a:cs typeface="Times New Roman" panose="02020603050405020304" pitchFamily="18" charset="0"/>
                <a:sym typeface="Garbata"/>
              </a:rPr>
              <a:t> </a:t>
            </a:r>
            <a:r>
              <a:rPr lang="en-US" sz="4400" dirty="0" err="1">
                <a:solidFill>
                  <a:srgbClr val="004AAD"/>
                </a:solidFill>
                <a:latin typeface="Times New Roman" panose="02020603050405020304" pitchFamily="18" charset="0"/>
                <a:ea typeface="Garbata"/>
                <a:cs typeface="Times New Roman" panose="02020603050405020304" pitchFamily="18" charset="0"/>
                <a:sym typeface="Garbata"/>
              </a:rPr>
              <a:t>документація</a:t>
            </a:r>
            <a:r>
              <a:rPr lang="en-US" sz="4400" dirty="0">
                <a:solidFill>
                  <a:srgbClr val="004AAD"/>
                </a:solidFill>
                <a:latin typeface="Times New Roman" panose="02020603050405020304" pitchFamily="18" charset="0"/>
                <a:ea typeface="Garbata"/>
                <a:cs typeface="Times New Roman" panose="02020603050405020304" pitchFamily="18" charset="0"/>
                <a:sym typeface="Garbata"/>
              </a:rPr>
              <a:t>. </a:t>
            </a:r>
            <a:r>
              <a:rPr lang="en-US" sz="4400" dirty="0" err="1">
                <a:solidFill>
                  <a:srgbClr val="004AAD"/>
                </a:solidFill>
                <a:latin typeface="Times New Roman" panose="02020603050405020304" pitchFamily="18" charset="0"/>
                <a:ea typeface="Garbata"/>
                <a:cs typeface="Times New Roman" panose="02020603050405020304" pitchFamily="18" charset="0"/>
                <a:sym typeface="Garbata"/>
              </a:rPr>
              <a:t>Бібліографічне</a:t>
            </a:r>
            <a:r>
              <a:rPr lang="en-US" sz="4400" dirty="0">
                <a:solidFill>
                  <a:srgbClr val="004AAD"/>
                </a:solidFill>
                <a:latin typeface="Times New Roman" panose="02020603050405020304" pitchFamily="18" charset="0"/>
                <a:ea typeface="Garbata"/>
                <a:cs typeface="Times New Roman" panose="02020603050405020304" pitchFamily="18" charset="0"/>
                <a:sym typeface="Garbata"/>
              </a:rPr>
              <a:t> </a:t>
            </a:r>
            <a:r>
              <a:rPr lang="en-US" sz="4400" dirty="0" err="1">
                <a:solidFill>
                  <a:srgbClr val="004AAD"/>
                </a:solidFill>
                <a:latin typeface="Times New Roman" panose="02020603050405020304" pitchFamily="18" charset="0"/>
                <a:ea typeface="Garbata"/>
                <a:cs typeface="Times New Roman" panose="02020603050405020304" pitchFamily="18" charset="0"/>
                <a:sym typeface="Garbata"/>
              </a:rPr>
              <a:t>посилання</a:t>
            </a:r>
            <a:r>
              <a:rPr lang="en-US" sz="4400" dirty="0">
                <a:solidFill>
                  <a:srgbClr val="004AAD"/>
                </a:solidFill>
                <a:latin typeface="Times New Roman" panose="02020603050405020304" pitchFamily="18" charset="0"/>
                <a:ea typeface="Garbata"/>
                <a:cs typeface="Times New Roman" panose="02020603050405020304" pitchFamily="18" charset="0"/>
                <a:sym typeface="Garbata"/>
              </a:rPr>
              <a:t>. </a:t>
            </a:r>
            <a:r>
              <a:rPr lang="en-US" sz="4400" dirty="0" err="1">
                <a:solidFill>
                  <a:srgbClr val="004AAD"/>
                </a:solidFill>
                <a:latin typeface="Times New Roman" panose="02020603050405020304" pitchFamily="18" charset="0"/>
                <a:ea typeface="Garbata"/>
                <a:cs typeface="Times New Roman" panose="02020603050405020304" pitchFamily="18" charset="0"/>
                <a:sym typeface="Garbata"/>
              </a:rPr>
              <a:t>Загальні</a:t>
            </a:r>
            <a:r>
              <a:rPr lang="en-US" sz="4400" dirty="0">
                <a:solidFill>
                  <a:srgbClr val="004AAD"/>
                </a:solidFill>
                <a:latin typeface="Times New Roman" panose="02020603050405020304" pitchFamily="18" charset="0"/>
                <a:ea typeface="Garbata"/>
                <a:cs typeface="Times New Roman" panose="02020603050405020304" pitchFamily="18" charset="0"/>
                <a:sym typeface="Garbata"/>
              </a:rPr>
              <a:t> </a:t>
            </a:r>
            <a:r>
              <a:rPr lang="en-US" sz="4400" dirty="0" err="1">
                <a:solidFill>
                  <a:srgbClr val="004AAD"/>
                </a:solidFill>
                <a:latin typeface="Times New Roman" panose="02020603050405020304" pitchFamily="18" charset="0"/>
                <a:ea typeface="Garbata"/>
                <a:cs typeface="Times New Roman" panose="02020603050405020304" pitchFamily="18" charset="0"/>
                <a:sym typeface="Garbata"/>
              </a:rPr>
              <a:t>положення</a:t>
            </a:r>
            <a:r>
              <a:rPr lang="en-US" sz="4400" dirty="0">
                <a:solidFill>
                  <a:srgbClr val="004AAD"/>
                </a:solidFill>
                <a:latin typeface="Times New Roman" panose="02020603050405020304" pitchFamily="18" charset="0"/>
                <a:ea typeface="Garbata"/>
                <a:cs typeface="Times New Roman" panose="02020603050405020304" pitchFamily="18" charset="0"/>
                <a:sym typeface="Garbata"/>
              </a:rPr>
              <a:t> </a:t>
            </a:r>
            <a:r>
              <a:rPr lang="en-US" sz="4400" dirty="0" err="1">
                <a:solidFill>
                  <a:srgbClr val="004AAD"/>
                </a:solidFill>
                <a:latin typeface="Times New Roman" panose="02020603050405020304" pitchFamily="18" charset="0"/>
                <a:ea typeface="Garbata"/>
                <a:cs typeface="Times New Roman" panose="02020603050405020304" pitchFamily="18" charset="0"/>
                <a:sym typeface="Garbata"/>
              </a:rPr>
              <a:t>та</a:t>
            </a:r>
            <a:r>
              <a:rPr lang="en-US" sz="4400" dirty="0">
                <a:solidFill>
                  <a:srgbClr val="004AAD"/>
                </a:solidFill>
                <a:latin typeface="Times New Roman" panose="02020603050405020304" pitchFamily="18" charset="0"/>
                <a:ea typeface="Garbata"/>
                <a:cs typeface="Times New Roman" panose="02020603050405020304" pitchFamily="18" charset="0"/>
                <a:sym typeface="Garbata"/>
              </a:rPr>
              <a:t> </a:t>
            </a:r>
            <a:r>
              <a:rPr lang="en-US" sz="4400" dirty="0" err="1">
                <a:solidFill>
                  <a:srgbClr val="004AAD"/>
                </a:solidFill>
                <a:latin typeface="Times New Roman" panose="02020603050405020304" pitchFamily="18" charset="0"/>
                <a:ea typeface="Garbata"/>
                <a:cs typeface="Times New Roman" panose="02020603050405020304" pitchFamily="18" charset="0"/>
                <a:sym typeface="Garbata"/>
              </a:rPr>
              <a:t>правила</a:t>
            </a:r>
            <a:r>
              <a:rPr lang="en-US" sz="4400" dirty="0">
                <a:solidFill>
                  <a:srgbClr val="004AAD"/>
                </a:solidFill>
                <a:latin typeface="Times New Roman" panose="02020603050405020304" pitchFamily="18" charset="0"/>
                <a:ea typeface="Garbata"/>
                <a:cs typeface="Times New Roman" panose="02020603050405020304" pitchFamily="18" charset="0"/>
                <a:sym typeface="Garbata"/>
              </a:rPr>
              <a:t> </a:t>
            </a:r>
            <a:r>
              <a:rPr lang="en-US" sz="4400" dirty="0" err="1">
                <a:solidFill>
                  <a:srgbClr val="004AAD"/>
                </a:solidFill>
                <a:latin typeface="Times New Roman" panose="02020603050405020304" pitchFamily="18" charset="0"/>
                <a:ea typeface="Garbata"/>
                <a:cs typeface="Times New Roman" panose="02020603050405020304" pitchFamily="18" charset="0"/>
                <a:sym typeface="Garbata"/>
              </a:rPr>
              <a:t>складання</a:t>
            </a:r>
            <a:r>
              <a:rPr lang="uk-UA" sz="4400" dirty="0">
                <a:solidFill>
                  <a:srgbClr val="004AAD"/>
                </a:solidFill>
                <a:latin typeface="Times New Roman" panose="02020603050405020304" pitchFamily="18" charset="0"/>
                <a:ea typeface="Garbata"/>
                <a:cs typeface="Times New Roman" panose="02020603050405020304" pitchFamily="18" charset="0"/>
                <a:sym typeface="Garbata"/>
              </a:rPr>
              <a:t>»</a:t>
            </a:r>
          </a:p>
          <a:p>
            <a:pPr algn="just"/>
            <a:r>
              <a:rPr lang="uk-UA" sz="3600" dirty="0">
                <a:solidFill>
                  <a:srgbClr val="004AA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Цей стандарт є регламентуючим документом для оформлення бібліографічних посилань та бібліографічних списків посилань у наукових роботах. Він встановлює види бібліографічних посилань, правила та особливості їхнього складання та розміщення в документах.</a:t>
            </a:r>
            <a:endParaRPr lang="en-US" sz="3600" dirty="0">
              <a:solidFill>
                <a:srgbClr val="004AAD"/>
              </a:solidFill>
              <a:latin typeface="Times New Roman" panose="02020603050405020304" pitchFamily="18" charset="0"/>
              <a:ea typeface="Garet 2"/>
              <a:cs typeface="Times New Roman" panose="02020603050405020304" pitchFamily="18" charset="0"/>
              <a:sym typeface="Garet 2"/>
            </a:endParaRPr>
          </a:p>
        </p:txBody>
      </p:sp>
      <p:sp>
        <p:nvSpPr>
          <p:cNvPr id="7" name="Freeform 7"/>
          <p:cNvSpPr/>
          <p:nvPr/>
        </p:nvSpPr>
        <p:spPr>
          <a:xfrm>
            <a:off x="1399597" y="3957769"/>
            <a:ext cx="1224653" cy="1224653"/>
          </a:xfrm>
          <a:custGeom>
            <a:avLst/>
            <a:gdLst/>
            <a:ahLst/>
            <a:cxnLst/>
            <a:rect l="l" t="t" r="r" b="b"/>
            <a:pathLst>
              <a:path w="1224653" h="1224653">
                <a:moveTo>
                  <a:pt x="0" y="0"/>
                </a:moveTo>
                <a:lnTo>
                  <a:pt x="1224653" y="0"/>
                </a:lnTo>
                <a:lnTo>
                  <a:pt x="1224653" y="1224653"/>
                </a:lnTo>
                <a:lnTo>
                  <a:pt x="0" y="1224653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8F5E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35A11D6D-3686-4418-8AD4-71B5563136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114300"/>
            <a:ext cx="17145000" cy="1143000"/>
          </a:xfrm>
        </p:spPr>
        <p:txBody>
          <a:bodyPr>
            <a:normAutofit/>
          </a:bodyPr>
          <a:lstStyle/>
          <a:p>
            <a:r>
              <a:rPr lang="uk-UA" sz="5300" b="1" dirty="0">
                <a:solidFill>
                  <a:srgbClr val="004AA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Приклади</a:t>
            </a:r>
            <a:r>
              <a:rPr lang="en-US" sz="5300" b="1" dirty="0">
                <a:solidFill>
                  <a:srgbClr val="004AA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5300" b="1" dirty="0">
                <a:solidFill>
                  <a:srgbClr val="004AA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опису  частини видання</a:t>
            </a:r>
            <a:endParaRPr lang="uk-UA" sz="5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BB78592-8EBB-4F67-A621-9B8B99207A66}"/>
              </a:ext>
            </a:extLst>
          </p:cNvPr>
          <p:cNvSpPr txBox="1"/>
          <p:nvPr/>
        </p:nvSpPr>
        <p:spPr>
          <a:xfrm>
            <a:off x="990600" y="1943100"/>
            <a:ext cx="15860561" cy="66171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Опис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частини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книги </a:t>
            </a:r>
          </a:p>
          <a:p>
            <a:endParaRPr lang="uk-UA" sz="2800" kern="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uk-UA" sz="2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Войтюк</a:t>
            </a:r>
            <a:r>
              <a:rPr lang="uk-UA" sz="2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Н. В. Розділи : Пахові грижі; Шовний матеріал в хірургії</a:t>
            </a:r>
            <a:r>
              <a:rPr lang="uk-UA" sz="2800" i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uk-UA" sz="2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Грижі </a:t>
            </a:r>
            <a:r>
              <a:rPr lang="uk-UA" sz="2800" i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r>
              <a:rPr lang="uk-UA" sz="2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навч</a:t>
            </a:r>
            <a:r>
              <a:rPr lang="uk-UA" sz="2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uk-UA" sz="2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посіб</a:t>
            </a:r>
            <a:r>
              <a:rPr lang="uk-UA" sz="2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uk-UA" sz="2800" kern="0" dirty="0">
                <a:latin typeface="Times New Roman" panose="02020603050405020304" pitchFamily="18" charset="0"/>
                <a:ea typeface="Times New Roman" panose="02020603050405020304" pitchFamily="18" charset="0"/>
              </a:rPr>
              <a:t>/ В. В. Скиба та ін. ред. ; </a:t>
            </a:r>
            <a:r>
              <a:rPr lang="uk-UA" sz="2800" kern="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Нац</a:t>
            </a:r>
            <a:r>
              <a:rPr lang="uk-UA" sz="2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мед. ун-т ім. О. О. Богомольця, </a:t>
            </a:r>
            <a:r>
              <a:rPr lang="uk-UA" sz="2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Нац</a:t>
            </a:r>
            <a:r>
              <a:rPr lang="uk-UA" sz="2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ун-т охорони здоров'я України ім. П. Л. Шупика, Приват. ВНЗ "Київ. мед. ун-т".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uk-UA" sz="2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2-ге вид.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uk-UA" sz="2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Київ : Сталь,  2022.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 </a:t>
            </a:r>
            <a:r>
              <a:rPr lang="uk-UA" sz="2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С. 152-178.</a:t>
            </a:r>
          </a:p>
          <a:p>
            <a:endParaRPr lang="uk-UA" sz="2800" kern="0" dirty="0">
              <a:latin typeface="Times New Roman" panose="02020603050405020304" pitchFamily="18" charset="0"/>
            </a:endParaRPr>
          </a:p>
          <a:p>
            <a:r>
              <a:rPr lang="uk-UA" sz="28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Войтюк Н. В. Розділи: Пахові грижі; Шовний матеріал в хірургії. Грижі : </a:t>
            </a:r>
            <a:r>
              <a:rPr lang="uk-UA" sz="2800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навч</a:t>
            </a:r>
            <a:r>
              <a:rPr lang="uk-UA" sz="28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uk-UA" sz="2800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посіб</a:t>
            </a:r>
            <a:r>
              <a:rPr lang="uk-UA" sz="28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. / В. В. Скиба та ін. ред. ; </a:t>
            </a:r>
            <a:r>
              <a:rPr lang="uk-UA" sz="2800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Нац</a:t>
            </a:r>
            <a:r>
              <a:rPr lang="uk-UA" sz="28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. мед. ун-т ім. О. О. Богомольця, </a:t>
            </a:r>
            <a:r>
              <a:rPr lang="uk-UA" sz="2800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Нац</a:t>
            </a:r>
            <a:r>
              <a:rPr lang="uk-UA" sz="28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. ун-т охорони здоров'я України ім. П. Л. Шупика, Приват. ВНЗ "Київ. мед. ун-т". 2-ге вид. Київ : Сталь,  2022. С. 152-178.</a:t>
            </a:r>
          </a:p>
          <a:p>
            <a:endParaRPr lang="uk-UA" sz="280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2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Varni</a:t>
            </a:r>
            <a:r>
              <a:rPr lang="uk-UA" sz="2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JW, </a:t>
            </a:r>
            <a:r>
              <a:rPr lang="uk-UA" sz="2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Wallander</a:t>
            </a:r>
            <a:r>
              <a:rPr lang="uk-UA" sz="2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JL. </a:t>
            </a:r>
            <a:r>
              <a:rPr lang="uk-UA" sz="2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Pediatric</a:t>
            </a:r>
            <a:r>
              <a:rPr lang="uk-UA" sz="2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chronic</a:t>
            </a:r>
            <a:r>
              <a:rPr lang="uk-UA" sz="2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disabilities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In: 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DK </a:t>
            </a:r>
            <a:r>
              <a:rPr lang="uk-UA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Routh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(ed). </a:t>
            </a:r>
            <a:r>
              <a:rPr lang="uk-UA" sz="2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Hand-book</a:t>
            </a:r>
            <a:r>
              <a:rPr lang="uk-UA" sz="2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uk-UA" sz="2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Pediatric</a:t>
            </a:r>
            <a:r>
              <a:rPr lang="uk-UA" sz="2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Psychology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uk-UA" sz="2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New</a:t>
            </a:r>
            <a:r>
              <a:rPr lang="uk-UA" sz="2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York</a:t>
            </a:r>
            <a:r>
              <a:rPr lang="uk-UA" sz="2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uk-UA" sz="2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Guilford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r>
              <a:rPr lang="uk-UA" sz="2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1988. </a:t>
            </a:r>
            <a:r>
              <a:rPr lang="en-US" sz="2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uk-UA" sz="2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190-221.</a:t>
            </a:r>
            <a:endParaRPr lang="en-US" sz="280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uk-UA" sz="2800" dirty="0">
              <a:highlight>
                <a:srgbClr val="FFFF00"/>
              </a:highligh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2800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Varni</a:t>
            </a:r>
            <a:r>
              <a:rPr lang="uk-UA" sz="28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J</a:t>
            </a:r>
            <a:r>
              <a:rPr lang="en-US" sz="28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uk-UA" sz="28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W</a:t>
            </a:r>
            <a:r>
              <a:rPr lang="en-US" sz="28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uk-UA" sz="28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uk-UA" sz="2800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Wallander</a:t>
            </a:r>
            <a:r>
              <a:rPr lang="uk-UA" sz="28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J</a:t>
            </a:r>
            <a:r>
              <a:rPr lang="en-US" sz="28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uk-UA" sz="28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L. </a:t>
            </a:r>
            <a:r>
              <a:rPr lang="uk-UA" sz="2800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Pediatric</a:t>
            </a:r>
            <a:r>
              <a:rPr lang="uk-UA" sz="28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800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chronic</a:t>
            </a:r>
            <a:r>
              <a:rPr lang="uk-UA" sz="28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800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disabilities</a:t>
            </a:r>
            <a:r>
              <a:rPr lang="uk-UA" sz="28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uk-UA" sz="2800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Hand-book</a:t>
            </a:r>
            <a:r>
              <a:rPr lang="uk-UA" sz="28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800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uk-UA" sz="28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800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Pediatric</a:t>
            </a:r>
            <a:r>
              <a:rPr lang="uk-UA" sz="28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800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Psychology</a:t>
            </a:r>
            <a:r>
              <a:rPr lang="en-US" sz="28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/  ed</a:t>
            </a:r>
            <a:r>
              <a:rPr lang="ru-RU" sz="28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uk-UA" sz="28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D. K. </a:t>
            </a:r>
            <a:r>
              <a:rPr lang="uk-UA" sz="2800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Routh</a:t>
            </a:r>
            <a:r>
              <a:rPr lang="uk-UA" sz="28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uk-UA" sz="2800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New</a:t>
            </a:r>
            <a:r>
              <a:rPr lang="uk-UA" sz="28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800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York</a:t>
            </a:r>
            <a:r>
              <a:rPr lang="uk-UA" sz="28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uk-UA" sz="2800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Guilford</a:t>
            </a:r>
            <a:r>
              <a:rPr lang="uk-UA" sz="28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, 1988. </a:t>
            </a:r>
            <a:r>
              <a:rPr lang="en-US" sz="28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P. </a:t>
            </a:r>
            <a:r>
              <a:rPr lang="uk-UA" sz="28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190-221.</a:t>
            </a:r>
            <a:endParaRPr lang="en-US" sz="2800" dirty="0">
              <a:highlight>
                <a:srgbClr val="FFFF00"/>
              </a:highligh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405975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8F5E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8385C9AD-8AEB-4667-AAB1-47375AE92591}"/>
              </a:ext>
            </a:extLst>
          </p:cNvPr>
          <p:cNvSpPr txBox="1"/>
          <p:nvPr/>
        </p:nvSpPr>
        <p:spPr>
          <a:xfrm>
            <a:off x="1066800" y="1496347"/>
            <a:ext cx="16611600" cy="812530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Релігія та медицина [Текст] : матеріали </a:t>
            </a:r>
            <a:r>
              <a:rPr lang="uk-UA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міжнар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наук.-</a:t>
            </a:r>
            <a:r>
              <a:rPr lang="uk-UA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практ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uk-UA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конф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., </a:t>
            </a:r>
            <a:r>
              <a:rPr lang="uk-UA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присвяч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пам'яті </a:t>
            </a:r>
            <a:r>
              <a:rPr lang="uk-UA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Св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Луки (В. Ф. </a:t>
            </a:r>
            <a:r>
              <a:rPr lang="uk-UA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Войно-Ясенецького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11-12 черв. 2019 р. / [</a:t>
            </a:r>
            <a:r>
              <a:rPr lang="uk-UA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редкол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.: </a:t>
            </a:r>
            <a:r>
              <a:rPr lang="uk-UA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Кучин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Ю. Л. та ін.] ; </a:t>
            </a:r>
            <a:r>
              <a:rPr lang="uk-UA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Нац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мед. ун-т ім. О. О. Богомольця, Каф. філософії, біоетики та історії медицини, Громад. </a:t>
            </a:r>
            <a:r>
              <a:rPr lang="uk-UA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орг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"</a:t>
            </a:r>
            <a:r>
              <a:rPr lang="uk-UA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Укр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uk-UA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асоц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релігієзнавців", Центр розвитку особистості "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Humanus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" (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Болгарія). 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Київ : Автограф, 2019. 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377 с. : рис. 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Текст </a:t>
            </a:r>
            <a:r>
              <a:rPr lang="uk-UA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укр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., рос., </a:t>
            </a:r>
            <a:r>
              <a:rPr lang="uk-UA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англ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Бібліогр. в кінці ст. 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300 прим. 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ISBN 978-966-8349-16-4</a:t>
            </a:r>
          </a:p>
          <a:p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28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Релігія та медицина</a:t>
            </a:r>
            <a:r>
              <a:rPr lang="en-US" sz="28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8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: матеріали </a:t>
            </a:r>
            <a:r>
              <a:rPr lang="uk-UA" sz="2800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міжнар</a:t>
            </a:r>
            <a:r>
              <a:rPr lang="uk-UA" sz="28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. наук.-</a:t>
            </a:r>
            <a:r>
              <a:rPr lang="uk-UA" sz="2800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практ</a:t>
            </a:r>
            <a:r>
              <a:rPr lang="uk-UA" sz="28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uk-UA" sz="2800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конф</a:t>
            </a:r>
            <a:r>
              <a:rPr lang="uk-UA" sz="28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., </a:t>
            </a:r>
            <a:r>
              <a:rPr lang="uk-UA" sz="2800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присвяч</a:t>
            </a:r>
            <a:r>
              <a:rPr lang="uk-UA" sz="28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. пам'яті </a:t>
            </a:r>
            <a:r>
              <a:rPr lang="uk-UA" sz="2800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Св</a:t>
            </a:r>
            <a:r>
              <a:rPr lang="uk-UA" sz="28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. Луки (В. Ф. </a:t>
            </a:r>
            <a:r>
              <a:rPr lang="uk-UA" sz="2800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Войно-Ясенецького</a:t>
            </a:r>
            <a:r>
              <a:rPr lang="uk-UA" sz="28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), 11-12 черв. 2019 р. / [</a:t>
            </a:r>
            <a:r>
              <a:rPr lang="uk-UA" sz="2800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редкол</a:t>
            </a:r>
            <a:r>
              <a:rPr lang="uk-UA" sz="28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.: </a:t>
            </a:r>
            <a:r>
              <a:rPr lang="uk-UA" sz="2800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Кучин</a:t>
            </a:r>
            <a:r>
              <a:rPr lang="uk-UA" sz="28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 Ю. Л. та ін.] ; </a:t>
            </a:r>
            <a:r>
              <a:rPr lang="uk-UA" sz="2800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Нац</a:t>
            </a:r>
            <a:r>
              <a:rPr lang="uk-UA" sz="28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. мед. ун-т ім. О. О. Богомольця, Каф. філософії, біоетики та історії медицини, Громад. </a:t>
            </a:r>
            <a:r>
              <a:rPr lang="uk-UA" sz="2800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орг</a:t>
            </a:r>
            <a:r>
              <a:rPr lang="uk-UA" sz="28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. "</a:t>
            </a:r>
            <a:r>
              <a:rPr lang="uk-UA" sz="2800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Укр</a:t>
            </a:r>
            <a:r>
              <a:rPr lang="uk-UA" sz="28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uk-UA" sz="2800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асоц</a:t>
            </a:r>
            <a:r>
              <a:rPr lang="uk-UA" sz="28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. релігієзнавців", Центр розвитку особистості "</a:t>
            </a:r>
            <a:r>
              <a:rPr lang="en-US" sz="2800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Humanus</a:t>
            </a:r>
            <a:r>
              <a:rPr lang="en-US" sz="28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" (</a:t>
            </a:r>
            <a:r>
              <a:rPr lang="uk-UA" sz="28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Болгарія). Київ : Автограф, 2019. 377 с.</a:t>
            </a:r>
          </a:p>
          <a:p>
            <a:endParaRPr lang="uk-UA" sz="2800" dirty="0">
              <a:highlight>
                <a:srgbClr val="FFFF00"/>
              </a:highligh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Tiuliukin</a:t>
            </a:r>
            <a:r>
              <a:rPr lang="en-US" sz="2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I</a:t>
            </a:r>
            <a:r>
              <a:rPr lang="en-US" sz="2800" i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</a:t>
            </a:r>
            <a:r>
              <a:rPr lang="en-US" sz="2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Ivanchov</a:t>
            </a:r>
            <a:r>
              <a:rPr lang="en-US" sz="2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P, </a:t>
            </a:r>
            <a:r>
              <a:rPr lang="en-US" sz="2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Gychka</a:t>
            </a:r>
            <a:r>
              <a:rPr lang="en-US" sz="2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S. Features of the microflora of the colon in patients with complicated colorectal cancer</a:t>
            </a:r>
            <a:r>
              <a:rPr lang="uk-UA" sz="2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2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</a:t>
            </a:r>
            <a:r>
              <a:rPr lang="uk-UA" sz="28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en-US" sz="2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Scientific research: modern challenges and future prospects. Proceedings of the 6th International scientific and practical conference. </a:t>
            </a:r>
            <a:r>
              <a:rPr lang="uk-UA" sz="2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Munich</a:t>
            </a:r>
            <a:r>
              <a:rPr lang="uk-UA" sz="2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uk-UA" sz="2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Germany</a:t>
            </a:r>
            <a:r>
              <a:rPr lang="uk-UA" sz="2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r>
              <a:rPr lang="en-US" sz="2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MDPC Publishing</a:t>
            </a:r>
            <a:r>
              <a:rPr lang="uk-UA" sz="2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 2025. p. 48-56.</a:t>
            </a:r>
          </a:p>
          <a:p>
            <a:endParaRPr lang="uk-UA" sz="2800" kern="1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2800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Tiuliukin</a:t>
            </a:r>
            <a:r>
              <a:rPr lang="en-US" sz="28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I, </a:t>
            </a:r>
            <a:r>
              <a:rPr lang="en-US" sz="2800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Ivanchov</a:t>
            </a:r>
            <a:r>
              <a:rPr lang="en-US" sz="28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P, </a:t>
            </a:r>
            <a:r>
              <a:rPr lang="en-US" sz="2800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Gychka</a:t>
            </a:r>
            <a:r>
              <a:rPr lang="en-US" sz="28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S. Features of the microflora of the colon in patients with complicated colorectal cancer</a:t>
            </a:r>
            <a:r>
              <a:rPr lang="uk-UA" sz="28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800" i="1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Scientific research: modern challenges and future prospects. Proceedings of the 6th International scientific and practical conference</a:t>
            </a:r>
            <a:r>
              <a:rPr lang="en-US" sz="28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uk-UA" sz="2800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Munich</a:t>
            </a:r>
            <a:r>
              <a:rPr lang="uk-UA" sz="28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uk-UA" sz="2800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Germany</a:t>
            </a:r>
            <a:r>
              <a:rPr lang="uk-UA" sz="28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sz="28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MDPC Publishing</a:t>
            </a:r>
            <a:r>
              <a:rPr lang="uk-UA" sz="28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; 2025. p. 48-56.</a:t>
            </a:r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B9ED19BE-82F9-4346-A2E8-CD74A495FD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3400" y="24245"/>
            <a:ext cx="17221200" cy="1143000"/>
          </a:xfrm>
        </p:spPr>
        <p:txBody>
          <a:bodyPr>
            <a:normAutofit/>
          </a:bodyPr>
          <a:lstStyle/>
          <a:p>
            <a:r>
              <a:rPr lang="uk-UA" sz="5300" b="1" dirty="0">
                <a:solidFill>
                  <a:srgbClr val="004AA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Приклад оформлення матеріалів конференції </a:t>
            </a:r>
          </a:p>
        </p:txBody>
      </p:sp>
    </p:spTree>
    <p:extLst>
      <p:ext uri="{BB962C8B-B14F-4D97-AF65-F5344CB8AC3E}">
        <p14:creationId xmlns:p14="http://schemas.microsoft.com/office/powerpoint/2010/main" val="292835368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8F5E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8385C9AD-8AEB-4667-AAB1-47375AE92591}"/>
              </a:ext>
            </a:extLst>
          </p:cNvPr>
          <p:cNvSpPr txBox="1"/>
          <p:nvPr/>
        </p:nvSpPr>
        <p:spPr>
          <a:xfrm>
            <a:off x="1066800" y="1790700"/>
            <a:ext cx="16611600" cy="812530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Філософія релігії та медицини в </a:t>
            </a:r>
            <a:r>
              <a:rPr lang="uk-UA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постсекулярну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добу: матеріали ІІІ </a:t>
            </a:r>
            <a:r>
              <a:rPr lang="uk-UA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Міжнар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наук.-</a:t>
            </a:r>
            <a:r>
              <a:rPr lang="uk-UA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практ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uk-UA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конф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., присвяченої пам’яті </a:t>
            </a:r>
            <a:r>
              <a:rPr lang="uk-UA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свт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Луки (В. Ф. </a:t>
            </a:r>
            <a:r>
              <a:rPr lang="uk-UA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Войно-Ясенецького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[Електронний ресурс]. – Київ : НМУ ім. О. О. Богомольця, ВР ІФ ім. Г. С. Сковороди НАНУ, 2021. – 311 с. – Режим доступу: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ttp://ir.librarynmu.com/bitstream/123456789/7367/1/%D0%A4%D1%96%D0%BB%D0%BE%D1%81%D0%BE%D1%84%D1%96%D1%8F%20%D1%80%D0%B5%D0%BB%D1%96%D0%B3%D1%96%D1%97%20%D1%82%D0%B0%20%D0%BC%D0%B5%D0%B4%D0%B8%D1%86%D0%B8%D0%BD%D0%B8%20%D0%B2%20%D0%BF%D0%BE%D1%81%D1%82%D1%81%D0%B5%D0%BA%D1%83%D0%BB%D1%8F%D1%80%D0%BD%D1%83%20%D0%B4%D0%BE%D0%B1%D1%83.pdf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(дата </a:t>
            </a:r>
            <a:r>
              <a:rPr lang="uk-UA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зверення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20.03.2023)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uk-UA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uk-UA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Земсков С. В., Гололобова К. О. Святитель Лука Войно-</a:t>
            </a:r>
            <a:r>
              <a:rPr lang="ru-RU" sz="2800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Ясенецький</a:t>
            </a:r>
            <a:r>
              <a:rPr lang="ru-RU" sz="28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2800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життя</a:t>
            </a:r>
            <a:r>
              <a:rPr lang="ru-RU" sz="28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всупереч</a:t>
            </a:r>
            <a:r>
              <a:rPr lang="ru-RU" sz="28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uk-UA" sz="28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Філософія релігії та медицини в </a:t>
            </a:r>
            <a:r>
              <a:rPr lang="uk-UA" sz="2800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постсекулярну</a:t>
            </a:r>
            <a:r>
              <a:rPr lang="uk-UA" sz="28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добу: матеріали ІІІ </a:t>
            </a:r>
            <a:r>
              <a:rPr lang="uk-UA" sz="2800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Міжнар</a:t>
            </a:r>
            <a:r>
              <a:rPr lang="uk-UA" sz="28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. наук.-</a:t>
            </a:r>
            <a:r>
              <a:rPr lang="uk-UA" sz="2800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практ</a:t>
            </a:r>
            <a:r>
              <a:rPr lang="uk-UA" sz="28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uk-UA" sz="2800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конф</a:t>
            </a:r>
            <a:r>
              <a:rPr lang="uk-UA" sz="28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., присвяченої пам’яті </a:t>
            </a:r>
            <a:r>
              <a:rPr lang="uk-UA" sz="2800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свт</a:t>
            </a:r>
            <a:r>
              <a:rPr lang="uk-UA" sz="28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. Луки (В. Ф. </a:t>
            </a:r>
            <a:r>
              <a:rPr lang="uk-UA" sz="2800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Войно-Ясенецького</a:t>
            </a:r>
            <a:r>
              <a:rPr lang="uk-UA" sz="28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). Київ : НМУ ім. О. О. Богомольця, ВР ІФ ім. Г. С. Сковороди НАНУ, 2021. С. 19-21. </a:t>
            </a:r>
            <a:r>
              <a:rPr lang="en-US" sz="28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URL</a:t>
            </a:r>
            <a:r>
              <a:rPr lang="uk-UA" sz="28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sz="28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ttp://ir.librarynmu.com/bitstream/123456789/7367/1/%D0%A4%D1%96%D0%BB%D0%BE%D1%81%D0%BE%D1%84%D1%96%D1%8F%20%D1%80%D0%B5%D0%BB%D1%96%D0%B3%D1%96%D1%97%20%D1%82%D0%B0%20%D0%BC%D0%B5%D0%B4%D0%B8%D1%86%D0%B8%D0%BD%D0%B8%20%D0%B2%20%D0%BF%D0%BE%D1%81%D1%82%D1%81%D0%B5%D0%BA%D1%83%D0%BB%D1%8F%D1%80%D0%BD%D1%83%20%D0%B4%D0%BE%D0%B1%D1%83.pdf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(дата </a:t>
            </a:r>
            <a:r>
              <a:rPr lang="uk-UA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зверення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20.03.2023)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uk-UA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B9ED19BE-82F9-4346-A2E8-CD74A495FD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28800" y="0"/>
            <a:ext cx="15087600" cy="1676400"/>
          </a:xfrm>
        </p:spPr>
        <p:txBody>
          <a:bodyPr>
            <a:noAutofit/>
          </a:bodyPr>
          <a:lstStyle/>
          <a:p>
            <a:r>
              <a:rPr lang="uk-UA" sz="5300" b="1" dirty="0">
                <a:solidFill>
                  <a:srgbClr val="004AA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Оформлення матеріалів конференції (електронний ресурс) </a:t>
            </a:r>
          </a:p>
        </p:txBody>
      </p:sp>
    </p:spTree>
    <p:extLst>
      <p:ext uri="{BB962C8B-B14F-4D97-AF65-F5344CB8AC3E}">
        <p14:creationId xmlns:p14="http://schemas.microsoft.com/office/powerpoint/2010/main" val="11339318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8F5E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CB9F5B62-57BE-46A2-8B37-E1D5AB4AB29E}"/>
              </a:ext>
            </a:extLst>
          </p:cNvPr>
          <p:cNvSpPr txBox="1"/>
          <p:nvPr/>
        </p:nvSpPr>
        <p:spPr>
          <a:xfrm>
            <a:off x="381000" y="952500"/>
            <a:ext cx="17602200" cy="756617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lvl="0" indent="-457200"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uk-UA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Друкований журнал</a:t>
            </a:r>
          </a:p>
          <a:p>
            <a:pPr marL="0" lvl="0" indent="0">
              <a:spcAft>
                <a:spcPts val="1000"/>
              </a:spcAft>
              <a:buNone/>
            </a:pPr>
            <a:endParaRPr lang="uk-UA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spcAft>
                <a:spcPts val="1000"/>
              </a:spcAft>
              <a:buNone/>
            </a:pP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Калюжна Л. Д. Стратегічне управління у сфері охорони здоров’я: теоретичні аспекти та практичні підходи / Л. Д. Калюжна, Т. Ю. </a:t>
            </a:r>
            <a:r>
              <a:rPr lang="uk-UA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Марушко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// Управління охороною здоров’я.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2023.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№ 2(38).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С. 12–18.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1000"/>
              </a:spcAft>
            </a:pPr>
            <a:endParaRPr lang="uk-UA" sz="1200" dirty="0">
              <a:highlight>
                <a:srgbClr val="FFFF00"/>
              </a:highligh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1000"/>
              </a:spcAft>
            </a:pPr>
            <a:r>
              <a:rPr lang="uk-UA" sz="28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Калюжна Л</a:t>
            </a:r>
            <a:r>
              <a:rPr lang="en-US" sz="28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uk-UA" sz="28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Д.</a:t>
            </a:r>
            <a:r>
              <a:rPr lang="en-US" sz="28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uk-UA" sz="28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800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Марушко</a:t>
            </a:r>
            <a:r>
              <a:rPr lang="uk-UA" sz="28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Т. Ю. Стратегічне управління у сфері охорони здоров’я: теоретичні аспекти та практичні підходи</a:t>
            </a:r>
            <a:r>
              <a:rPr lang="en-US" sz="28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uk-UA" sz="2800" i="1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Управління охороною здоров’я. </a:t>
            </a:r>
            <a:r>
              <a:rPr lang="uk-UA" sz="28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2023. № 2. С. 12–18.</a:t>
            </a:r>
          </a:p>
          <a:p>
            <a:pPr>
              <a:spcAft>
                <a:spcPts val="1000"/>
              </a:spcAft>
            </a:pPr>
            <a:endParaRPr lang="en-US" sz="1400" dirty="0">
              <a:highlight>
                <a:srgbClr val="FFFF00"/>
              </a:highligh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1000"/>
              </a:spcAft>
            </a:pPr>
            <a:r>
              <a:rPr lang="en-US" sz="28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Zale EL, Lange KL, Fields SA, </a:t>
            </a:r>
            <a:r>
              <a:rPr lang="en-US" sz="28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Ditre</a:t>
            </a:r>
            <a:r>
              <a:rPr lang="en-US" sz="28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JW. The relation between pain-related fear and disability: a meta-analysis. J Pain. 2013 Oct;14(10):1019-30. </a:t>
            </a:r>
            <a:r>
              <a:rPr lang="en-US" sz="28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doi</a:t>
            </a:r>
            <a:r>
              <a:rPr lang="en-US" sz="28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 10.1016/j.jpain.2013.05.005. </a:t>
            </a:r>
            <a:endParaRPr lang="uk-UA" sz="2800" b="0" i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1000"/>
              </a:spcAft>
            </a:pPr>
            <a:endParaRPr lang="en-US" sz="1400" dirty="0">
              <a:highlight>
                <a:srgbClr val="FFFF00"/>
              </a:highligh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1000"/>
              </a:spcAft>
            </a:pPr>
            <a:r>
              <a:rPr lang="uk-UA" sz="2800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uk-UA" sz="28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800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relation</a:t>
            </a:r>
            <a:r>
              <a:rPr lang="uk-UA" sz="28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800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between</a:t>
            </a:r>
            <a:r>
              <a:rPr lang="uk-UA" sz="28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800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pain-related</a:t>
            </a:r>
            <a:r>
              <a:rPr lang="uk-UA" sz="28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800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fear</a:t>
            </a:r>
            <a:r>
              <a:rPr lang="uk-UA" sz="28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800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uk-UA" sz="28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800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disability</a:t>
            </a:r>
            <a:r>
              <a:rPr lang="uk-UA" sz="28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: A </a:t>
            </a:r>
            <a:r>
              <a:rPr lang="uk-UA" sz="2800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meta-analysis</a:t>
            </a:r>
            <a:r>
              <a:rPr lang="en-US" sz="28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/</a:t>
            </a:r>
            <a:r>
              <a:rPr lang="uk-UA" sz="28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800" b="1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US" sz="2800" b="1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uk-UA" sz="2800" b="1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sz="2800" b="1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uk-UA" sz="2800" b="1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800" b="1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Zale</a:t>
            </a:r>
            <a:r>
              <a:rPr lang="en-US" sz="2800" b="1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et al.</a:t>
            </a:r>
            <a:r>
              <a:rPr lang="uk-UA" sz="28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The Journal of Pain</a:t>
            </a:r>
            <a:r>
              <a:rPr lang="uk-UA" sz="2800" i="1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. </a:t>
            </a:r>
            <a:r>
              <a:rPr lang="uk-UA" sz="28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2013</a:t>
            </a:r>
            <a:r>
              <a:rPr lang="en-US" sz="28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. Vol. </a:t>
            </a:r>
            <a:r>
              <a:rPr lang="uk-UA" sz="28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14</a:t>
            </a:r>
            <a:r>
              <a:rPr lang="en-US" sz="28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. P. </a:t>
            </a:r>
            <a:r>
              <a:rPr lang="uk-UA" sz="28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1019–1030. </a:t>
            </a:r>
            <a:r>
              <a:rPr lang="uk-UA" sz="2800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doi</a:t>
            </a:r>
            <a:r>
              <a:rPr lang="uk-UA" sz="28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: 10.1016/j.jpain.2013.05.005.  </a:t>
            </a:r>
            <a:r>
              <a:rPr lang="en-US" sz="28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(date of access:</a:t>
            </a:r>
            <a:r>
              <a:rPr lang="uk-UA" sz="28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20.03.2023)</a:t>
            </a:r>
          </a:p>
          <a:p>
            <a:pPr>
              <a:spcAft>
                <a:spcPts val="1000"/>
              </a:spcAft>
            </a:pPr>
            <a:endParaRPr lang="uk-UA" sz="1200" dirty="0">
              <a:highlight>
                <a:srgbClr val="FFFF00"/>
              </a:highligh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1000"/>
              </a:spcAft>
            </a:pPr>
            <a:r>
              <a:rPr lang="uk-UA" sz="2800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uk-UA" sz="28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800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relation</a:t>
            </a:r>
            <a:r>
              <a:rPr lang="uk-UA" sz="28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800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between</a:t>
            </a:r>
            <a:r>
              <a:rPr lang="uk-UA" sz="28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800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pain-related</a:t>
            </a:r>
            <a:r>
              <a:rPr lang="uk-UA" sz="28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800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fear</a:t>
            </a:r>
            <a:r>
              <a:rPr lang="uk-UA" sz="28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800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uk-UA" sz="28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800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disability</a:t>
            </a:r>
            <a:r>
              <a:rPr lang="uk-UA" sz="28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: A </a:t>
            </a:r>
            <a:r>
              <a:rPr lang="uk-UA" sz="2800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meta-analysis</a:t>
            </a:r>
            <a:r>
              <a:rPr lang="en-US" sz="28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/</a:t>
            </a:r>
            <a:r>
              <a:rPr lang="uk-UA" sz="28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E</a:t>
            </a:r>
            <a:r>
              <a:rPr lang="en-US" sz="28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uk-UA" sz="28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sz="28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uk-UA" sz="28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800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Zale</a:t>
            </a:r>
            <a:r>
              <a:rPr lang="uk-UA" sz="28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, K</a:t>
            </a:r>
            <a:r>
              <a:rPr lang="en-US" sz="28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uk-UA" sz="28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sz="28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uk-UA" sz="28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800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Lange</a:t>
            </a:r>
            <a:r>
              <a:rPr lang="uk-UA" sz="28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, S</a:t>
            </a:r>
            <a:r>
              <a:rPr lang="en-US" sz="28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uk-UA" sz="28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28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uk-UA" sz="28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800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Fields</a:t>
            </a:r>
            <a:r>
              <a:rPr lang="uk-UA" sz="28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, J</a:t>
            </a:r>
            <a:r>
              <a:rPr lang="en-US" sz="28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uk-UA" sz="28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W. </a:t>
            </a:r>
            <a:r>
              <a:rPr lang="en-US" sz="28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800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Ditre</a:t>
            </a:r>
            <a:r>
              <a:rPr lang="en-US" sz="28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uk-UA" sz="28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The Journal of Pain</a:t>
            </a:r>
            <a:r>
              <a:rPr lang="uk-UA" sz="2800" i="1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uk-UA" sz="28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 2013</a:t>
            </a:r>
            <a:r>
              <a:rPr lang="en-US" sz="28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. Vol. </a:t>
            </a:r>
            <a:r>
              <a:rPr lang="uk-UA" sz="28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14</a:t>
            </a:r>
            <a:r>
              <a:rPr lang="en-US" sz="28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. P. </a:t>
            </a:r>
            <a:r>
              <a:rPr lang="uk-UA" sz="28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1019–1030. </a:t>
            </a:r>
            <a:r>
              <a:rPr lang="uk-UA" sz="2800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doi</a:t>
            </a:r>
            <a:r>
              <a:rPr lang="uk-UA" sz="28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: 10.1016/j.jpain.2013.05.005.  </a:t>
            </a:r>
            <a:r>
              <a:rPr lang="en-US" sz="28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(date of access:</a:t>
            </a:r>
            <a:r>
              <a:rPr lang="uk-UA" sz="28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20.03.2023)</a:t>
            </a:r>
            <a:endParaRPr lang="en-US" sz="2800" dirty="0">
              <a:highlight>
                <a:srgbClr val="FFFF00"/>
              </a:highligh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1000"/>
              </a:spcAft>
            </a:pPr>
            <a:endParaRPr lang="uk-UA" sz="1400" dirty="0">
              <a:highlight>
                <a:srgbClr val="FFFF00"/>
              </a:highligh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B9ED19BE-82F9-4346-A2E8-CD74A495FD8D}"/>
              </a:ext>
            </a:extLst>
          </p:cNvPr>
          <p:cNvSpPr txBox="1">
            <a:spLocks/>
          </p:cNvSpPr>
          <p:nvPr/>
        </p:nvSpPr>
        <p:spPr>
          <a:xfrm>
            <a:off x="1828800" y="0"/>
            <a:ext cx="15087600" cy="1257300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5300" b="1" dirty="0" err="1">
                <a:solidFill>
                  <a:srgbClr val="004AA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Приклади</a:t>
            </a:r>
            <a:r>
              <a:rPr lang="ru-RU" sz="5300" b="1" dirty="0">
                <a:solidFill>
                  <a:srgbClr val="004AA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5300" b="1" dirty="0" err="1">
                <a:solidFill>
                  <a:srgbClr val="004AA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оформлення</a:t>
            </a:r>
            <a:r>
              <a:rPr lang="ru-RU" sz="5300" b="1" dirty="0">
                <a:solidFill>
                  <a:srgbClr val="004AA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5300" b="1" dirty="0" err="1">
                <a:solidFill>
                  <a:srgbClr val="004AA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статті</a:t>
            </a:r>
            <a:r>
              <a:rPr lang="ru-RU" sz="5300" b="1" dirty="0">
                <a:solidFill>
                  <a:srgbClr val="004AA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 журналу</a:t>
            </a:r>
          </a:p>
        </p:txBody>
      </p:sp>
    </p:spTree>
    <p:extLst>
      <p:ext uri="{BB962C8B-B14F-4D97-AF65-F5344CB8AC3E}">
        <p14:creationId xmlns:p14="http://schemas.microsoft.com/office/powerpoint/2010/main" val="394832619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8F5E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CB9F5B62-57BE-46A2-8B37-E1D5AB4AB29E}"/>
              </a:ext>
            </a:extLst>
          </p:cNvPr>
          <p:cNvSpPr txBox="1"/>
          <p:nvPr/>
        </p:nvSpPr>
        <p:spPr>
          <a:xfrm>
            <a:off x="571500" y="1485900"/>
            <a:ext cx="17145000" cy="77559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1000"/>
              </a:spcAft>
            </a:pPr>
            <a:r>
              <a:rPr lang="uk-UA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Журавель О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uk-UA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Ю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r>
              <a:rPr lang="uk-UA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Клініко-лабораторна оцінка стану пацієнтів з ревізійною ринопластикою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/ </a:t>
            </a:r>
            <a:r>
              <a:rPr lang="uk-UA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uk-UA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Ю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r>
              <a:rPr lang="uk-UA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Журавель, </a:t>
            </a:r>
            <a:r>
              <a:rPr lang="uk-UA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uk-UA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Ю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r>
              <a:rPr lang="uk-UA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Запорожець, </a:t>
            </a:r>
            <a:r>
              <a:rPr lang="uk-UA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uk-UA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</a:t>
            </a:r>
            <a:r>
              <a:rPr lang="uk-UA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uk-UA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Храпач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// </a:t>
            </a:r>
            <a:r>
              <a:rPr lang="uk-UA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Клініко-лабораторна </a:t>
            </a:r>
            <a:r>
              <a:rPr lang="uk-UA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оцінка стану пацієнтів з ревізійною ринопластикою. Імунологія та алергологія: наука і практика.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uk-UA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2024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28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№ </a:t>
            </a:r>
            <a:r>
              <a:rPr lang="uk-UA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ru-RU" sz="28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– С. </a:t>
            </a:r>
            <a:r>
              <a:rPr lang="uk-UA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54-59. Режим доступу: 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https://immunology.org.ua/index.php/journal/article/view/120/94</a:t>
            </a:r>
            <a:endParaRPr lang="uk-UA" sz="2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1000"/>
              </a:spcAft>
            </a:pPr>
            <a:endParaRPr lang="en-US" sz="2800" u="sng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1000"/>
              </a:spcAft>
            </a:pPr>
            <a:r>
              <a:rPr lang="uk-UA" sz="28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Журавель О</a:t>
            </a:r>
            <a:r>
              <a:rPr lang="en-US" sz="28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uk-UA" sz="28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Ю</a:t>
            </a:r>
            <a:r>
              <a:rPr lang="en-US" sz="28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uk-UA" sz="28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, Запорожець Т</a:t>
            </a:r>
            <a:r>
              <a:rPr lang="en-US" sz="28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uk-UA" sz="28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Ю</a:t>
            </a:r>
            <a:r>
              <a:rPr lang="en-US" sz="28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uk-UA" sz="28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uk-UA" sz="2800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Храпач</a:t>
            </a:r>
            <a:r>
              <a:rPr lang="uk-UA" sz="28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В</a:t>
            </a:r>
            <a:r>
              <a:rPr lang="en-US" sz="28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uk-UA" sz="28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В. Клініко-лабораторна оцінка стану пацієнтів з ревізійною ринопластикою. </a:t>
            </a:r>
            <a:r>
              <a:rPr lang="uk-UA" sz="2800" i="1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Імунологія та алергологія: наука і практика</a:t>
            </a:r>
            <a:r>
              <a:rPr lang="uk-UA" sz="28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. 2024</a:t>
            </a:r>
            <a:r>
              <a:rPr lang="en-US" sz="28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uk-UA" sz="28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№ 1. С. 54-59. </a:t>
            </a:r>
            <a:r>
              <a:rPr lang="en-US" sz="28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URL: </a:t>
            </a:r>
            <a:r>
              <a:rPr lang="en-US" sz="28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https://immunology.org.ua/index.php/journal/article/view/120/94</a:t>
            </a:r>
            <a:r>
              <a:rPr lang="en-US" sz="28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doi</a:t>
            </a:r>
            <a:r>
              <a:rPr lang="en-US" sz="28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uk-UA" sz="28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https://doi.org/10.37321/immunology.2024.1-08 </a:t>
            </a:r>
            <a:endParaRPr lang="uk-UA" sz="2800" dirty="0">
              <a:highlight>
                <a:srgbClr val="FFFF00"/>
              </a:highligh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1000"/>
              </a:spcAft>
            </a:pPr>
            <a:endParaRPr lang="uk-UA" sz="2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1000"/>
              </a:spcAft>
            </a:pP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Zattoni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D,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Christoforidis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D. How best to palliate and treat emergency conditions in geriatric patients with colorectal cancer. Eur J Surg Oncol. 2020 Mar;46(3):369-378.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doi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10.1016/j.ejso.2019.12.020.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Available at: 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4"/>
              </a:rPr>
              <a:t>https://www.ejso.com/article/S0748-7983(19)31510-0/abstract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uk-UA" sz="2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1000"/>
              </a:spcAft>
            </a:pPr>
            <a:endParaRPr lang="uk-UA" sz="2800" dirty="0">
              <a:highlight>
                <a:srgbClr val="FFFF00"/>
              </a:highligh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1000"/>
              </a:spcAft>
            </a:pPr>
            <a:r>
              <a:rPr lang="en-US" sz="2800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Zattoni</a:t>
            </a:r>
            <a:r>
              <a:rPr lang="en-US" sz="28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D</a:t>
            </a:r>
            <a:r>
              <a:rPr lang="uk-UA" sz="28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28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Christoforidis</a:t>
            </a:r>
            <a:r>
              <a:rPr lang="en-US" sz="28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D. How best to palliate and treat emergency conditions in geriatric patients with colorectal cancer. </a:t>
            </a:r>
            <a:r>
              <a:rPr lang="en-US" sz="2800" i="1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European Journal of Surgical Oncology</a:t>
            </a:r>
            <a:r>
              <a:rPr lang="en-US" sz="28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. 2020</a:t>
            </a:r>
            <a:r>
              <a:rPr lang="uk-UA" sz="28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8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Vol. 46, </a:t>
            </a:r>
            <a:r>
              <a:rPr lang="uk-UA" sz="28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№</a:t>
            </a:r>
            <a:r>
              <a:rPr lang="en-US" sz="28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uk-UA" sz="28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8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P. 369-378. </a:t>
            </a:r>
            <a:r>
              <a:rPr lang="en-US" sz="2800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doi</a:t>
            </a:r>
            <a:r>
              <a:rPr lang="en-US" sz="28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: 10.1016/j.ejso.2019.12.020. URL:</a:t>
            </a:r>
            <a:r>
              <a:rPr lang="en-US" sz="28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https://www.ejso.com/article/S0748-7983(19)31510-0/abstract</a:t>
            </a:r>
            <a:r>
              <a:rPr lang="en-US" sz="28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uk-UA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B9ED19BE-82F9-4346-A2E8-CD74A495FD8D}"/>
              </a:ext>
            </a:extLst>
          </p:cNvPr>
          <p:cNvSpPr txBox="1">
            <a:spLocks/>
          </p:cNvSpPr>
          <p:nvPr/>
        </p:nvSpPr>
        <p:spPr>
          <a:xfrm>
            <a:off x="6927" y="190500"/>
            <a:ext cx="18288000" cy="1066800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5000" b="1" dirty="0" err="1">
                <a:solidFill>
                  <a:srgbClr val="004AA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Приклади</a:t>
            </a:r>
            <a:r>
              <a:rPr lang="ru-RU" sz="5000" b="1" dirty="0">
                <a:solidFill>
                  <a:srgbClr val="004AA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5000" b="1" dirty="0" err="1">
                <a:solidFill>
                  <a:srgbClr val="004AA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оформлення</a:t>
            </a:r>
            <a:r>
              <a:rPr lang="ru-RU" sz="5000" b="1" dirty="0">
                <a:solidFill>
                  <a:srgbClr val="004AA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5000" b="1" dirty="0" err="1">
                <a:solidFill>
                  <a:srgbClr val="004AA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статті</a:t>
            </a:r>
            <a:r>
              <a:rPr lang="ru-RU" sz="5000" b="1" dirty="0">
                <a:solidFill>
                  <a:srgbClr val="004AA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 журналу у </a:t>
            </a:r>
            <a:r>
              <a:rPr lang="ru-RU" sz="5000" b="1" dirty="0" err="1">
                <a:solidFill>
                  <a:srgbClr val="004AA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відкритому</a:t>
            </a:r>
            <a:r>
              <a:rPr lang="ru-RU" sz="5000" b="1" dirty="0">
                <a:solidFill>
                  <a:srgbClr val="004AA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5000" b="1" dirty="0" err="1">
                <a:solidFill>
                  <a:srgbClr val="004AA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доступі</a:t>
            </a:r>
            <a:r>
              <a:rPr lang="ru-RU" sz="5000" b="1" dirty="0">
                <a:solidFill>
                  <a:srgbClr val="004AA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2393116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8F5E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CB9F5B62-57BE-46A2-8B37-E1D5AB4AB29E}"/>
              </a:ext>
            </a:extLst>
          </p:cNvPr>
          <p:cNvSpPr txBox="1"/>
          <p:nvPr/>
        </p:nvSpPr>
        <p:spPr>
          <a:xfrm>
            <a:off x="685800" y="1638300"/>
            <a:ext cx="16916400" cy="74584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lvl="0" indent="-457200">
              <a:lnSpc>
                <a:spcPct val="150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uk-UA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Без автора, журнал в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електронному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доступі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uk-UA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стаття із  сайту</a:t>
            </a:r>
          </a:p>
          <a:p>
            <a:pPr marL="0" indent="0">
              <a:spcAft>
                <a:spcPts val="1000"/>
              </a:spcAft>
              <a:buNone/>
            </a:pPr>
            <a:r>
              <a:rPr lang="uk-UA" sz="2800" kern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ru-RU" sz="2800" kern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вінціцький</a:t>
            </a:r>
            <a:r>
              <a:rPr lang="ru-RU" sz="2800" kern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kern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Анатолій</a:t>
            </a:r>
            <a:r>
              <a:rPr lang="ru-RU" sz="2800" kern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800" kern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ru-RU" sz="2800" kern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таніславович</a:t>
            </a:r>
            <a:r>
              <a:rPr lang="uk-UA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(до 70-річчя </a:t>
            </a:r>
            <a:r>
              <a:rPr lang="ru-RU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дня </a:t>
            </a:r>
            <a:r>
              <a:rPr lang="ru-RU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народження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uk-UA" sz="28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[Електронний ресурс] 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// П</a:t>
            </a:r>
            <a:r>
              <a:rPr lang="uk-UA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рактикуючий</a:t>
            </a:r>
            <a:r>
              <a:rPr lang="uk-UA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лікар.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2018</a:t>
            </a:r>
            <a:r>
              <a:rPr lang="uk-UA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uk-UA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Т. 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7, №</a:t>
            </a:r>
            <a:r>
              <a:rPr lang="uk-UA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uk-UA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С. 90–92. </a:t>
            </a:r>
            <a:r>
              <a:rPr lang="uk-UA" sz="2800" kern="1800" cap="all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Режим доступу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uk-UA" sz="2800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https://plr.com.ua/index.php/journal/article/download/24/23/</a:t>
            </a:r>
            <a:r>
              <a:rPr lang="uk-UA" sz="2800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(дата звернення). </a:t>
            </a:r>
            <a:r>
              <a:rPr lang="uk-UA" sz="2800" kern="1800" cap="all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Назва з екрану.</a:t>
            </a:r>
          </a:p>
          <a:p>
            <a:pPr marL="0" indent="0">
              <a:spcAft>
                <a:spcPts val="1000"/>
              </a:spcAft>
              <a:buNone/>
            </a:pPr>
            <a:endParaRPr lang="uk-UA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1000"/>
              </a:spcAft>
            </a:pPr>
            <a:r>
              <a:rPr lang="uk-UA" sz="28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ru-RU" sz="2800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вінціцький</a:t>
            </a:r>
            <a:r>
              <a:rPr lang="ru-RU" sz="28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Анатолій</a:t>
            </a:r>
            <a:r>
              <a:rPr lang="ru-RU" sz="28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8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ru-RU" sz="2800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таніславович</a:t>
            </a:r>
            <a:r>
              <a:rPr lang="uk-UA" sz="28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ru-RU" sz="28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(до 70-річчя </a:t>
            </a:r>
            <a:r>
              <a:rPr lang="ru-RU" sz="2800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sz="28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дня </a:t>
            </a:r>
            <a:r>
              <a:rPr lang="ru-RU" sz="2800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народження</a:t>
            </a:r>
            <a:r>
              <a:rPr lang="ru-RU" sz="28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). </a:t>
            </a:r>
            <a:r>
              <a:rPr lang="ru-RU" sz="2800" i="1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uk-UA" sz="2800" i="1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рактикуючий</a:t>
            </a:r>
            <a:r>
              <a:rPr lang="uk-UA" sz="2800" i="1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лікар. </a:t>
            </a:r>
            <a:r>
              <a:rPr lang="en-US" sz="28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2018</a:t>
            </a:r>
            <a:r>
              <a:rPr lang="uk-UA" sz="28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. Т. </a:t>
            </a:r>
            <a:r>
              <a:rPr lang="en-US" sz="28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7, </a:t>
            </a:r>
            <a:endParaRPr lang="uk-UA" sz="2800" dirty="0">
              <a:highlight>
                <a:srgbClr val="FFFF00"/>
              </a:highligh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1000"/>
              </a:spcAft>
            </a:pPr>
            <a:r>
              <a:rPr lang="uk-UA" sz="28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№ </a:t>
            </a:r>
            <a:r>
              <a:rPr lang="en-US" sz="28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uk-UA" sz="28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28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8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С. 90–92. </a:t>
            </a:r>
            <a:r>
              <a:rPr lang="en-US" sz="28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URL: </a:t>
            </a:r>
            <a:r>
              <a:rPr lang="uk-UA" sz="28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https://plr.com.ua/index.php/journal/article/download/24/23/</a:t>
            </a:r>
            <a:r>
              <a:rPr lang="uk-UA" sz="28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(дата звернення). </a:t>
            </a:r>
          </a:p>
          <a:p>
            <a:pPr>
              <a:spcAft>
                <a:spcPts val="1000"/>
              </a:spcAft>
            </a:pPr>
            <a:endParaRPr lang="uk-UA" sz="2800" dirty="0">
              <a:highlight>
                <a:srgbClr val="FFFF00"/>
              </a:highligh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1000"/>
              </a:spcAft>
            </a:pPr>
            <a:r>
              <a:rPr lang="ru-RU" sz="28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Офіційний</a:t>
            </a:r>
            <a:r>
              <a:rPr lang="ru-RU" sz="28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курс </a:t>
            </a:r>
            <a:r>
              <a:rPr lang="ru-RU" sz="28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гривні</a:t>
            </a:r>
            <a:r>
              <a:rPr lang="ru-RU" sz="28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щодо</a:t>
            </a:r>
            <a:r>
              <a:rPr lang="ru-RU" sz="28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іноземних</a:t>
            </a:r>
            <a:r>
              <a:rPr lang="ru-RU" sz="28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валют на дату 11.06.2020 </a:t>
            </a:r>
            <a:r>
              <a:rPr lang="uk-UA" sz="28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[Електронний ресурс] </a:t>
            </a:r>
            <a:r>
              <a:rPr lang="ru-RU" sz="28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// </a:t>
            </a:r>
            <a:r>
              <a:rPr lang="ru-RU" sz="2800" b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Національний</a:t>
            </a:r>
            <a:r>
              <a:rPr lang="ru-RU" sz="2800" b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банк </a:t>
            </a:r>
            <a:r>
              <a:rPr lang="ru-RU" sz="2800" b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України</a:t>
            </a:r>
            <a:r>
              <a:rPr lang="ru-RU" sz="2800" b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Режим</a:t>
            </a:r>
            <a:r>
              <a:rPr lang="en-US" sz="2800" b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доступу</a:t>
            </a:r>
            <a:r>
              <a:rPr lang="ru-RU" sz="28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 </a:t>
            </a:r>
            <a:r>
              <a:rPr lang="ru-RU" sz="2800" b="0" i="0" u="none" strike="noStrike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https://bank.gov.ua/ua/markets/exchangerates?date=11.06.2020&amp;amp;period=daily</a:t>
            </a:r>
            <a:br>
              <a:rPr lang="en-US" sz="2800" b="0" i="0" u="none" strike="noStrike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(дата </a:t>
            </a:r>
            <a:r>
              <a:rPr lang="ru-RU" sz="28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звернення</a:t>
            </a:r>
            <a:r>
              <a:rPr lang="ru-RU" sz="28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 11.06.2020).</a:t>
            </a:r>
          </a:p>
          <a:p>
            <a:pPr>
              <a:spcAft>
                <a:spcPts val="1000"/>
              </a:spcAft>
            </a:pPr>
            <a:endParaRPr lang="en-US" sz="2800" b="0" i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1000"/>
              </a:spcAft>
            </a:pPr>
            <a:r>
              <a:rPr lang="ru-RU" sz="2800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Офіційний</a:t>
            </a:r>
            <a:r>
              <a:rPr lang="ru-RU" sz="28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курс </a:t>
            </a:r>
            <a:r>
              <a:rPr lang="ru-RU" sz="2800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гривні</a:t>
            </a:r>
            <a:r>
              <a:rPr lang="ru-RU" sz="28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щодо</a:t>
            </a:r>
            <a:r>
              <a:rPr lang="ru-RU" sz="28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іноземних</a:t>
            </a:r>
            <a:r>
              <a:rPr lang="ru-RU" sz="28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валют на дату 11.06.2020 </a:t>
            </a:r>
            <a:r>
              <a:rPr lang="ru-RU" sz="2800" i="1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Національний</a:t>
            </a:r>
            <a:r>
              <a:rPr lang="ru-RU" sz="2800" i="1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банк </a:t>
            </a:r>
            <a:r>
              <a:rPr lang="ru-RU" sz="2800" i="1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України</a:t>
            </a:r>
            <a:r>
              <a:rPr lang="ru-RU" sz="2800" i="1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sz="28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URL: </a:t>
            </a:r>
            <a:r>
              <a:rPr lang="ru-RU" sz="28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: </a:t>
            </a:r>
            <a:r>
              <a:rPr lang="ru-RU" sz="28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https://bank.gov.ua/ua/markets/exchangerates?date=11.06.2020&amp;amp;period=daily</a:t>
            </a:r>
            <a:r>
              <a:rPr lang="ru-RU" sz="28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 (дата </a:t>
            </a:r>
            <a:r>
              <a:rPr lang="ru-RU" sz="2800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звернення</a:t>
            </a:r>
            <a:r>
              <a:rPr lang="ru-RU" sz="28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: 11.06.2020).</a:t>
            </a:r>
            <a:r>
              <a:rPr lang="uk-UA" sz="28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B9ED19BE-82F9-4346-A2E8-CD74A495FD8D}"/>
              </a:ext>
            </a:extLst>
          </p:cNvPr>
          <p:cNvSpPr txBox="1">
            <a:spLocks/>
          </p:cNvSpPr>
          <p:nvPr/>
        </p:nvSpPr>
        <p:spPr>
          <a:xfrm>
            <a:off x="1828800" y="0"/>
            <a:ext cx="15087600" cy="1257300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5300" b="1" dirty="0" err="1">
                <a:solidFill>
                  <a:srgbClr val="004AA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Приклади</a:t>
            </a:r>
            <a:r>
              <a:rPr lang="ru-RU" sz="5300" b="1" dirty="0">
                <a:solidFill>
                  <a:srgbClr val="004AA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5300" b="1" dirty="0" err="1">
                <a:solidFill>
                  <a:srgbClr val="004AA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оформлення</a:t>
            </a:r>
            <a:r>
              <a:rPr lang="ru-RU" sz="5300" b="1" dirty="0">
                <a:solidFill>
                  <a:srgbClr val="004AA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5300" b="1" dirty="0" err="1">
                <a:solidFill>
                  <a:srgbClr val="004AA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статті</a:t>
            </a:r>
            <a:r>
              <a:rPr lang="ru-RU" sz="5300" b="1" dirty="0">
                <a:solidFill>
                  <a:srgbClr val="004AA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 сайту</a:t>
            </a:r>
          </a:p>
        </p:txBody>
      </p:sp>
    </p:spTree>
    <p:extLst>
      <p:ext uri="{BB962C8B-B14F-4D97-AF65-F5344CB8AC3E}">
        <p14:creationId xmlns:p14="http://schemas.microsoft.com/office/powerpoint/2010/main" val="7704203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8F5E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EA601B8-29DA-4102-BF34-8C9894FA37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67000" y="190500"/>
            <a:ext cx="12954000" cy="1143000"/>
          </a:xfrm>
        </p:spPr>
        <p:txBody>
          <a:bodyPr>
            <a:noAutofit/>
          </a:bodyPr>
          <a:lstStyle/>
          <a:p>
            <a:pPr>
              <a:spcAft>
                <a:spcPts val="1000"/>
              </a:spcAft>
            </a:pPr>
            <a:r>
              <a:rPr lang="uk-UA" sz="5300" b="1" dirty="0">
                <a:solidFill>
                  <a:srgbClr val="004AA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Приклади опису законодавчих та нормативних документів 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92F8089-3443-4A98-88A4-FECDB5AC63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90600" y="2171700"/>
            <a:ext cx="16306800" cy="7200900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spcAft>
                <a:spcPts val="1000"/>
              </a:spcAft>
              <a:buNone/>
            </a:pPr>
            <a:r>
              <a:rPr lang="ru-RU" sz="2800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Конституція</a:t>
            </a:r>
            <a:r>
              <a:rPr lang="ru-RU" sz="28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України</a:t>
            </a:r>
            <a:r>
              <a:rPr lang="ru-RU" sz="28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2800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офіц</a:t>
            </a:r>
            <a:r>
              <a:rPr lang="ru-RU" sz="28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. текст. </a:t>
            </a:r>
            <a:r>
              <a:rPr lang="ru-RU" sz="2800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Київ</a:t>
            </a:r>
            <a:r>
              <a:rPr lang="ru-RU" sz="28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: КМ, 2013. 96 с. </a:t>
            </a:r>
          </a:p>
          <a:p>
            <a:pPr marL="0" indent="0">
              <a:lnSpc>
                <a:spcPct val="150000"/>
              </a:lnSpc>
              <a:spcAft>
                <a:spcPts val="1000"/>
              </a:spcAft>
              <a:buNone/>
            </a:pPr>
            <a:endParaRPr lang="ru-RU" sz="2800" dirty="0">
              <a:highlight>
                <a:srgbClr val="FFFF00"/>
              </a:highligh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50000"/>
              </a:lnSpc>
              <a:spcAft>
                <a:spcPts val="1000"/>
              </a:spcAft>
              <a:buNone/>
            </a:pPr>
            <a:r>
              <a:rPr lang="ru-RU" sz="2800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Конституція</a:t>
            </a:r>
            <a:r>
              <a:rPr lang="ru-RU" sz="28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України</a:t>
            </a:r>
            <a:r>
              <a:rPr lang="ru-RU" sz="28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: Закон </a:t>
            </a:r>
            <a:r>
              <a:rPr lang="ru-RU" sz="2800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sz="28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28.06.1996 № 254к/96-ВР </a:t>
            </a:r>
            <a:r>
              <a:rPr lang="en-US" sz="28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uk-UA" sz="28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зі змінами і доповненнями][Редакція </a:t>
            </a:r>
            <a:br>
              <a:rPr lang="uk-UA" sz="28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8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від 01.01.2020</a:t>
            </a:r>
            <a:r>
              <a:rPr lang="en-US" sz="28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uk-UA" sz="28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28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28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2800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Відомості</a:t>
            </a:r>
            <a:r>
              <a:rPr lang="ru-RU" sz="28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Верховної</a:t>
            </a:r>
            <a:r>
              <a:rPr lang="ru-RU" sz="28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Ради </a:t>
            </a:r>
            <a:r>
              <a:rPr lang="ru-RU" sz="2800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України</a:t>
            </a:r>
            <a:r>
              <a:rPr lang="ru-RU" sz="28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(ВВР), 1996, № 30, ст. 141).</a:t>
            </a:r>
            <a:r>
              <a:rPr lang="en-US" sz="28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i="1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База </a:t>
            </a:r>
            <a:r>
              <a:rPr lang="ru-RU" sz="2800" i="1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даних</a:t>
            </a:r>
            <a:r>
              <a:rPr lang="ru-RU" sz="2800" i="1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«</a:t>
            </a:r>
            <a:r>
              <a:rPr lang="ru-RU" sz="2800" i="1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Законодавство</a:t>
            </a:r>
            <a:r>
              <a:rPr lang="ru-RU" sz="2800" i="1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i="1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України</a:t>
            </a:r>
            <a:r>
              <a:rPr lang="ru-RU" sz="2800" i="1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r>
              <a:rPr lang="ru-RU" sz="28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/ ВР </a:t>
            </a:r>
            <a:r>
              <a:rPr lang="ru-RU" sz="2800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України</a:t>
            </a:r>
            <a:r>
              <a:rPr lang="ru-RU" sz="28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8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URL</a:t>
            </a:r>
            <a:r>
              <a:rPr lang="ru-RU" sz="28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8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https://zakon.rada.gov.ua/laws/show/254%D0%BA/96-%D0%B2%D1%80#Text</a:t>
            </a:r>
            <a:r>
              <a:rPr lang="en-US" sz="28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8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(дата звернення: 08.02.2012).</a:t>
            </a:r>
          </a:p>
          <a:p>
            <a:pPr marL="0" indent="0">
              <a:lnSpc>
                <a:spcPct val="150000"/>
              </a:lnSpc>
              <a:spcAft>
                <a:spcPts val="1000"/>
              </a:spcAft>
              <a:buNone/>
            </a:pPr>
            <a:r>
              <a:rPr lang="uk-UA" altLang="uk-UA" sz="28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Про освіту : Закон України від </a:t>
            </a:r>
            <a:r>
              <a:rPr lang="uk-UA" sz="28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05.09.2017</a:t>
            </a:r>
            <a:r>
              <a:rPr lang="uk-UA" altLang="uk-UA" sz="28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№ 2145-VIII</a:t>
            </a:r>
            <a:r>
              <a:rPr lang="uk-UA" altLang="uk-UA" sz="28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[редакція від 02.05.2025] (Відомості Верховної Ради (ВВР). 2017,  № 38-39, ст.380)</a:t>
            </a:r>
            <a:r>
              <a:rPr lang="ru-RU" altLang="uk-UA" sz="2800" i="1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. Б</a:t>
            </a:r>
            <a:r>
              <a:rPr lang="ru-RU" sz="2800" i="1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аза </a:t>
            </a:r>
            <a:r>
              <a:rPr lang="ru-RU" sz="2800" i="1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даних</a:t>
            </a:r>
            <a:r>
              <a:rPr lang="ru-RU" sz="2800" i="1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«</a:t>
            </a:r>
            <a:r>
              <a:rPr lang="ru-RU" sz="2800" i="1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Законодавство</a:t>
            </a:r>
            <a:r>
              <a:rPr lang="ru-RU" sz="2800" i="1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i="1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України</a:t>
            </a:r>
            <a:r>
              <a:rPr lang="ru-RU" sz="2800" i="1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r>
              <a:rPr lang="ru-RU" sz="28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/ ВР </a:t>
            </a:r>
            <a:r>
              <a:rPr lang="ru-RU" sz="2800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України</a:t>
            </a:r>
            <a:r>
              <a:rPr lang="ru-RU" sz="28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8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URL</a:t>
            </a:r>
            <a:r>
              <a:rPr lang="uk-UA" sz="28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uk-UA" altLang="uk-UA" sz="28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uk-UA" sz="28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https://zakon.rada.gov.ua/laws/show/2145-19#Text</a:t>
            </a: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612121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8F5E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бъект 4">
            <a:extLst>
              <a:ext uri="{FF2B5EF4-FFF2-40B4-BE49-F238E27FC236}">
                <a16:creationId xmlns:a16="http://schemas.microsoft.com/office/drawing/2014/main" id="{A6A4D5E4-4944-405F-B40F-5F78A05F78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17297400" cy="7124700"/>
          </a:xfrm>
        </p:spPr>
        <p:txBody>
          <a:bodyPr>
            <a:normAutofit/>
          </a:bodyPr>
          <a:lstStyle/>
          <a:p>
            <a:pPr marL="0" indent="0" algn="l">
              <a:lnSpc>
                <a:spcPts val="2659"/>
              </a:lnSpc>
              <a:buNone/>
            </a:pPr>
            <a:r>
              <a:rPr lang="uk-UA" sz="2800" b="1" dirty="0">
                <a:solidFill>
                  <a:srgbClr val="000000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Список використаних джерел</a:t>
            </a:r>
          </a:p>
          <a:p>
            <a:pPr algn="l">
              <a:lnSpc>
                <a:spcPts val="2659"/>
              </a:lnSpc>
            </a:pP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Гузенко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Сніжана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Іванівна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Оформлення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бібліографічних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посилань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 у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наукових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роботах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 (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за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матеріалами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 ДСТУ 8302:2015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та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іншихМіжнародних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стилів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).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Київський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університет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імені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 Б.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Грінченка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. [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презентація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]. URL:</a:t>
            </a:r>
            <a:r>
              <a:rPr lang="uk-UA" sz="2800" dirty="0">
                <a:solidFill>
                  <a:srgbClr val="000000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 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  <a:hlinkClick r:id="rId2"/>
              </a:rPr>
              <a:t>https://library.kubg.edu.ua/images/stories/Departaments/uk/biblio/na_dopomogu_naukovcyam/%D0%9E%D1%84%D0%BE%D1%80%D0%BC%D0%BB%D0%B5%D0%BD%D0%BD%D1%8F_%D0%B4%D0%B6%D0%B5%D1%80%D0%B5%D0%BB.pdf</a:t>
            </a:r>
            <a:endParaRPr lang="uk-UA" sz="2800" dirty="0">
              <a:solidFill>
                <a:srgbClr val="000000"/>
              </a:solidFill>
              <a:latin typeface="Times New Roman" panose="02020603050405020304" pitchFamily="18" charset="0"/>
              <a:ea typeface="Inter"/>
              <a:cs typeface="Times New Roman" panose="02020603050405020304" pitchFamily="18" charset="0"/>
              <a:sym typeface="Inter"/>
            </a:endParaRPr>
          </a:p>
          <a:p>
            <a:pPr algn="l">
              <a:lnSpc>
                <a:spcPts val="2659"/>
              </a:lnSpc>
            </a:pPr>
            <a:endParaRPr lang="uk-UA" sz="2800" dirty="0">
              <a:solidFill>
                <a:srgbClr val="000000"/>
              </a:solidFill>
              <a:latin typeface="Times New Roman" panose="02020603050405020304" pitchFamily="18" charset="0"/>
              <a:ea typeface="Inter"/>
              <a:cs typeface="Times New Roman" panose="02020603050405020304" pitchFamily="18" charset="0"/>
              <a:sym typeface="Inter"/>
            </a:endParaRPr>
          </a:p>
          <a:p>
            <a:pPr>
              <a:lnSpc>
                <a:spcPts val="2659"/>
              </a:lnSpc>
            </a:pPr>
            <a:r>
              <a:rPr lang="uk-UA" sz="2800" dirty="0">
                <a:solidFill>
                  <a:srgbClr val="000000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Приклади оформлення бібліографічного опису  у списку використаних джерел з урахуванням ДСТУ 8302:2015. 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URL:</a:t>
            </a:r>
            <a:r>
              <a:rPr lang="uk-UA" sz="2800" dirty="0">
                <a:solidFill>
                  <a:srgbClr val="000000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  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  <a:hlinkClick r:id="rId3"/>
              </a:rPr>
              <a:t>https://www.calameo.com/read/003338077598f5ce8c893</a:t>
            </a:r>
            <a:r>
              <a:rPr lang="uk-UA" sz="2800" dirty="0">
                <a:solidFill>
                  <a:srgbClr val="000000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 </a:t>
            </a:r>
            <a:endParaRPr lang="en-US" sz="2800" dirty="0">
              <a:solidFill>
                <a:srgbClr val="000000"/>
              </a:solidFill>
              <a:latin typeface="Times New Roman" panose="02020603050405020304" pitchFamily="18" charset="0"/>
              <a:ea typeface="Inter"/>
              <a:cs typeface="Times New Roman" panose="02020603050405020304" pitchFamily="18" charset="0"/>
              <a:sym typeface="Inter"/>
            </a:endParaRPr>
          </a:p>
          <a:p>
            <a:pPr algn="l">
              <a:lnSpc>
                <a:spcPts val="2659"/>
              </a:lnSpc>
            </a:pPr>
            <a:endParaRPr lang="en-US" sz="2800" dirty="0">
              <a:solidFill>
                <a:srgbClr val="000000"/>
              </a:solidFill>
              <a:latin typeface="Times New Roman" panose="02020603050405020304" pitchFamily="18" charset="0"/>
              <a:ea typeface="Inter"/>
              <a:cs typeface="Times New Roman" panose="02020603050405020304" pitchFamily="18" charset="0"/>
              <a:sym typeface="Inter"/>
            </a:endParaRPr>
          </a:p>
          <a:p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На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сайті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Українського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науково-молодіжного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журналу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 є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детальні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інструкції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для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авторів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щодо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оформлення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внутрішньотекстових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цитат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та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посиланн</a:t>
            </a:r>
            <a:r>
              <a:rPr lang="uk-UA" sz="2800" dirty="0">
                <a:solidFill>
                  <a:srgbClr val="000000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ь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 в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стилі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 Vancouver/NLM]</a:t>
            </a:r>
            <a:r>
              <a:rPr lang="uk-UA" sz="2800" dirty="0">
                <a:solidFill>
                  <a:srgbClr val="000000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  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Instructions for authors on formatting in-text citations and references in Vancouver/NLM stylehttps://mmj.nmuofficial.com/downloads/vancouver-en.pdf</a:t>
            </a:r>
            <a:endParaRPr lang="uk-UA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045562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8F5E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бъект 4">
            <a:extLst>
              <a:ext uri="{FF2B5EF4-FFF2-40B4-BE49-F238E27FC236}">
                <a16:creationId xmlns:a16="http://schemas.microsoft.com/office/drawing/2014/main" id="{A6A4D5E4-4944-405F-B40F-5F78A05F78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17297400" cy="7124700"/>
          </a:xfrm>
        </p:spPr>
        <p:txBody>
          <a:bodyPr>
            <a:normAutofit/>
          </a:bodyPr>
          <a:lstStyle/>
          <a:p>
            <a:pPr algn="l">
              <a:lnSpc>
                <a:spcPts val="2659"/>
              </a:lnSpc>
            </a:pPr>
            <a:endParaRPr lang="uk-UA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lnSpc>
                <a:spcPts val="2659"/>
              </a:lnSpc>
            </a:pPr>
            <a:endParaRPr lang="uk-UA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ts val="2659"/>
              </a:lnSpc>
              <a:buNone/>
            </a:pPr>
            <a:endParaRPr lang="uk-UA" sz="54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ts val="2659"/>
              </a:lnSpc>
              <a:buNone/>
            </a:pPr>
            <a:endParaRPr lang="uk-UA" sz="54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ts val="2659"/>
              </a:lnSpc>
              <a:buNone/>
            </a:pPr>
            <a:endParaRPr lang="uk-UA" sz="54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ts val="2659"/>
              </a:lnSpc>
              <a:buNone/>
            </a:pPr>
            <a:endParaRPr lang="uk-UA" sz="54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ts val="2659"/>
              </a:lnSpc>
              <a:buNone/>
            </a:pPr>
            <a:r>
              <a:rPr lang="uk-UA" sz="5400" b="1" i="1" dirty="0">
                <a:solidFill>
                  <a:srgbClr val="004AA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ДЯКУЮ ЗА УВАГУ!</a:t>
            </a:r>
          </a:p>
        </p:txBody>
      </p:sp>
    </p:spTree>
    <p:extLst>
      <p:ext uri="{BB962C8B-B14F-4D97-AF65-F5344CB8AC3E}">
        <p14:creationId xmlns:p14="http://schemas.microsoft.com/office/powerpoint/2010/main" val="4615489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8F5E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 rot="5400000">
            <a:off x="7264804" y="-6134706"/>
            <a:ext cx="4512654" cy="18432661"/>
            <a:chOff x="0" y="-38100"/>
            <a:chExt cx="1354667" cy="4854693"/>
          </a:xfrm>
        </p:grpSpPr>
        <p:sp>
          <p:nvSpPr>
            <p:cNvPr id="3" name="Freeform 3"/>
            <p:cNvSpPr/>
            <p:nvPr/>
          </p:nvSpPr>
          <p:spPr>
            <a:xfrm>
              <a:off x="0" y="0"/>
              <a:ext cx="472805" cy="4816592"/>
            </a:xfrm>
            <a:custGeom>
              <a:avLst/>
              <a:gdLst/>
              <a:ahLst/>
              <a:cxnLst/>
              <a:rect l="l" t="t" r="r" b="b"/>
              <a:pathLst>
                <a:path w="1354667" h="4816592">
                  <a:moveTo>
                    <a:pt x="0" y="0"/>
                  </a:moveTo>
                  <a:lnTo>
                    <a:pt x="1354667" y="0"/>
                  </a:lnTo>
                  <a:lnTo>
                    <a:pt x="1354667" y="4816592"/>
                  </a:lnTo>
                  <a:lnTo>
                    <a:pt x="0" y="4816592"/>
                  </a:lnTo>
                  <a:close/>
                </a:path>
              </a:pathLst>
            </a:custGeom>
            <a:solidFill>
              <a:srgbClr val="004AAD"/>
            </a:solidFill>
          </p:spPr>
        </p:sp>
        <p:sp>
          <p:nvSpPr>
            <p:cNvPr id="4" name="TextBox 4"/>
            <p:cNvSpPr txBox="1"/>
            <p:nvPr/>
          </p:nvSpPr>
          <p:spPr>
            <a:xfrm>
              <a:off x="0" y="-38100"/>
              <a:ext cx="1354667" cy="4854693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800"/>
                </a:lnSpc>
              </a:pPr>
              <a:endParaRPr/>
            </a:p>
          </p:txBody>
        </p:sp>
      </p:grpSp>
      <p:sp>
        <p:nvSpPr>
          <p:cNvPr id="5" name="TextBox 5"/>
          <p:cNvSpPr txBox="1"/>
          <p:nvPr/>
        </p:nvSpPr>
        <p:spPr>
          <a:xfrm>
            <a:off x="1219200" y="825297"/>
            <a:ext cx="16190128" cy="1341008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6600" dirty="0">
                <a:solidFill>
                  <a:srgbClr val="F8F5ED"/>
                </a:solidFill>
                <a:latin typeface="Times New Roman" panose="02020603050405020304" pitchFamily="18" charset="0"/>
                <a:ea typeface="Garbata"/>
                <a:cs typeface="Times New Roman" panose="02020603050405020304" pitchFamily="18" charset="0"/>
                <a:sym typeface="Garbata"/>
              </a:rPr>
              <a:t>Головне </a:t>
            </a:r>
            <a:r>
              <a:rPr lang="en-US" sz="6600" dirty="0" err="1">
                <a:solidFill>
                  <a:srgbClr val="F8F5ED"/>
                </a:solidFill>
                <a:latin typeface="Times New Roman" panose="02020603050405020304" pitchFamily="18" charset="0"/>
                <a:ea typeface="Garbata"/>
                <a:cs typeface="Times New Roman" panose="02020603050405020304" pitchFamily="18" charset="0"/>
                <a:sym typeface="Garbata"/>
              </a:rPr>
              <a:t>правило</a:t>
            </a:r>
            <a:r>
              <a:rPr lang="en-US" sz="6600" dirty="0">
                <a:solidFill>
                  <a:srgbClr val="F8F5ED"/>
                </a:solidFill>
                <a:latin typeface="Times New Roman" panose="02020603050405020304" pitchFamily="18" charset="0"/>
                <a:ea typeface="Garbata"/>
                <a:cs typeface="Times New Roman" panose="02020603050405020304" pitchFamily="18" charset="0"/>
                <a:sym typeface="Garbata"/>
              </a:rPr>
              <a:t> </a:t>
            </a:r>
            <a:r>
              <a:rPr lang="uk-UA" sz="6600" dirty="0">
                <a:solidFill>
                  <a:srgbClr val="F8F5ED"/>
                </a:solidFill>
                <a:latin typeface="Times New Roman" panose="02020603050405020304" pitchFamily="18" charset="0"/>
                <a:ea typeface="Garbata"/>
                <a:cs typeface="Times New Roman" panose="02020603050405020304" pitchFamily="18" charset="0"/>
                <a:sym typeface="Garbata"/>
              </a:rPr>
              <a:t>у</a:t>
            </a:r>
            <a:r>
              <a:rPr lang="en-US" sz="6600" dirty="0" err="1">
                <a:solidFill>
                  <a:srgbClr val="F8F5ED"/>
                </a:solidFill>
                <a:latin typeface="Times New Roman" panose="02020603050405020304" pitchFamily="18" charset="0"/>
                <a:ea typeface="Garbata"/>
                <a:cs typeface="Times New Roman" panose="02020603050405020304" pitchFamily="18" charset="0"/>
                <a:sym typeface="Garbata"/>
              </a:rPr>
              <a:t>кладан</a:t>
            </a:r>
            <a:r>
              <a:rPr lang="uk-UA" sz="6600" dirty="0">
                <a:solidFill>
                  <a:srgbClr val="F8F5ED"/>
                </a:solidFill>
                <a:latin typeface="Times New Roman" panose="02020603050405020304" pitchFamily="18" charset="0"/>
                <a:ea typeface="Garbata"/>
                <a:cs typeface="Times New Roman" panose="02020603050405020304" pitchFamily="18" charset="0"/>
                <a:sym typeface="Garbata"/>
              </a:rPr>
              <a:t>ня</a:t>
            </a:r>
            <a:r>
              <a:rPr lang="en-US" sz="6600" dirty="0">
                <a:solidFill>
                  <a:srgbClr val="F8F5ED"/>
                </a:solidFill>
                <a:latin typeface="Times New Roman" panose="02020603050405020304" pitchFamily="18" charset="0"/>
                <a:ea typeface="Garbata"/>
                <a:cs typeface="Times New Roman" panose="02020603050405020304" pitchFamily="18" charset="0"/>
                <a:sym typeface="Garbata"/>
              </a:rPr>
              <a:t> </a:t>
            </a:r>
            <a:r>
              <a:rPr lang="en-US" sz="6600" dirty="0" err="1">
                <a:solidFill>
                  <a:srgbClr val="F8F5ED"/>
                </a:solidFill>
                <a:latin typeface="Times New Roman" panose="02020603050405020304" pitchFamily="18" charset="0"/>
                <a:ea typeface="Garbata"/>
                <a:cs typeface="Times New Roman" panose="02020603050405020304" pitchFamily="18" charset="0"/>
                <a:sym typeface="Garbata"/>
              </a:rPr>
              <a:t>списку</a:t>
            </a:r>
            <a:r>
              <a:rPr lang="en-US" sz="6600" dirty="0">
                <a:solidFill>
                  <a:srgbClr val="F8F5ED"/>
                </a:solidFill>
                <a:latin typeface="Times New Roman" panose="02020603050405020304" pitchFamily="18" charset="0"/>
                <a:ea typeface="Garbata"/>
                <a:cs typeface="Times New Roman" panose="02020603050405020304" pitchFamily="18" charset="0"/>
                <a:sym typeface="Garbata"/>
              </a:rPr>
              <a:t> </a:t>
            </a:r>
            <a:r>
              <a:rPr lang="en-US" sz="6600" dirty="0" err="1">
                <a:solidFill>
                  <a:srgbClr val="F8F5ED"/>
                </a:solidFill>
                <a:latin typeface="Times New Roman" panose="02020603050405020304" pitchFamily="18" charset="0"/>
                <a:ea typeface="Garbata"/>
                <a:cs typeface="Times New Roman" panose="02020603050405020304" pitchFamily="18" charset="0"/>
                <a:sym typeface="Garbata"/>
              </a:rPr>
              <a:t>джерел</a:t>
            </a:r>
            <a:endParaRPr lang="en-US" sz="6600" dirty="0">
              <a:solidFill>
                <a:srgbClr val="F8F5ED"/>
              </a:solidFill>
              <a:latin typeface="Times New Roman" panose="02020603050405020304" pitchFamily="18" charset="0"/>
              <a:ea typeface="Garbata"/>
              <a:cs typeface="Times New Roman" panose="02020603050405020304" pitchFamily="18" charset="0"/>
              <a:sym typeface="Garbata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5137BCC-230F-4A6C-865D-837D90FC2A52}"/>
              </a:ext>
            </a:extLst>
          </p:cNvPr>
          <p:cNvSpPr txBox="1"/>
          <p:nvPr/>
        </p:nvSpPr>
        <p:spPr>
          <a:xfrm>
            <a:off x="304800" y="2857500"/>
            <a:ext cx="17518265" cy="707886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ts val="4160"/>
              </a:lnSpc>
            </a:pPr>
            <a:r>
              <a:rPr lang="uk-UA" sz="4800" dirty="0">
                <a:solidFill>
                  <a:srgbClr val="004AAD"/>
                </a:solidFill>
                <a:latin typeface="Times New Roman" panose="02020603050405020304" pitchFamily="18" charset="0"/>
                <a:ea typeface="Garet 2"/>
                <a:cs typeface="Times New Roman" panose="02020603050405020304" pitchFamily="18" charset="0"/>
                <a:sym typeface="Garet 2"/>
              </a:rPr>
              <a:t>	П</a:t>
            </a:r>
            <a:r>
              <a:rPr lang="en-US" sz="4800" dirty="0" err="1">
                <a:solidFill>
                  <a:srgbClr val="004AAD"/>
                </a:solidFill>
                <a:latin typeface="Times New Roman" panose="02020603050405020304" pitchFamily="18" charset="0"/>
                <a:ea typeface="Garet 2"/>
                <a:cs typeface="Times New Roman" panose="02020603050405020304" pitchFamily="18" charset="0"/>
                <a:sym typeface="Garet 2"/>
              </a:rPr>
              <a:t>ід</a:t>
            </a:r>
            <a:r>
              <a:rPr lang="en-US" sz="4800" dirty="0">
                <a:solidFill>
                  <a:srgbClr val="004AAD"/>
                </a:solidFill>
                <a:latin typeface="Times New Roman" panose="02020603050405020304" pitchFamily="18" charset="0"/>
                <a:ea typeface="Garet 2"/>
                <a:cs typeface="Times New Roman" panose="02020603050405020304" pitchFamily="18" charset="0"/>
                <a:sym typeface="Garet 2"/>
              </a:rPr>
              <a:t> </a:t>
            </a:r>
            <a:r>
              <a:rPr lang="en-US" sz="4800" dirty="0" err="1">
                <a:solidFill>
                  <a:srgbClr val="004AAD"/>
                </a:solidFill>
                <a:latin typeface="Times New Roman" panose="02020603050405020304" pitchFamily="18" charset="0"/>
                <a:ea typeface="Garet 2"/>
                <a:cs typeface="Times New Roman" panose="02020603050405020304" pitchFamily="18" charset="0"/>
                <a:sym typeface="Garet 2"/>
              </a:rPr>
              <a:t>час</a:t>
            </a:r>
            <a:r>
              <a:rPr lang="en-US" sz="4800" dirty="0">
                <a:solidFill>
                  <a:srgbClr val="004AAD"/>
                </a:solidFill>
                <a:latin typeface="Times New Roman" panose="02020603050405020304" pitchFamily="18" charset="0"/>
                <a:ea typeface="Garet 2"/>
                <a:cs typeface="Times New Roman" panose="02020603050405020304" pitchFamily="18" charset="0"/>
                <a:sym typeface="Garet 2"/>
              </a:rPr>
              <a:t> </a:t>
            </a:r>
            <a:r>
              <a:rPr lang="en-US" sz="4800" dirty="0" err="1">
                <a:solidFill>
                  <a:srgbClr val="004AAD"/>
                </a:solidFill>
                <a:latin typeface="Times New Roman" panose="02020603050405020304" pitchFamily="18" charset="0"/>
                <a:ea typeface="Garet 2"/>
                <a:cs typeface="Times New Roman" panose="02020603050405020304" pitchFamily="18" charset="0"/>
                <a:sym typeface="Garet 2"/>
              </a:rPr>
              <a:t>опрацювання</a:t>
            </a:r>
            <a:r>
              <a:rPr lang="en-US" sz="4800" dirty="0">
                <a:solidFill>
                  <a:srgbClr val="004AAD"/>
                </a:solidFill>
                <a:latin typeface="Times New Roman" panose="02020603050405020304" pitchFamily="18" charset="0"/>
                <a:ea typeface="Garet 2"/>
                <a:cs typeface="Times New Roman" panose="02020603050405020304" pitchFamily="18" charset="0"/>
                <a:sym typeface="Garet 2"/>
              </a:rPr>
              <a:t> </a:t>
            </a:r>
            <a:r>
              <a:rPr lang="en-US" sz="4800" dirty="0" err="1">
                <a:solidFill>
                  <a:srgbClr val="004AAD"/>
                </a:solidFill>
                <a:latin typeface="Times New Roman" panose="02020603050405020304" pitchFamily="18" charset="0"/>
                <a:ea typeface="Garet 2"/>
                <a:cs typeface="Times New Roman" panose="02020603050405020304" pitchFamily="18" charset="0"/>
                <a:sym typeface="Garet 2"/>
              </a:rPr>
              <a:t>джерел</a:t>
            </a:r>
            <a:r>
              <a:rPr lang="en-US" sz="4800" dirty="0">
                <a:solidFill>
                  <a:srgbClr val="004AAD"/>
                </a:solidFill>
                <a:latin typeface="Times New Roman" panose="02020603050405020304" pitchFamily="18" charset="0"/>
                <a:ea typeface="Garet 2"/>
                <a:cs typeface="Times New Roman" panose="02020603050405020304" pitchFamily="18" charset="0"/>
                <a:sym typeface="Garet 2"/>
              </a:rPr>
              <a:t> </a:t>
            </a:r>
            <a:r>
              <a:rPr lang="en-US" sz="4800" dirty="0" err="1">
                <a:solidFill>
                  <a:srgbClr val="004AAD"/>
                </a:solidFill>
                <a:latin typeface="Times New Roman" panose="02020603050405020304" pitchFamily="18" charset="0"/>
                <a:ea typeface="Garet 2"/>
                <a:cs typeface="Times New Roman" panose="02020603050405020304" pitchFamily="18" charset="0"/>
                <a:sym typeface="Garet 2"/>
              </a:rPr>
              <a:t>для</a:t>
            </a:r>
            <a:r>
              <a:rPr lang="en-US" sz="4800" dirty="0">
                <a:solidFill>
                  <a:srgbClr val="004AAD"/>
                </a:solidFill>
                <a:latin typeface="Times New Roman" panose="02020603050405020304" pitchFamily="18" charset="0"/>
                <a:ea typeface="Garet 2"/>
                <a:cs typeface="Times New Roman" panose="02020603050405020304" pitchFamily="18" charset="0"/>
                <a:sym typeface="Garet 2"/>
              </a:rPr>
              <a:t> </a:t>
            </a:r>
            <a:r>
              <a:rPr lang="en-US" sz="4800" dirty="0" err="1">
                <a:solidFill>
                  <a:srgbClr val="004AAD"/>
                </a:solidFill>
                <a:latin typeface="Times New Roman" panose="02020603050405020304" pitchFamily="18" charset="0"/>
                <a:ea typeface="Garet 2"/>
                <a:cs typeface="Times New Roman" panose="02020603050405020304" pitchFamily="18" charset="0"/>
                <a:sym typeface="Garet 2"/>
              </a:rPr>
              <a:t>наукової</a:t>
            </a:r>
            <a:r>
              <a:rPr lang="en-US" sz="4800" dirty="0">
                <a:solidFill>
                  <a:srgbClr val="004AAD"/>
                </a:solidFill>
                <a:latin typeface="Times New Roman" panose="02020603050405020304" pitchFamily="18" charset="0"/>
                <a:ea typeface="Garet 2"/>
                <a:cs typeface="Times New Roman" panose="02020603050405020304" pitchFamily="18" charset="0"/>
                <a:sym typeface="Garet 2"/>
              </a:rPr>
              <a:t> </a:t>
            </a:r>
            <a:r>
              <a:rPr lang="en-US" sz="4800" dirty="0" err="1">
                <a:solidFill>
                  <a:srgbClr val="004AAD"/>
                </a:solidFill>
                <a:latin typeface="Times New Roman" panose="02020603050405020304" pitchFamily="18" charset="0"/>
                <a:ea typeface="Garet 2"/>
                <a:cs typeface="Times New Roman" panose="02020603050405020304" pitchFamily="18" charset="0"/>
                <a:sym typeface="Garet 2"/>
              </a:rPr>
              <a:t>роботи</a:t>
            </a:r>
            <a:r>
              <a:rPr lang="en-US" sz="4800" dirty="0">
                <a:solidFill>
                  <a:srgbClr val="004AAD"/>
                </a:solidFill>
                <a:latin typeface="Times New Roman" panose="02020603050405020304" pitchFamily="18" charset="0"/>
                <a:ea typeface="Garet 2"/>
                <a:cs typeface="Times New Roman" panose="02020603050405020304" pitchFamily="18" charset="0"/>
                <a:sym typeface="Garet 2"/>
              </a:rPr>
              <a:t>:</a:t>
            </a:r>
            <a:endParaRPr lang="uk-UA" sz="4800" dirty="0">
              <a:solidFill>
                <a:srgbClr val="004AAD"/>
              </a:solidFill>
              <a:latin typeface="Times New Roman" panose="02020603050405020304" pitchFamily="18" charset="0"/>
              <a:ea typeface="Garet 2"/>
              <a:cs typeface="Times New Roman" panose="02020603050405020304" pitchFamily="18" charset="0"/>
              <a:sym typeface="Garet 2"/>
            </a:endParaRPr>
          </a:p>
          <a:p>
            <a:pPr algn="just">
              <a:lnSpc>
                <a:spcPts val="4160"/>
              </a:lnSpc>
            </a:pPr>
            <a:endParaRPr lang="uk-UA" sz="4800" dirty="0">
              <a:solidFill>
                <a:srgbClr val="004AAD"/>
              </a:solidFill>
              <a:latin typeface="Times New Roman" panose="02020603050405020304" pitchFamily="18" charset="0"/>
              <a:ea typeface="Garet 2"/>
              <a:cs typeface="Times New Roman" panose="02020603050405020304" pitchFamily="18" charset="0"/>
              <a:sym typeface="Garet 2"/>
            </a:endParaRPr>
          </a:p>
          <a:p>
            <a:pPr marL="571500" indent="-571500" algn="just">
              <a:buFont typeface="Wingdings" panose="05000000000000000000" pitchFamily="2" charset="2"/>
              <a:buChar char="Ø"/>
            </a:pPr>
            <a:r>
              <a:rPr lang="en-US" sz="4800" dirty="0">
                <a:solidFill>
                  <a:srgbClr val="004AAD"/>
                </a:solidFill>
                <a:latin typeface="Times New Roman" panose="02020603050405020304" pitchFamily="18" charset="0"/>
                <a:ea typeface="Garet 2"/>
                <a:cs typeface="Times New Roman" panose="02020603050405020304" pitchFamily="18" charset="0"/>
                <a:sym typeface="Garet 2"/>
              </a:rPr>
              <a:t> </a:t>
            </a:r>
            <a:r>
              <a:rPr lang="ru-RU" sz="4800" dirty="0">
                <a:solidFill>
                  <a:srgbClr val="004AAD"/>
                </a:solidFill>
                <a:latin typeface="Times New Roman" panose="02020603050405020304" pitchFamily="18" charset="0"/>
                <a:ea typeface="Garet 2"/>
                <a:cs typeface="Times New Roman" panose="02020603050405020304" pitchFamily="18" charset="0"/>
                <a:sym typeface="Garet 2"/>
              </a:rPr>
              <a:t>Ф</a:t>
            </a:r>
            <a:r>
              <a:rPr lang="en-US" sz="4800" dirty="0" err="1">
                <a:solidFill>
                  <a:srgbClr val="004AAD"/>
                </a:solidFill>
                <a:latin typeface="Times New Roman" panose="02020603050405020304" pitchFamily="18" charset="0"/>
                <a:ea typeface="Garet 2"/>
                <a:cs typeface="Times New Roman" panose="02020603050405020304" pitchFamily="18" charset="0"/>
                <a:sym typeface="Garet 2"/>
              </a:rPr>
              <a:t>іксувати</a:t>
            </a:r>
            <a:r>
              <a:rPr lang="en-US" sz="4800" dirty="0">
                <a:solidFill>
                  <a:srgbClr val="004AAD"/>
                </a:solidFill>
                <a:latin typeface="Times New Roman" panose="02020603050405020304" pitchFamily="18" charset="0"/>
                <a:ea typeface="Garet 2"/>
                <a:cs typeface="Times New Roman" panose="02020603050405020304" pitchFamily="18" charset="0"/>
                <a:sym typeface="Garet 2"/>
              </a:rPr>
              <a:t> </a:t>
            </a:r>
            <a:r>
              <a:rPr lang="en-US" sz="4800" dirty="0" err="1">
                <a:solidFill>
                  <a:srgbClr val="004AAD"/>
                </a:solidFill>
                <a:latin typeface="Times New Roman" panose="02020603050405020304" pitchFamily="18" charset="0"/>
                <a:ea typeface="Garet 2"/>
                <a:cs typeface="Times New Roman" panose="02020603050405020304" pitchFamily="18" charset="0"/>
                <a:sym typeface="Garet 2"/>
              </a:rPr>
              <a:t>вихідні</a:t>
            </a:r>
            <a:r>
              <a:rPr lang="en-US" sz="4800" dirty="0">
                <a:solidFill>
                  <a:srgbClr val="004AAD"/>
                </a:solidFill>
                <a:latin typeface="Times New Roman" panose="02020603050405020304" pitchFamily="18" charset="0"/>
                <a:ea typeface="Garet 2"/>
                <a:cs typeface="Times New Roman" panose="02020603050405020304" pitchFamily="18" charset="0"/>
                <a:sym typeface="Garet 2"/>
              </a:rPr>
              <a:t> </a:t>
            </a:r>
            <a:r>
              <a:rPr lang="en-US" sz="4800" dirty="0" err="1">
                <a:solidFill>
                  <a:srgbClr val="004AAD"/>
                </a:solidFill>
                <a:latin typeface="Times New Roman" panose="02020603050405020304" pitchFamily="18" charset="0"/>
                <a:ea typeface="Garet 2"/>
                <a:cs typeface="Times New Roman" panose="02020603050405020304" pitchFamily="18" charset="0"/>
                <a:sym typeface="Garet 2"/>
              </a:rPr>
              <a:t>дані</a:t>
            </a:r>
            <a:r>
              <a:rPr lang="en-US" sz="4800" dirty="0">
                <a:solidFill>
                  <a:srgbClr val="004AAD"/>
                </a:solidFill>
                <a:latin typeface="Times New Roman" panose="02020603050405020304" pitchFamily="18" charset="0"/>
                <a:ea typeface="Garet 2"/>
                <a:cs typeface="Times New Roman" panose="02020603050405020304" pitchFamily="18" charset="0"/>
                <a:sym typeface="Garet 2"/>
              </a:rPr>
              <a:t> </a:t>
            </a:r>
            <a:r>
              <a:rPr lang="en-US" sz="4800" dirty="0" err="1">
                <a:solidFill>
                  <a:srgbClr val="004AAD"/>
                </a:solidFill>
                <a:latin typeface="Times New Roman" panose="02020603050405020304" pitchFamily="18" charset="0"/>
                <a:ea typeface="Garet 2"/>
                <a:cs typeface="Times New Roman" panose="02020603050405020304" pitchFamily="18" charset="0"/>
                <a:sym typeface="Garet 2"/>
              </a:rPr>
              <a:t>усіх</a:t>
            </a:r>
            <a:r>
              <a:rPr lang="en-US" sz="4800" dirty="0">
                <a:solidFill>
                  <a:srgbClr val="004AAD"/>
                </a:solidFill>
                <a:latin typeface="Times New Roman" panose="02020603050405020304" pitchFamily="18" charset="0"/>
                <a:ea typeface="Garet 2"/>
                <a:cs typeface="Times New Roman" panose="02020603050405020304" pitchFamily="18" charset="0"/>
                <a:sym typeface="Garet 2"/>
              </a:rPr>
              <a:t> </a:t>
            </a:r>
            <a:r>
              <a:rPr lang="en-US" sz="4800" dirty="0" err="1">
                <a:solidFill>
                  <a:srgbClr val="004AAD"/>
                </a:solidFill>
                <a:latin typeface="Times New Roman" panose="02020603050405020304" pitchFamily="18" charset="0"/>
                <a:ea typeface="Garet 2"/>
                <a:cs typeface="Times New Roman" panose="02020603050405020304" pitchFamily="18" charset="0"/>
                <a:sym typeface="Garet 2"/>
              </a:rPr>
              <a:t>цитованих</a:t>
            </a:r>
            <a:r>
              <a:rPr lang="en-US" sz="4800" dirty="0">
                <a:solidFill>
                  <a:srgbClr val="004AAD"/>
                </a:solidFill>
                <a:latin typeface="Times New Roman" panose="02020603050405020304" pitchFamily="18" charset="0"/>
                <a:ea typeface="Garet 2"/>
                <a:cs typeface="Times New Roman" panose="02020603050405020304" pitchFamily="18" charset="0"/>
                <a:sym typeface="Garet 2"/>
              </a:rPr>
              <a:t> у </a:t>
            </a:r>
            <a:r>
              <a:rPr lang="en-US" sz="4800" dirty="0" err="1">
                <a:solidFill>
                  <a:srgbClr val="004AAD"/>
                </a:solidFill>
                <a:latin typeface="Times New Roman" panose="02020603050405020304" pitchFamily="18" charset="0"/>
                <a:ea typeface="Garet 2"/>
                <a:cs typeface="Times New Roman" panose="02020603050405020304" pitchFamily="18" charset="0"/>
                <a:sym typeface="Garet 2"/>
              </a:rPr>
              <a:t>роботі</a:t>
            </a:r>
            <a:r>
              <a:rPr lang="en-US" sz="4800" dirty="0">
                <a:solidFill>
                  <a:srgbClr val="004AAD"/>
                </a:solidFill>
                <a:latin typeface="Times New Roman" panose="02020603050405020304" pitchFamily="18" charset="0"/>
                <a:ea typeface="Garet 2"/>
                <a:cs typeface="Times New Roman" panose="02020603050405020304" pitchFamily="18" charset="0"/>
                <a:sym typeface="Garet 2"/>
              </a:rPr>
              <a:t> </a:t>
            </a:r>
            <a:r>
              <a:rPr lang="en-US" sz="4800" dirty="0" err="1">
                <a:solidFill>
                  <a:srgbClr val="004AAD"/>
                </a:solidFill>
                <a:latin typeface="Times New Roman" panose="02020603050405020304" pitchFamily="18" charset="0"/>
                <a:ea typeface="Garet 2"/>
                <a:cs typeface="Times New Roman" panose="02020603050405020304" pitchFamily="18" charset="0"/>
                <a:sym typeface="Garet 2"/>
              </a:rPr>
              <a:t>джерел</a:t>
            </a:r>
            <a:r>
              <a:rPr lang="en-US" sz="4800" dirty="0">
                <a:solidFill>
                  <a:srgbClr val="004AAD"/>
                </a:solidFill>
                <a:latin typeface="Times New Roman" panose="02020603050405020304" pitchFamily="18" charset="0"/>
                <a:ea typeface="Garet 2"/>
                <a:cs typeface="Times New Roman" panose="02020603050405020304" pitchFamily="18" charset="0"/>
                <a:sym typeface="Garet 2"/>
              </a:rPr>
              <a:t> (</a:t>
            </a:r>
            <a:r>
              <a:rPr lang="en-US" sz="4800" dirty="0" err="1">
                <a:solidFill>
                  <a:srgbClr val="004AAD"/>
                </a:solidFill>
                <a:latin typeface="Times New Roman" panose="02020603050405020304" pitchFamily="18" charset="0"/>
                <a:ea typeface="Garet 2"/>
                <a:cs typeface="Times New Roman" panose="02020603050405020304" pitchFamily="18" charset="0"/>
                <a:sym typeface="Garet 2"/>
              </a:rPr>
              <a:t>автора</a:t>
            </a:r>
            <a:r>
              <a:rPr lang="en-US" sz="4800" dirty="0">
                <a:solidFill>
                  <a:srgbClr val="004AAD"/>
                </a:solidFill>
                <a:latin typeface="Times New Roman" panose="02020603050405020304" pitchFamily="18" charset="0"/>
                <a:ea typeface="Garet 2"/>
                <a:cs typeface="Times New Roman" panose="02020603050405020304" pitchFamily="18" charset="0"/>
                <a:sym typeface="Garet 2"/>
              </a:rPr>
              <a:t>, </a:t>
            </a:r>
            <a:r>
              <a:rPr lang="en-US" sz="4800" dirty="0" err="1">
                <a:solidFill>
                  <a:srgbClr val="004AAD"/>
                </a:solidFill>
                <a:latin typeface="Times New Roman" panose="02020603050405020304" pitchFamily="18" charset="0"/>
                <a:ea typeface="Garet 2"/>
                <a:cs typeface="Times New Roman" panose="02020603050405020304" pitchFamily="18" charset="0"/>
                <a:sym typeface="Garet 2"/>
              </a:rPr>
              <a:t>назву</a:t>
            </a:r>
            <a:r>
              <a:rPr lang="en-US" sz="4800" dirty="0">
                <a:solidFill>
                  <a:srgbClr val="004AAD"/>
                </a:solidFill>
                <a:latin typeface="Times New Roman" panose="02020603050405020304" pitchFamily="18" charset="0"/>
                <a:ea typeface="Garet 2"/>
                <a:cs typeface="Times New Roman" panose="02020603050405020304" pitchFamily="18" charset="0"/>
                <a:sym typeface="Garet 2"/>
              </a:rPr>
              <a:t>, </a:t>
            </a:r>
            <a:r>
              <a:rPr lang="en-US" sz="4800" dirty="0" err="1">
                <a:solidFill>
                  <a:srgbClr val="004AAD"/>
                </a:solidFill>
                <a:latin typeface="Times New Roman" panose="02020603050405020304" pitchFamily="18" charset="0"/>
                <a:ea typeface="Garet 2"/>
                <a:cs typeface="Times New Roman" panose="02020603050405020304" pitchFamily="18" charset="0"/>
                <a:sym typeface="Garet 2"/>
              </a:rPr>
              <a:t>місце</a:t>
            </a:r>
            <a:r>
              <a:rPr lang="en-US" sz="4800" dirty="0">
                <a:solidFill>
                  <a:srgbClr val="004AAD"/>
                </a:solidFill>
                <a:latin typeface="Times New Roman" panose="02020603050405020304" pitchFamily="18" charset="0"/>
                <a:ea typeface="Garet 2"/>
                <a:cs typeface="Times New Roman" panose="02020603050405020304" pitchFamily="18" charset="0"/>
                <a:sym typeface="Garet 2"/>
              </a:rPr>
              <a:t> </a:t>
            </a:r>
            <a:r>
              <a:rPr lang="en-US" sz="4800" dirty="0" err="1">
                <a:solidFill>
                  <a:srgbClr val="004AAD"/>
                </a:solidFill>
                <a:latin typeface="Times New Roman" panose="02020603050405020304" pitchFamily="18" charset="0"/>
                <a:ea typeface="Garet 2"/>
                <a:cs typeface="Times New Roman" panose="02020603050405020304" pitchFamily="18" charset="0"/>
                <a:sym typeface="Garet 2"/>
              </a:rPr>
              <a:t>та</a:t>
            </a:r>
            <a:r>
              <a:rPr lang="en-US" sz="4800" dirty="0">
                <a:solidFill>
                  <a:srgbClr val="004AAD"/>
                </a:solidFill>
                <a:latin typeface="Times New Roman" panose="02020603050405020304" pitchFamily="18" charset="0"/>
                <a:ea typeface="Garet 2"/>
                <a:cs typeface="Times New Roman" panose="02020603050405020304" pitchFamily="18" charset="0"/>
                <a:sym typeface="Garet 2"/>
              </a:rPr>
              <a:t> </a:t>
            </a:r>
            <a:r>
              <a:rPr lang="en-US" sz="4800" dirty="0" err="1">
                <a:solidFill>
                  <a:srgbClr val="004AAD"/>
                </a:solidFill>
                <a:latin typeface="Times New Roman" panose="02020603050405020304" pitchFamily="18" charset="0"/>
                <a:ea typeface="Garet 2"/>
                <a:cs typeface="Times New Roman" panose="02020603050405020304" pitchFamily="18" charset="0"/>
                <a:sym typeface="Garet 2"/>
              </a:rPr>
              <a:t>рік</a:t>
            </a:r>
            <a:r>
              <a:rPr lang="en-US" sz="4800" dirty="0">
                <a:solidFill>
                  <a:srgbClr val="004AAD"/>
                </a:solidFill>
                <a:latin typeface="Times New Roman" panose="02020603050405020304" pitchFamily="18" charset="0"/>
                <a:ea typeface="Garet 2"/>
                <a:cs typeface="Times New Roman" panose="02020603050405020304" pitchFamily="18" charset="0"/>
                <a:sym typeface="Garet 2"/>
              </a:rPr>
              <a:t> </a:t>
            </a:r>
            <a:r>
              <a:rPr lang="en-US" sz="4800" dirty="0" err="1">
                <a:solidFill>
                  <a:srgbClr val="004AAD"/>
                </a:solidFill>
                <a:latin typeface="Times New Roman" panose="02020603050405020304" pitchFamily="18" charset="0"/>
                <a:ea typeface="Garet 2"/>
                <a:cs typeface="Times New Roman" panose="02020603050405020304" pitchFamily="18" charset="0"/>
                <a:sym typeface="Garet 2"/>
              </a:rPr>
              <a:t>видання</a:t>
            </a:r>
            <a:r>
              <a:rPr lang="en-US" sz="4800" dirty="0">
                <a:solidFill>
                  <a:srgbClr val="004AAD"/>
                </a:solidFill>
                <a:latin typeface="Times New Roman" panose="02020603050405020304" pitchFamily="18" charset="0"/>
                <a:ea typeface="Garet 2"/>
                <a:cs typeface="Times New Roman" panose="02020603050405020304" pitchFamily="18" charset="0"/>
                <a:sym typeface="Garet 2"/>
              </a:rPr>
              <a:t>, </a:t>
            </a:r>
            <a:r>
              <a:rPr lang="en-US" sz="4800" dirty="0" err="1">
                <a:solidFill>
                  <a:srgbClr val="004AAD"/>
                </a:solidFill>
                <a:latin typeface="Times New Roman" panose="02020603050405020304" pitchFamily="18" charset="0"/>
                <a:ea typeface="Garet 2"/>
                <a:cs typeface="Times New Roman" panose="02020603050405020304" pitchFamily="18" charset="0"/>
                <a:sym typeface="Garet 2"/>
              </a:rPr>
              <a:t>видавництво</a:t>
            </a:r>
            <a:r>
              <a:rPr lang="en-US" sz="4800" dirty="0">
                <a:solidFill>
                  <a:srgbClr val="004AAD"/>
                </a:solidFill>
                <a:latin typeface="Times New Roman" panose="02020603050405020304" pitchFamily="18" charset="0"/>
                <a:ea typeface="Garet 2"/>
                <a:cs typeface="Times New Roman" panose="02020603050405020304" pitchFamily="18" charset="0"/>
                <a:sym typeface="Garet 2"/>
              </a:rPr>
              <a:t>, </a:t>
            </a:r>
            <a:r>
              <a:rPr lang="en-US" sz="4800" dirty="0" err="1">
                <a:solidFill>
                  <a:srgbClr val="004AAD"/>
                </a:solidFill>
                <a:latin typeface="Times New Roman" panose="02020603050405020304" pitchFamily="18" charset="0"/>
                <a:ea typeface="Garet 2"/>
                <a:cs typeface="Times New Roman" panose="02020603050405020304" pitchFamily="18" charset="0"/>
                <a:sym typeface="Garet 2"/>
              </a:rPr>
              <a:t>сторінки</a:t>
            </a:r>
            <a:r>
              <a:rPr lang="en-US" sz="4800" dirty="0">
                <a:solidFill>
                  <a:srgbClr val="004AAD"/>
                </a:solidFill>
                <a:latin typeface="Times New Roman" panose="02020603050405020304" pitchFamily="18" charset="0"/>
                <a:ea typeface="Garet 2"/>
                <a:cs typeface="Times New Roman" panose="02020603050405020304" pitchFamily="18" charset="0"/>
                <a:sym typeface="Garet 2"/>
              </a:rPr>
              <a:t> </a:t>
            </a:r>
            <a:r>
              <a:rPr lang="en-US" sz="4800" dirty="0" err="1">
                <a:solidFill>
                  <a:srgbClr val="004AAD"/>
                </a:solidFill>
                <a:latin typeface="Times New Roman" panose="02020603050405020304" pitchFamily="18" charset="0"/>
                <a:ea typeface="Garet 2"/>
                <a:cs typeface="Times New Roman" panose="02020603050405020304" pitchFamily="18" charset="0"/>
                <a:sym typeface="Garet 2"/>
              </a:rPr>
              <a:t>тощо</a:t>
            </a:r>
            <a:r>
              <a:rPr lang="en-US" sz="4800" dirty="0">
                <a:solidFill>
                  <a:srgbClr val="004AAD"/>
                </a:solidFill>
                <a:latin typeface="Times New Roman" panose="02020603050405020304" pitchFamily="18" charset="0"/>
                <a:ea typeface="Garet 2"/>
                <a:cs typeface="Times New Roman" panose="02020603050405020304" pitchFamily="18" charset="0"/>
                <a:sym typeface="Garet 2"/>
              </a:rPr>
              <a:t>)</a:t>
            </a:r>
            <a:r>
              <a:rPr lang="ru-RU" sz="4800" dirty="0">
                <a:solidFill>
                  <a:srgbClr val="004AAD"/>
                </a:solidFill>
                <a:latin typeface="Times New Roman" panose="02020603050405020304" pitchFamily="18" charset="0"/>
                <a:ea typeface="Garet 2"/>
                <a:cs typeface="Times New Roman" panose="02020603050405020304" pitchFamily="18" charset="0"/>
                <a:sym typeface="Garet 2"/>
              </a:rPr>
              <a:t>, </a:t>
            </a:r>
            <a:r>
              <a:rPr lang="en-US" sz="4800" dirty="0">
                <a:solidFill>
                  <a:srgbClr val="004AAD"/>
                </a:solidFill>
                <a:latin typeface="Times New Roman" panose="02020603050405020304" pitchFamily="18" charset="0"/>
                <a:ea typeface="Garet 2"/>
                <a:cs typeface="Times New Roman" panose="02020603050405020304" pitchFamily="18" charset="0"/>
                <a:sym typeface="Garet 2"/>
              </a:rPr>
              <a:t> </a:t>
            </a:r>
            <a:r>
              <a:rPr lang="ru-RU" sz="4800" dirty="0">
                <a:solidFill>
                  <a:srgbClr val="004AAD"/>
                </a:solidFill>
                <a:latin typeface="Times New Roman" panose="02020603050405020304" pitchFamily="18" charset="0"/>
                <a:ea typeface="Garet 2"/>
                <a:cs typeface="Times New Roman" panose="02020603050405020304" pitchFamily="18" charset="0"/>
                <a:sym typeface="Garet 2"/>
              </a:rPr>
              <a:t>н</a:t>
            </a:r>
            <a:r>
              <a:rPr lang="en-US" sz="4800" dirty="0">
                <a:solidFill>
                  <a:srgbClr val="004AAD"/>
                </a:solidFill>
                <a:latin typeface="Times New Roman" panose="02020603050405020304" pitchFamily="18" charset="0"/>
                <a:ea typeface="Garet 2"/>
                <a:cs typeface="Times New Roman" panose="02020603050405020304" pitchFamily="18" charset="0"/>
                <a:sym typeface="Garet 2"/>
              </a:rPr>
              <a:t>а </a:t>
            </a:r>
            <a:r>
              <a:rPr lang="en-US" sz="4800" dirty="0" err="1">
                <a:solidFill>
                  <a:srgbClr val="004AAD"/>
                </a:solidFill>
                <a:latin typeface="Times New Roman" panose="02020603050405020304" pitchFamily="18" charset="0"/>
                <a:ea typeface="Garet 2"/>
                <a:cs typeface="Times New Roman" panose="02020603050405020304" pitchFamily="18" charset="0"/>
                <a:sym typeface="Garet 2"/>
              </a:rPr>
              <a:t>етапі</a:t>
            </a:r>
            <a:r>
              <a:rPr lang="en-US" sz="4800" dirty="0">
                <a:solidFill>
                  <a:srgbClr val="004AAD"/>
                </a:solidFill>
                <a:latin typeface="Times New Roman" panose="02020603050405020304" pitchFamily="18" charset="0"/>
                <a:ea typeface="Garet 2"/>
                <a:cs typeface="Times New Roman" panose="02020603050405020304" pitchFamily="18" charset="0"/>
                <a:sym typeface="Garet 2"/>
              </a:rPr>
              <a:t> </a:t>
            </a:r>
            <a:r>
              <a:rPr lang="en-US" sz="4800" dirty="0" err="1">
                <a:solidFill>
                  <a:srgbClr val="004AAD"/>
                </a:solidFill>
                <a:latin typeface="Times New Roman" panose="02020603050405020304" pitchFamily="18" charset="0"/>
                <a:ea typeface="Garet 2"/>
                <a:cs typeface="Times New Roman" panose="02020603050405020304" pitchFamily="18" charset="0"/>
                <a:sym typeface="Garet 2"/>
              </a:rPr>
              <a:t>підготовки</a:t>
            </a:r>
            <a:r>
              <a:rPr lang="en-US" sz="4800" dirty="0">
                <a:solidFill>
                  <a:srgbClr val="004AAD"/>
                </a:solidFill>
                <a:latin typeface="Times New Roman" panose="02020603050405020304" pitchFamily="18" charset="0"/>
                <a:ea typeface="Garet 2"/>
                <a:cs typeface="Times New Roman" panose="02020603050405020304" pitchFamily="18" charset="0"/>
                <a:sym typeface="Garet 2"/>
              </a:rPr>
              <a:t> </a:t>
            </a:r>
            <a:r>
              <a:rPr lang="en-US" sz="4800" dirty="0" err="1">
                <a:solidFill>
                  <a:srgbClr val="004AAD"/>
                </a:solidFill>
                <a:latin typeface="Times New Roman" panose="02020603050405020304" pitchFamily="18" charset="0"/>
                <a:ea typeface="Garet 2"/>
                <a:cs typeface="Times New Roman" panose="02020603050405020304" pitchFamily="18" charset="0"/>
                <a:sym typeface="Garet 2"/>
              </a:rPr>
              <a:t>та</a:t>
            </a:r>
            <a:r>
              <a:rPr lang="en-US" sz="4800" dirty="0">
                <a:solidFill>
                  <a:srgbClr val="004AAD"/>
                </a:solidFill>
                <a:latin typeface="Times New Roman" panose="02020603050405020304" pitchFamily="18" charset="0"/>
                <a:ea typeface="Garet 2"/>
                <a:cs typeface="Times New Roman" panose="02020603050405020304" pitchFamily="18" charset="0"/>
                <a:sym typeface="Garet 2"/>
              </a:rPr>
              <a:t> </a:t>
            </a:r>
            <a:r>
              <a:rPr lang="en-US" sz="4800" dirty="0" err="1">
                <a:solidFill>
                  <a:srgbClr val="004AAD"/>
                </a:solidFill>
                <a:latin typeface="Times New Roman" panose="02020603050405020304" pitchFamily="18" charset="0"/>
                <a:ea typeface="Garet 2"/>
                <a:cs typeface="Times New Roman" panose="02020603050405020304" pitchFamily="18" charset="0"/>
                <a:sym typeface="Garet 2"/>
              </a:rPr>
              <a:t>безпосереднього</a:t>
            </a:r>
            <a:r>
              <a:rPr lang="en-US" sz="4800" dirty="0">
                <a:solidFill>
                  <a:srgbClr val="004AAD"/>
                </a:solidFill>
                <a:latin typeface="Times New Roman" panose="02020603050405020304" pitchFamily="18" charset="0"/>
                <a:ea typeface="Garet 2"/>
                <a:cs typeface="Times New Roman" panose="02020603050405020304" pitchFamily="18" charset="0"/>
                <a:sym typeface="Garet 2"/>
              </a:rPr>
              <a:t> </a:t>
            </a:r>
            <a:r>
              <a:rPr lang="en-US" sz="4800" dirty="0" err="1">
                <a:solidFill>
                  <a:srgbClr val="004AAD"/>
                </a:solidFill>
                <a:latin typeface="Times New Roman" panose="02020603050405020304" pitchFamily="18" charset="0"/>
                <a:ea typeface="Garet 2"/>
                <a:cs typeface="Times New Roman" panose="02020603050405020304" pitchFamily="18" charset="0"/>
                <a:sym typeface="Garet 2"/>
              </a:rPr>
              <a:t>написання</a:t>
            </a:r>
            <a:r>
              <a:rPr lang="en-US" sz="4800" dirty="0">
                <a:solidFill>
                  <a:srgbClr val="004AAD"/>
                </a:solidFill>
                <a:latin typeface="Times New Roman" panose="02020603050405020304" pitchFamily="18" charset="0"/>
                <a:ea typeface="Garet 2"/>
                <a:cs typeface="Times New Roman" panose="02020603050405020304" pitchFamily="18" charset="0"/>
                <a:sym typeface="Garet 2"/>
              </a:rPr>
              <a:t> </a:t>
            </a:r>
            <a:r>
              <a:rPr lang="en-US" sz="4800" dirty="0" err="1">
                <a:solidFill>
                  <a:srgbClr val="004AAD"/>
                </a:solidFill>
                <a:latin typeface="Times New Roman" panose="02020603050405020304" pitchFamily="18" charset="0"/>
                <a:ea typeface="Garet 2"/>
                <a:cs typeface="Times New Roman" panose="02020603050405020304" pitchFamily="18" charset="0"/>
                <a:sym typeface="Garet 2"/>
              </a:rPr>
              <a:t>роботи</a:t>
            </a:r>
            <a:r>
              <a:rPr lang="en-US" sz="4800" dirty="0">
                <a:solidFill>
                  <a:srgbClr val="004AAD"/>
                </a:solidFill>
                <a:latin typeface="Times New Roman" panose="02020603050405020304" pitchFamily="18" charset="0"/>
                <a:ea typeface="Garet 2"/>
                <a:cs typeface="Times New Roman" panose="02020603050405020304" pitchFamily="18" charset="0"/>
                <a:sym typeface="Garet 2"/>
              </a:rPr>
              <a:t>, а </a:t>
            </a:r>
            <a:r>
              <a:rPr lang="en-US" sz="4800" dirty="0" err="1">
                <a:solidFill>
                  <a:srgbClr val="004AAD"/>
                </a:solidFill>
                <a:latin typeface="Times New Roman" panose="02020603050405020304" pitchFamily="18" charset="0"/>
                <a:ea typeface="Garet 2"/>
                <a:cs typeface="Times New Roman" panose="02020603050405020304" pitchFamily="18" charset="0"/>
                <a:sym typeface="Garet 2"/>
              </a:rPr>
              <a:t>не</a:t>
            </a:r>
            <a:r>
              <a:rPr lang="uk-UA" sz="4800" dirty="0">
                <a:solidFill>
                  <a:srgbClr val="004AAD"/>
                </a:solidFill>
                <a:latin typeface="Times New Roman" panose="02020603050405020304" pitchFamily="18" charset="0"/>
                <a:ea typeface="Garet 2"/>
                <a:cs typeface="Times New Roman" panose="02020603050405020304" pitchFamily="18" charset="0"/>
                <a:sym typeface="Garet 2"/>
              </a:rPr>
              <a:t> після</a:t>
            </a:r>
            <a:r>
              <a:rPr lang="en-US" sz="4800" dirty="0">
                <a:solidFill>
                  <a:srgbClr val="004AAD"/>
                </a:solidFill>
                <a:latin typeface="Times New Roman" panose="02020603050405020304" pitchFamily="18" charset="0"/>
                <a:ea typeface="Garet 2"/>
                <a:cs typeface="Times New Roman" panose="02020603050405020304" pitchFamily="18" charset="0"/>
                <a:sym typeface="Garet 2"/>
              </a:rPr>
              <a:t> </a:t>
            </a:r>
            <a:r>
              <a:rPr lang="en-US" sz="4800" dirty="0" err="1">
                <a:solidFill>
                  <a:srgbClr val="004AAD"/>
                </a:solidFill>
                <a:latin typeface="Times New Roman" panose="02020603050405020304" pitchFamily="18" charset="0"/>
                <a:ea typeface="Garet 2"/>
                <a:cs typeface="Times New Roman" panose="02020603050405020304" pitchFamily="18" charset="0"/>
                <a:sym typeface="Garet 2"/>
              </a:rPr>
              <a:t>її</a:t>
            </a:r>
            <a:r>
              <a:rPr lang="en-US" sz="4800" dirty="0">
                <a:solidFill>
                  <a:srgbClr val="004AAD"/>
                </a:solidFill>
                <a:latin typeface="Times New Roman" panose="02020603050405020304" pitchFamily="18" charset="0"/>
                <a:ea typeface="Garet 2"/>
                <a:cs typeface="Times New Roman" panose="02020603050405020304" pitchFamily="18" charset="0"/>
                <a:sym typeface="Garet 2"/>
              </a:rPr>
              <a:t> </a:t>
            </a:r>
            <a:r>
              <a:rPr lang="en-US" sz="4800" dirty="0" err="1">
                <a:solidFill>
                  <a:srgbClr val="004AAD"/>
                </a:solidFill>
                <a:latin typeface="Times New Roman" panose="02020603050405020304" pitchFamily="18" charset="0"/>
                <a:ea typeface="Garet 2"/>
                <a:cs typeface="Times New Roman" panose="02020603050405020304" pitchFamily="18" charset="0"/>
                <a:sym typeface="Garet 2"/>
              </a:rPr>
              <a:t>завершення</a:t>
            </a:r>
            <a:r>
              <a:rPr lang="en-US" sz="4800" dirty="0">
                <a:solidFill>
                  <a:srgbClr val="004AAD"/>
                </a:solidFill>
                <a:latin typeface="Times New Roman" panose="02020603050405020304" pitchFamily="18" charset="0"/>
                <a:ea typeface="Garet 2"/>
                <a:cs typeface="Times New Roman" panose="02020603050405020304" pitchFamily="18" charset="0"/>
                <a:sym typeface="Garet 2"/>
              </a:rPr>
              <a:t>.</a:t>
            </a:r>
            <a:endParaRPr lang="uk-UA" sz="4800" dirty="0">
              <a:solidFill>
                <a:srgbClr val="004AAD"/>
              </a:solidFill>
              <a:latin typeface="Times New Roman" panose="02020603050405020304" pitchFamily="18" charset="0"/>
              <a:ea typeface="Garet 2"/>
              <a:cs typeface="Times New Roman" panose="02020603050405020304" pitchFamily="18" charset="0"/>
              <a:sym typeface="Garet 2"/>
            </a:endParaRPr>
          </a:p>
          <a:p>
            <a:pPr marL="571500" indent="-571500" algn="just">
              <a:buFont typeface="Wingdings" panose="05000000000000000000" pitchFamily="2" charset="2"/>
              <a:buChar char="Ø"/>
            </a:pPr>
            <a:r>
              <a:rPr lang="en-US" sz="4800" dirty="0">
                <a:solidFill>
                  <a:srgbClr val="004AAD"/>
                </a:solidFill>
                <a:latin typeface="Times New Roman" panose="02020603050405020304" pitchFamily="18" charset="0"/>
                <a:ea typeface="Garet 2"/>
                <a:cs typeface="Times New Roman" panose="02020603050405020304" pitchFamily="18" charset="0"/>
                <a:sym typeface="Garet 2"/>
              </a:rPr>
              <a:t> </a:t>
            </a:r>
            <a:r>
              <a:rPr lang="en-US" sz="4800" dirty="0" err="1">
                <a:solidFill>
                  <a:srgbClr val="004AAD"/>
                </a:solidFill>
                <a:latin typeface="Times New Roman" panose="02020603050405020304" pitchFamily="18" charset="0"/>
                <a:ea typeface="Garet 2"/>
                <a:cs typeface="Times New Roman" panose="02020603050405020304" pitchFamily="18" charset="0"/>
                <a:sym typeface="Garet 2"/>
              </a:rPr>
              <a:t>Варто</a:t>
            </a:r>
            <a:r>
              <a:rPr lang="en-US" sz="4800" dirty="0">
                <a:solidFill>
                  <a:srgbClr val="004AAD"/>
                </a:solidFill>
                <a:latin typeface="Times New Roman" panose="02020603050405020304" pitchFamily="18" charset="0"/>
                <a:ea typeface="Garet 2"/>
                <a:cs typeface="Times New Roman" panose="02020603050405020304" pitchFamily="18" charset="0"/>
                <a:sym typeface="Garet 2"/>
              </a:rPr>
              <a:t> </a:t>
            </a:r>
            <a:r>
              <a:rPr lang="en-US" sz="4800" dirty="0" err="1">
                <a:solidFill>
                  <a:srgbClr val="004AAD"/>
                </a:solidFill>
                <a:latin typeface="Times New Roman" panose="02020603050405020304" pitchFamily="18" charset="0"/>
                <a:ea typeface="Garet 2"/>
                <a:cs typeface="Times New Roman" panose="02020603050405020304" pitchFamily="18" charset="0"/>
                <a:sym typeface="Garet 2"/>
              </a:rPr>
              <a:t>формувати</a:t>
            </a:r>
            <a:r>
              <a:rPr lang="en-US" sz="4800" dirty="0">
                <a:solidFill>
                  <a:srgbClr val="004AAD"/>
                </a:solidFill>
                <a:latin typeface="Times New Roman" panose="02020603050405020304" pitchFamily="18" charset="0"/>
                <a:ea typeface="Garet 2"/>
                <a:cs typeface="Times New Roman" panose="02020603050405020304" pitchFamily="18" charset="0"/>
                <a:sym typeface="Garet 2"/>
              </a:rPr>
              <a:t> </a:t>
            </a:r>
            <a:r>
              <a:rPr lang="en-US" sz="4800" dirty="0" err="1">
                <a:solidFill>
                  <a:srgbClr val="004AAD"/>
                </a:solidFill>
                <a:latin typeface="Times New Roman" panose="02020603050405020304" pitchFamily="18" charset="0"/>
                <a:ea typeface="Garet 2"/>
                <a:cs typeface="Times New Roman" panose="02020603050405020304" pitchFamily="18" charset="0"/>
                <a:sym typeface="Garet 2"/>
              </a:rPr>
              <a:t>джерела</a:t>
            </a:r>
            <a:r>
              <a:rPr lang="en-US" sz="4800" dirty="0">
                <a:solidFill>
                  <a:srgbClr val="004AAD"/>
                </a:solidFill>
                <a:latin typeface="Times New Roman" panose="02020603050405020304" pitchFamily="18" charset="0"/>
                <a:ea typeface="Garet 2"/>
                <a:cs typeface="Times New Roman" panose="02020603050405020304" pitchFamily="18" charset="0"/>
                <a:sym typeface="Garet 2"/>
              </a:rPr>
              <a:t>, </a:t>
            </a:r>
            <a:r>
              <a:rPr lang="en-US" sz="4800" dirty="0" err="1">
                <a:solidFill>
                  <a:srgbClr val="004AAD"/>
                </a:solidFill>
                <a:latin typeface="Times New Roman" panose="02020603050405020304" pitchFamily="18" charset="0"/>
                <a:ea typeface="Garet 2"/>
                <a:cs typeface="Times New Roman" panose="02020603050405020304" pitchFamily="18" charset="0"/>
                <a:sym typeface="Garet 2"/>
              </a:rPr>
              <a:t>які</a:t>
            </a:r>
            <a:r>
              <a:rPr lang="en-US" sz="4800" dirty="0">
                <a:solidFill>
                  <a:srgbClr val="004AAD"/>
                </a:solidFill>
                <a:latin typeface="Times New Roman" panose="02020603050405020304" pitchFamily="18" charset="0"/>
                <a:ea typeface="Garet 2"/>
                <a:cs typeface="Times New Roman" panose="02020603050405020304" pitchFamily="18" charset="0"/>
                <a:sym typeface="Garet 2"/>
              </a:rPr>
              <a:t> </a:t>
            </a:r>
            <a:r>
              <a:rPr lang="en-US" sz="4800" dirty="0" err="1">
                <a:solidFill>
                  <a:srgbClr val="004AAD"/>
                </a:solidFill>
                <a:latin typeface="Times New Roman" panose="02020603050405020304" pitchFamily="18" charset="0"/>
                <a:ea typeface="Garet 2"/>
                <a:cs typeface="Times New Roman" panose="02020603050405020304" pitchFamily="18" charset="0"/>
                <a:sym typeface="Garet 2"/>
              </a:rPr>
              <a:t>опрацьовуєте</a:t>
            </a:r>
            <a:r>
              <a:rPr lang="en-US" sz="4800" dirty="0">
                <a:solidFill>
                  <a:srgbClr val="004AAD"/>
                </a:solidFill>
                <a:latin typeface="Times New Roman" panose="02020603050405020304" pitchFamily="18" charset="0"/>
                <a:ea typeface="Garet 2"/>
                <a:cs typeface="Times New Roman" panose="02020603050405020304" pitchFamily="18" charset="0"/>
                <a:sym typeface="Garet 2"/>
              </a:rPr>
              <a:t>, в </a:t>
            </a:r>
            <a:r>
              <a:rPr lang="en-US" sz="4800" dirty="0" err="1">
                <a:solidFill>
                  <a:srgbClr val="004AAD"/>
                </a:solidFill>
                <a:latin typeface="Times New Roman" panose="02020603050405020304" pitchFamily="18" charset="0"/>
                <a:ea typeface="Garet 2"/>
                <a:cs typeface="Times New Roman" panose="02020603050405020304" pitchFamily="18" charset="0"/>
                <a:sym typeface="Garet 2"/>
              </a:rPr>
              <a:t>алфавітному</a:t>
            </a:r>
            <a:r>
              <a:rPr lang="en-US" sz="4800" dirty="0">
                <a:solidFill>
                  <a:srgbClr val="004AAD"/>
                </a:solidFill>
                <a:latin typeface="Times New Roman" panose="02020603050405020304" pitchFamily="18" charset="0"/>
                <a:ea typeface="Garet 2"/>
                <a:cs typeface="Times New Roman" panose="02020603050405020304" pitchFamily="18" charset="0"/>
                <a:sym typeface="Garet 2"/>
              </a:rPr>
              <a:t> </a:t>
            </a:r>
            <a:r>
              <a:rPr lang="en-US" sz="4800" dirty="0" err="1">
                <a:solidFill>
                  <a:srgbClr val="004AAD"/>
                </a:solidFill>
                <a:latin typeface="Times New Roman" panose="02020603050405020304" pitchFamily="18" charset="0"/>
                <a:ea typeface="Garet 2"/>
                <a:cs typeface="Times New Roman" panose="02020603050405020304" pitchFamily="18" charset="0"/>
                <a:sym typeface="Garet 2"/>
              </a:rPr>
              <a:t>порядку</a:t>
            </a:r>
            <a:r>
              <a:rPr lang="en-US" sz="4800" dirty="0">
                <a:solidFill>
                  <a:srgbClr val="004AAD"/>
                </a:solidFill>
                <a:latin typeface="Times New Roman" panose="02020603050405020304" pitchFamily="18" charset="0"/>
                <a:ea typeface="Garet 2"/>
                <a:cs typeface="Times New Roman" panose="02020603050405020304" pitchFamily="18" charset="0"/>
                <a:sym typeface="Garet 2"/>
              </a:rPr>
              <a:t>. </a:t>
            </a:r>
            <a:r>
              <a:rPr lang="en-US" sz="4800" dirty="0" err="1">
                <a:solidFill>
                  <a:srgbClr val="004AAD"/>
                </a:solidFill>
                <a:latin typeface="Times New Roman" panose="02020603050405020304" pitchFamily="18" charset="0"/>
                <a:ea typeface="Garet 2"/>
                <a:cs typeface="Times New Roman" panose="02020603050405020304" pitchFamily="18" charset="0"/>
                <a:sym typeface="Garet 2"/>
              </a:rPr>
              <a:t>Це</a:t>
            </a:r>
            <a:r>
              <a:rPr lang="en-US" sz="4800" dirty="0">
                <a:solidFill>
                  <a:srgbClr val="004AAD"/>
                </a:solidFill>
                <a:latin typeface="Times New Roman" panose="02020603050405020304" pitchFamily="18" charset="0"/>
                <a:ea typeface="Garet 2"/>
                <a:cs typeface="Times New Roman" panose="02020603050405020304" pitchFamily="18" charset="0"/>
                <a:sym typeface="Garet 2"/>
              </a:rPr>
              <a:t> </a:t>
            </a:r>
            <a:r>
              <a:rPr lang="en-US" sz="4800" dirty="0" err="1">
                <a:solidFill>
                  <a:srgbClr val="004AAD"/>
                </a:solidFill>
                <a:latin typeface="Times New Roman" panose="02020603050405020304" pitchFamily="18" charset="0"/>
                <a:ea typeface="Garet 2"/>
                <a:cs typeface="Times New Roman" panose="02020603050405020304" pitchFamily="18" charset="0"/>
                <a:sym typeface="Garet 2"/>
              </a:rPr>
              <a:t>допоможе</a:t>
            </a:r>
            <a:r>
              <a:rPr lang="en-US" sz="4800" dirty="0">
                <a:solidFill>
                  <a:srgbClr val="004AAD"/>
                </a:solidFill>
                <a:latin typeface="Times New Roman" panose="02020603050405020304" pitchFamily="18" charset="0"/>
                <a:ea typeface="Garet 2"/>
                <a:cs typeface="Times New Roman" panose="02020603050405020304" pitchFamily="18" charset="0"/>
                <a:sym typeface="Garet 2"/>
              </a:rPr>
              <a:t> </a:t>
            </a:r>
            <a:r>
              <a:rPr lang="en-US" sz="4800" dirty="0" err="1">
                <a:solidFill>
                  <a:srgbClr val="004AAD"/>
                </a:solidFill>
                <a:latin typeface="Times New Roman" panose="02020603050405020304" pitchFamily="18" charset="0"/>
                <a:ea typeface="Garet 2"/>
                <a:cs typeface="Times New Roman" panose="02020603050405020304" pitchFamily="18" charset="0"/>
                <a:sym typeface="Garet 2"/>
              </a:rPr>
              <a:t>зекономити</a:t>
            </a:r>
            <a:r>
              <a:rPr lang="en-US" sz="4800" dirty="0">
                <a:solidFill>
                  <a:srgbClr val="004AAD"/>
                </a:solidFill>
                <a:latin typeface="Times New Roman" panose="02020603050405020304" pitchFamily="18" charset="0"/>
                <a:ea typeface="Garet 2"/>
                <a:cs typeface="Times New Roman" panose="02020603050405020304" pitchFamily="18" charset="0"/>
                <a:sym typeface="Garet 2"/>
              </a:rPr>
              <a:t> </a:t>
            </a:r>
            <a:r>
              <a:rPr lang="en-US" sz="4800" dirty="0" err="1">
                <a:solidFill>
                  <a:srgbClr val="004AAD"/>
                </a:solidFill>
                <a:latin typeface="Times New Roman" panose="02020603050405020304" pitchFamily="18" charset="0"/>
                <a:ea typeface="Garet 2"/>
                <a:cs typeface="Times New Roman" panose="02020603050405020304" pitchFamily="18" charset="0"/>
                <a:sym typeface="Garet 2"/>
              </a:rPr>
              <a:t>час</a:t>
            </a:r>
            <a:r>
              <a:rPr lang="en-US" sz="4800" dirty="0">
                <a:solidFill>
                  <a:srgbClr val="004AAD"/>
                </a:solidFill>
                <a:latin typeface="Times New Roman" panose="02020603050405020304" pitchFamily="18" charset="0"/>
                <a:ea typeface="Garet 2"/>
                <a:cs typeface="Times New Roman" panose="02020603050405020304" pitchFamily="18" charset="0"/>
                <a:sym typeface="Garet 2"/>
              </a:rPr>
              <a:t>, </a:t>
            </a:r>
            <a:r>
              <a:rPr lang="en-US" sz="4800" dirty="0" err="1">
                <a:solidFill>
                  <a:srgbClr val="004AAD"/>
                </a:solidFill>
                <a:latin typeface="Times New Roman" panose="02020603050405020304" pitchFamily="18" charset="0"/>
                <a:ea typeface="Garet 2"/>
                <a:cs typeface="Times New Roman" panose="02020603050405020304" pitchFamily="18" charset="0"/>
                <a:sym typeface="Garet 2"/>
              </a:rPr>
              <a:t>спростить</a:t>
            </a:r>
            <a:r>
              <a:rPr lang="en-US" sz="4800" dirty="0">
                <a:solidFill>
                  <a:srgbClr val="004AAD"/>
                </a:solidFill>
                <a:latin typeface="Times New Roman" panose="02020603050405020304" pitchFamily="18" charset="0"/>
                <a:ea typeface="Garet 2"/>
                <a:cs typeface="Times New Roman" panose="02020603050405020304" pitchFamily="18" charset="0"/>
                <a:sym typeface="Garet 2"/>
              </a:rPr>
              <a:t> </a:t>
            </a:r>
            <a:r>
              <a:rPr lang="en-US" sz="4800" dirty="0" err="1">
                <a:solidFill>
                  <a:srgbClr val="004AAD"/>
                </a:solidFill>
                <a:latin typeface="Times New Roman" panose="02020603050405020304" pitchFamily="18" charset="0"/>
                <a:ea typeface="Garet 2"/>
                <a:cs typeface="Times New Roman" panose="02020603050405020304" pitchFamily="18" charset="0"/>
                <a:sym typeface="Garet 2"/>
              </a:rPr>
              <a:t>укладання</a:t>
            </a:r>
            <a:r>
              <a:rPr lang="en-US" sz="4800" dirty="0">
                <a:solidFill>
                  <a:srgbClr val="004AAD"/>
                </a:solidFill>
                <a:latin typeface="Times New Roman" panose="02020603050405020304" pitchFamily="18" charset="0"/>
                <a:ea typeface="Garet 2"/>
                <a:cs typeface="Times New Roman" panose="02020603050405020304" pitchFamily="18" charset="0"/>
                <a:sym typeface="Garet 2"/>
              </a:rPr>
              <a:t> </a:t>
            </a:r>
            <a:r>
              <a:rPr lang="en-US" sz="4800" dirty="0" err="1">
                <a:solidFill>
                  <a:srgbClr val="004AAD"/>
                </a:solidFill>
                <a:latin typeface="Times New Roman" panose="02020603050405020304" pitchFamily="18" charset="0"/>
                <a:ea typeface="Garet 2"/>
                <a:cs typeface="Times New Roman" panose="02020603050405020304" pitchFamily="18" charset="0"/>
                <a:sym typeface="Garet 2"/>
              </a:rPr>
              <a:t>списку</a:t>
            </a:r>
            <a:r>
              <a:rPr lang="en-US" sz="4800" dirty="0">
                <a:solidFill>
                  <a:srgbClr val="004AAD"/>
                </a:solidFill>
                <a:latin typeface="Times New Roman" panose="02020603050405020304" pitchFamily="18" charset="0"/>
                <a:ea typeface="Garet 2"/>
                <a:cs typeface="Times New Roman" panose="02020603050405020304" pitchFamily="18" charset="0"/>
                <a:sym typeface="Garet 2"/>
              </a:rPr>
              <a:t> </a:t>
            </a:r>
            <a:r>
              <a:rPr lang="en-US" sz="4800" dirty="0" err="1">
                <a:solidFill>
                  <a:srgbClr val="004AAD"/>
                </a:solidFill>
                <a:latin typeface="Times New Roman" panose="02020603050405020304" pitchFamily="18" charset="0"/>
                <a:ea typeface="Garet 2"/>
                <a:cs typeface="Times New Roman" panose="02020603050405020304" pitchFamily="18" charset="0"/>
                <a:sym typeface="Garet 2"/>
              </a:rPr>
              <a:t>цитованих</a:t>
            </a:r>
            <a:r>
              <a:rPr lang="en-US" sz="4800" dirty="0">
                <a:solidFill>
                  <a:srgbClr val="004AAD"/>
                </a:solidFill>
                <a:latin typeface="Times New Roman" panose="02020603050405020304" pitchFamily="18" charset="0"/>
                <a:ea typeface="Garet 2"/>
                <a:cs typeface="Times New Roman" panose="02020603050405020304" pitchFamily="18" charset="0"/>
                <a:sym typeface="Garet 2"/>
              </a:rPr>
              <a:t>, </a:t>
            </a:r>
            <a:r>
              <a:rPr lang="en-US" sz="4800" dirty="0" err="1">
                <a:solidFill>
                  <a:srgbClr val="004AAD"/>
                </a:solidFill>
                <a:latin typeface="Times New Roman" panose="02020603050405020304" pitchFamily="18" charset="0"/>
                <a:ea typeface="Garet 2"/>
                <a:cs typeface="Times New Roman" panose="02020603050405020304" pitchFamily="18" charset="0"/>
                <a:sym typeface="Garet 2"/>
              </a:rPr>
              <a:t>згадуваних</a:t>
            </a:r>
            <a:r>
              <a:rPr lang="en-US" sz="4800" dirty="0">
                <a:solidFill>
                  <a:srgbClr val="004AAD"/>
                </a:solidFill>
                <a:latin typeface="Times New Roman" panose="02020603050405020304" pitchFamily="18" charset="0"/>
                <a:ea typeface="Garet 2"/>
                <a:cs typeface="Times New Roman" panose="02020603050405020304" pitchFamily="18" charset="0"/>
                <a:sym typeface="Garet 2"/>
              </a:rPr>
              <a:t> у </a:t>
            </a:r>
            <a:r>
              <a:rPr lang="en-US" sz="4800" dirty="0" err="1">
                <a:solidFill>
                  <a:srgbClr val="004AAD"/>
                </a:solidFill>
                <a:latin typeface="Times New Roman" panose="02020603050405020304" pitchFamily="18" charset="0"/>
                <a:ea typeface="Garet 2"/>
                <a:cs typeface="Times New Roman" panose="02020603050405020304" pitchFamily="18" charset="0"/>
                <a:sym typeface="Garet 2"/>
              </a:rPr>
              <a:t>роботі</a:t>
            </a:r>
            <a:r>
              <a:rPr lang="en-US" sz="4800" dirty="0">
                <a:solidFill>
                  <a:srgbClr val="004AAD"/>
                </a:solidFill>
                <a:latin typeface="Times New Roman" panose="02020603050405020304" pitchFamily="18" charset="0"/>
                <a:ea typeface="Garet 2"/>
                <a:cs typeface="Times New Roman" panose="02020603050405020304" pitchFamily="18" charset="0"/>
                <a:sym typeface="Garet 2"/>
              </a:rPr>
              <a:t> </a:t>
            </a:r>
            <a:r>
              <a:rPr lang="en-US" sz="4800" dirty="0" err="1">
                <a:solidFill>
                  <a:srgbClr val="004AAD"/>
                </a:solidFill>
                <a:latin typeface="Times New Roman" panose="02020603050405020304" pitchFamily="18" charset="0"/>
                <a:ea typeface="Garet 2"/>
                <a:cs typeface="Times New Roman" panose="02020603050405020304" pitchFamily="18" charset="0"/>
                <a:sym typeface="Garet 2"/>
              </a:rPr>
              <a:t>та</a:t>
            </a:r>
            <a:r>
              <a:rPr lang="en-US" sz="4800" dirty="0">
                <a:solidFill>
                  <a:srgbClr val="004AAD"/>
                </a:solidFill>
                <a:latin typeface="Times New Roman" panose="02020603050405020304" pitchFamily="18" charset="0"/>
                <a:ea typeface="Garet 2"/>
                <a:cs typeface="Times New Roman" panose="02020603050405020304" pitchFamily="18" charset="0"/>
                <a:sym typeface="Garet 2"/>
              </a:rPr>
              <a:t> </a:t>
            </a:r>
            <a:r>
              <a:rPr lang="en-US" sz="4800" dirty="0" err="1">
                <a:solidFill>
                  <a:srgbClr val="004AAD"/>
                </a:solidFill>
                <a:latin typeface="Times New Roman" panose="02020603050405020304" pitchFamily="18" charset="0"/>
                <a:ea typeface="Garet 2"/>
                <a:cs typeface="Times New Roman" panose="02020603050405020304" pitchFamily="18" charset="0"/>
                <a:sym typeface="Garet 2"/>
              </a:rPr>
              <a:t>опрацьованих</a:t>
            </a:r>
            <a:r>
              <a:rPr lang="en-US" sz="4800" dirty="0">
                <a:solidFill>
                  <a:srgbClr val="004AAD"/>
                </a:solidFill>
                <a:latin typeface="Times New Roman" panose="02020603050405020304" pitchFamily="18" charset="0"/>
                <a:ea typeface="Garet 2"/>
                <a:cs typeface="Times New Roman" panose="02020603050405020304" pitchFamily="18" charset="0"/>
                <a:sym typeface="Garet 2"/>
              </a:rPr>
              <a:t> </a:t>
            </a:r>
            <a:r>
              <a:rPr lang="en-US" sz="4800" dirty="0" err="1">
                <a:solidFill>
                  <a:srgbClr val="004AAD"/>
                </a:solidFill>
                <a:latin typeface="Times New Roman" panose="02020603050405020304" pitchFamily="18" charset="0"/>
                <a:ea typeface="Garet 2"/>
                <a:cs typeface="Times New Roman" panose="02020603050405020304" pitchFamily="18" charset="0"/>
                <a:sym typeface="Garet 2"/>
              </a:rPr>
              <a:t>джерел</a:t>
            </a:r>
            <a:r>
              <a:rPr lang="en-US" sz="4800" dirty="0">
                <a:solidFill>
                  <a:srgbClr val="004AAD"/>
                </a:solidFill>
                <a:latin typeface="Times New Roman" panose="02020603050405020304" pitchFamily="18" charset="0"/>
                <a:ea typeface="Garet 2"/>
                <a:cs typeface="Times New Roman" panose="02020603050405020304" pitchFamily="18" charset="0"/>
                <a:sym typeface="Garet 2"/>
              </a:rPr>
              <a:t>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8F5E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 rot="-10800000">
            <a:off x="0" y="0"/>
            <a:ext cx="2011924" cy="10287000"/>
            <a:chOff x="0" y="0"/>
            <a:chExt cx="529889" cy="2709333"/>
          </a:xfrm>
        </p:grpSpPr>
        <p:sp>
          <p:nvSpPr>
            <p:cNvPr id="3" name="Freeform 3"/>
            <p:cNvSpPr/>
            <p:nvPr/>
          </p:nvSpPr>
          <p:spPr>
            <a:xfrm>
              <a:off x="0" y="0"/>
              <a:ext cx="529889" cy="2709333"/>
            </a:xfrm>
            <a:custGeom>
              <a:avLst/>
              <a:gdLst/>
              <a:ahLst/>
              <a:cxnLst/>
              <a:rect l="l" t="t" r="r" b="b"/>
              <a:pathLst>
                <a:path w="529889" h="2709333">
                  <a:moveTo>
                    <a:pt x="0" y="0"/>
                  </a:moveTo>
                  <a:lnTo>
                    <a:pt x="529889" y="0"/>
                  </a:lnTo>
                  <a:lnTo>
                    <a:pt x="529889" y="2709333"/>
                  </a:lnTo>
                  <a:lnTo>
                    <a:pt x="0" y="2709333"/>
                  </a:lnTo>
                  <a:close/>
                </a:path>
              </a:pathLst>
            </a:custGeom>
            <a:solidFill>
              <a:srgbClr val="004AAD"/>
            </a:solidFill>
          </p:spPr>
        </p:sp>
        <p:sp>
          <p:nvSpPr>
            <p:cNvPr id="4" name="TextBox 4"/>
            <p:cNvSpPr txBox="1"/>
            <p:nvPr/>
          </p:nvSpPr>
          <p:spPr>
            <a:xfrm>
              <a:off x="0" y="-38100"/>
              <a:ext cx="529889" cy="2747433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800"/>
                </a:lnSpc>
              </a:pPr>
              <a:endParaRPr/>
            </a:p>
          </p:txBody>
        </p:sp>
      </p:grpSp>
      <p:sp>
        <p:nvSpPr>
          <p:cNvPr id="7" name="Freeform 7"/>
          <p:cNvSpPr/>
          <p:nvPr/>
        </p:nvSpPr>
        <p:spPr>
          <a:xfrm>
            <a:off x="1399597" y="3957769"/>
            <a:ext cx="1224653" cy="1224653"/>
          </a:xfrm>
          <a:custGeom>
            <a:avLst/>
            <a:gdLst/>
            <a:ahLst/>
            <a:cxnLst/>
            <a:rect l="l" t="t" r="r" b="b"/>
            <a:pathLst>
              <a:path w="1224653" h="1224653">
                <a:moveTo>
                  <a:pt x="0" y="0"/>
                </a:moveTo>
                <a:lnTo>
                  <a:pt x="1224653" y="0"/>
                </a:lnTo>
                <a:lnTo>
                  <a:pt x="1224653" y="1224653"/>
                </a:lnTo>
                <a:lnTo>
                  <a:pt x="0" y="1224653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</p:sp>
      <p:sp>
        <p:nvSpPr>
          <p:cNvPr id="8" name="TextBox 8"/>
          <p:cNvSpPr txBox="1"/>
          <p:nvPr/>
        </p:nvSpPr>
        <p:spPr>
          <a:xfrm>
            <a:off x="3371295" y="285681"/>
            <a:ext cx="13788939" cy="1231106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4759"/>
              </a:lnSpc>
            </a:pPr>
            <a:r>
              <a:rPr lang="en-US" sz="4400" b="1" dirty="0" err="1">
                <a:solidFill>
                  <a:srgbClr val="004AAD"/>
                </a:solidFill>
                <a:latin typeface="Times New Roman" panose="02020603050405020304" pitchFamily="18" charset="0"/>
                <a:ea typeface="Garbata"/>
                <a:cs typeface="Times New Roman" panose="02020603050405020304" pitchFamily="18" charset="0"/>
                <a:sym typeface="Garbata"/>
              </a:rPr>
              <a:t>Основні</a:t>
            </a:r>
            <a:r>
              <a:rPr lang="en-US" sz="4400" b="1" dirty="0">
                <a:solidFill>
                  <a:srgbClr val="004AAD"/>
                </a:solidFill>
                <a:latin typeface="Times New Roman" panose="02020603050405020304" pitchFamily="18" charset="0"/>
                <a:ea typeface="Garbata"/>
                <a:cs typeface="Times New Roman" panose="02020603050405020304" pitchFamily="18" charset="0"/>
                <a:sym typeface="Garbata"/>
              </a:rPr>
              <a:t> </a:t>
            </a:r>
            <a:r>
              <a:rPr lang="en-US" sz="4400" b="1" dirty="0" err="1">
                <a:solidFill>
                  <a:srgbClr val="004AAD"/>
                </a:solidFill>
                <a:latin typeface="Times New Roman" panose="02020603050405020304" pitchFamily="18" charset="0"/>
                <a:ea typeface="Garbata"/>
                <a:cs typeface="Times New Roman" panose="02020603050405020304" pitchFamily="18" charset="0"/>
                <a:sym typeface="Garbata"/>
              </a:rPr>
              <a:t>правила</a:t>
            </a:r>
            <a:r>
              <a:rPr lang="en-US" sz="4400" b="1" dirty="0">
                <a:solidFill>
                  <a:srgbClr val="004AAD"/>
                </a:solidFill>
                <a:latin typeface="Times New Roman" panose="02020603050405020304" pitchFamily="18" charset="0"/>
                <a:ea typeface="Garbata"/>
                <a:cs typeface="Times New Roman" panose="02020603050405020304" pitchFamily="18" charset="0"/>
                <a:sym typeface="Garbata"/>
              </a:rPr>
              <a:t> </a:t>
            </a:r>
            <a:r>
              <a:rPr lang="en-US" sz="4400" b="1" dirty="0" err="1">
                <a:solidFill>
                  <a:srgbClr val="004AAD"/>
                </a:solidFill>
                <a:latin typeface="Times New Roman" panose="02020603050405020304" pitchFamily="18" charset="0"/>
                <a:ea typeface="Garbata"/>
                <a:cs typeface="Times New Roman" panose="02020603050405020304" pitchFamily="18" charset="0"/>
                <a:sym typeface="Garbata"/>
              </a:rPr>
              <a:t>оформлення</a:t>
            </a:r>
            <a:r>
              <a:rPr lang="en-US" sz="4400" b="1" dirty="0">
                <a:solidFill>
                  <a:srgbClr val="004AAD"/>
                </a:solidFill>
                <a:latin typeface="Times New Roman" panose="02020603050405020304" pitchFamily="18" charset="0"/>
                <a:ea typeface="Garbata"/>
                <a:cs typeface="Times New Roman" panose="02020603050405020304" pitchFamily="18" charset="0"/>
                <a:sym typeface="Garbata"/>
              </a:rPr>
              <a:t> </a:t>
            </a:r>
            <a:r>
              <a:rPr lang="uk-UA" sz="4400" b="1" dirty="0">
                <a:solidFill>
                  <a:srgbClr val="004AAD"/>
                </a:solidFill>
                <a:latin typeface="Times New Roman" panose="02020603050405020304" pitchFamily="18" charset="0"/>
                <a:ea typeface="Garbata"/>
                <a:cs typeface="Times New Roman" panose="02020603050405020304" pitchFamily="18" charset="0"/>
                <a:sym typeface="Garbata"/>
              </a:rPr>
              <a:t>списку використаних (цитованих) джерел</a:t>
            </a:r>
            <a:r>
              <a:rPr lang="en-US" sz="4400" b="1" dirty="0">
                <a:solidFill>
                  <a:srgbClr val="004AAD"/>
                </a:solidFill>
                <a:latin typeface="Times New Roman" panose="02020603050405020304" pitchFamily="18" charset="0"/>
                <a:ea typeface="Garbata"/>
                <a:cs typeface="Times New Roman" panose="02020603050405020304" pitchFamily="18" charset="0"/>
                <a:sym typeface="Garbata"/>
              </a:rPr>
              <a:t>:</a:t>
            </a:r>
          </a:p>
        </p:txBody>
      </p:sp>
      <p:sp>
        <p:nvSpPr>
          <p:cNvPr id="9" name="Freeform 9"/>
          <p:cNvSpPr/>
          <p:nvPr/>
        </p:nvSpPr>
        <p:spPr>
          <a:xfrm>
            <a:off x="2690183" y="2338321"/>
            <a:ext cx="294896" cy="294896"/>
          </a:xfrm>
          <a:custGeom>
            <a:avLst/>
            <a:gdLst/>
            <a:ahLst/>
            <a:cxnLst/>
            <a:rect l="l" t="t" r="r" b="b"/>
            <a:pathLst>
              <a:path w="294896" h="294896">
                <a:moveTo>
                  <a:pt x="0" y="0"/>
                </a:moveTo>
                <a:lnTo>
                  <a:pt x="294896" y="0"/>
                </a:lnTo>
                <a:lnTo>
                  <a:pt x="294896" y="294896"/>
                </a:lnTo>
                <a:lnTo>
                  <a:pt x="0" y="294896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</p:sp>
      <p:sp>
        <p:nvSpPr>
          <p:cNvPr id="10" name="Freeform 10"/>
          <p:cNvSpPr/>
          <p:nvPr/>
        </p:nvSpPr>
        <p:spPr>
          <a:xfrm>
            <a:off x="2757310" y="3709206"/>
            <a:ext cx="294896" cy="294896"/>
          </a:xfrm>
          <a:custGeom>
            <a:avLst/>
            <a:gdLst/>
            <a:ahLst/>
            <a:cxnLst/>
            <a:rect l="l" t="t" r="r" b="b"/>
            <a:pathLst>
              <a:path w="294896" h="294896">
                <a:moveTo>
                  <a:pt x="0" y="0"/>
                </a:moveTo>
                <a:lnTo>
                  <a:pt x="294896" y="0"/>
                </a:lnTo>
                <a:lnTo>
                  <a:pt x="294896" y="294896"/>
                </a:lnTo>
                <a:lnTo>
                  <a:pt x="0" y="294896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</p:sp>
      <p:sp>
        <p:nvSpPr>
          <p:cNvPr id="11" name="Freeform 11"/>
          <p:cNvSpPr/>
          <p:nvPr/>
        </p:nvSpPr>
        <p:spPr>
          <a:xfrm>
            <a:off x="2684531" y="5268354"/>
            <a:ext cx="294896" cy="294896"/>
          </a:xfrm>
          <a:custGeom>
            <a:avLst/>
            <a:gdLst/>
            <a:ahLst/>
            <a:cxnLst/>
            <a:rect l="l" t="t" r="r" b="b"/>
            <a:pathLst>
              <a:path w="294896" h="294896">
                <a:moveTo>
                  <a:pt x="0" y="0"/>
                </a:moveTo>
                <a:lnTo>
                  <a:pt x="294896" y="0"/>
                </a:lnTo>
                <a:lnTo>
                  <a:pt x="294896" y="294896"/>
                </a:lnTo>
                <a:lnTo>
                  <a:pt x="0" y="294896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</p:sp>
      <p:sp>
        <p:nvSpPr>
          <p:cNvPr id="12" name="Freeform 12"/>
          <p:cNvSpPr/>
          <p:nvPr/>
        </p:nvSpPr>
        <p:spPr>
          <a:xfrm>
            <a:off x="2831979" y="6436052"/>
            <a:ext cx="294896" cy="294896"/>
          </a:xfrm>
          <a:custGeom>
            <a:avLst/>
            <a:gdLst/>
            <a:ahLst/>
            <a:cxnLst/>
            <a:rect l="l" t="t" r="r" b="b"/>
            <a:pathLst>
              <a:path w="294896" h="294896">
                <a:moveTo>
                  <a:pt x="0" y="0"/>
                </a:moveTo>
                <a:lnTo>
                  <a:pt x="294896" y="0"/>
                </a:lnTo>
                <a:lnTo>
                  <a:pt x="294896" y="294896"/>
                </a:lnTo>
                <a:lnTo>
                  <a:pt x="0" y="294896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</p:sp>
      <p:sp>
        <p:nvSpPr>
          <p:cNvPr id="13" name="Freeform 13"/>
          <p:cNvSpPr/>
          <p:nvPr/>
        </p:nvSpPr>
        <p:spPr>
          <a:xfrm>
            <a:off x="2757310" y="8193543"/>
            <a:ext cx="294896" cy="294896"/>
          </a:xfrm>
          <a:custGeom>
            <a:avLst/>
            <a:gdLst/>
            <a:ahLst/>
            <a:cxnLst/>
            <a:rect l="l" t="t" r="r" b="b"/>
            <a:pathLst>
              <a:path w="294896" h="294896">
                <a:moveTo>
                  <a:pt x="0" y="0"/>
                </a:moveTo>
                <a:lnTo>
                  <a:pt x="294896" y="0"/>
                </a:lnTo>
                <a:lnTo>
                  <a:pt x="294896" y="294896"/>
                </a:lnTo>
                <a:lnTo>
                  <a:pt x="0" y="294896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</p:sp>
      <p:sp>
        <p:nvSpPr>
          <p:cNvPr id="14" name="TextBox 14"/>
          <p:cNvSpPr txBox="1"/>
          <p:nvPr/>
        </p:nvSpPr>
        <p:spPr>
          <a:xfrm>
            <a:off x="3470361" y="2140775"/>
            <a:ext cx="14190717" cy="984885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l"/>
            <a:r>
              <a:rPr lang="en-US" sz="3200" dirty="0" err="1">
                <a:solidFill>
                  <a:srgbClr val="004AAD"/>
                </a:solidFill>
                <a:latin typeface="Times New Roman" panose="02020603050405020304" pitchFamily="18" charset="0"/>
                <a:ea typeface="Garet 2"/>
                <a:cs typeface="Times New Roman" panose="02020603050405020304" pitchFamily="18" charset="0"/>
                <a:sym typeface="Garet 2"/>
              </a:rPr>
              <a:t>Список</a:t>
            </a:r>
            <a:r>
              <a:rPr lang="en-US" sz="3200" dirty="0">
                <a:solidFill>
                  <a:srgbClr val="004AAD"/>
                </a:solidFill>
                <a:latin typeface="Times New Roman" panose="02020603050405020304" pitchFamily="18" charset="0"/>
                <a:ea typeface="Garet 2"/>
                <a:cs typeface="Times New Roman" panose="02020603050405020304" pitchFamily="18" charset="0"/>
                <a:sym typeface="Garet 2"/>
              </a:rPr>
              <a:t> </a:t>
            </a:r>
            <a:r>
              <a:rPr lang="en-US" sz="3200" dirty="0" err="1">
                <a:solidFill>
                  <a:srgbClr val="004AAD"/>
                </a:solidFill>
                <a:latin typeface="Times New Roman" panose="02020603050405020304" pitchFamily="18" charset="0"/>
                <a:ea typeface="Garet 2"/>
                <a:cs typeface="Times New Roman" panose="02020603050405020304" pitchFamily="18" charset="0"/>
                <a:sym typeface="Garet 2"/>
              </a:rPr>
              <a:t>наводиться</a:t>
            </a:r>
            <a:r>
              <a:rPr lang="en-US" sz="3200" dirty="0">
                <a:solidFill>
                  <a:srgbClr val="004AAD"/>
                </a:solidFill>
                <a:latin typeface="Times New Roman" panose="02020603050405020304" pitchFamily="18" charset="0"/>
                <a:ea typeface="Garet 2"/>
                <a:cs typeface="Times New Roman" panose="02020603050405020304" pitchFamily="18" charset="0"/>
                <a:sym typeface="Garet 2"/>
              </a:rPr>
              <a:t> </a:t>
            </a:r>
            <a:r>
              <a:rPr lang="en-US" sz="3200" dirty="0" err="1">
                <a:solidFill>
                  <a:srgbClr val="004AAD"/>
                </a:solidFill>
                <a:latin typeface="Times New Roman" panose="02020603050405020304" pitchFamily="18" charset="0"/>
                <a:ea typeface="Garet 2"/>
                <a:cs typeface="Times New Roman" panose="02020603050405020304" pitchFamily="18" charset="0"/>
                <a:sym typeface="Garet 2"/>
              </a:rPr>
              <a:t>після</a:t>
            </a:r>
            <a:r>
              <a:rPr lang="en-US" sz="3200" dirty="0">
                <a:solidFill>
                  <a:srgbClr val="004AAD"/>
                </a:solidFill>
                <a:latin typeface="Times New Roman" panose="02020603050405020304" pitchFamily="18" charset="0"/>
                <a:ea typeface="Garet 2"/>
                <a:cs typeface="Times New Roman" panose="02020603050405020304" pitchFamily="18" charset="0"/>
                <a:sym typeface="Garet 2"/>
              </a:rPr>
              <a:t> </a:t>
            </a:r>
            <a:r>
              <a:rPr lang="en-US" sz="3200" dirty="0" err="1">
                <a:solidFill>
                  <a:srgbClr val="004AAD"/>
                </a:solidFill>
                <a:latin typeface="Times New Roman" panose="02020603050405020304" pitchFamily="18" charset="0"/>
                <a:ea typeface="Garet 2"/>
                <a:cs typeface="Times New Roman" panose="02020603050405020304" pitchFamily="18" charset="0"/>
                <a:sym typeface="Garet 2"/>
              </a:rPr>
              <a:t>основного</a:t>
            </a:r>
            <a:r>
              <a:rPr lang="en-US" sz="3200" dirty="0">
                <a:solidFill>
                  <a:srgbClr val="004AAD"/>
                </a:solidFill>
                <a:latin typeface="Times New Roman" panose="02020603050405020304" pitchFamily="18" charset="0"/>
                <a:ea typeface="Garet 2"/>
                <a:cs typeface="Times New Roman" panose="02020603050405020304" pitchFamily="18" charset="0"/>
                <a:sym typeface="Garet 2"/>
              </a:rPr>
              <a:t> </a:t>
            </a:r>
            <a:r>
              <a:rPr lang="en-US" sz="3200" dirty="0" err="1">
                <a:solidFill>
                  <a:srgbClr val="004AAD"/>
                </a:solidFill>
                <a:latin typeface="Times New Roman" panose="02020603050405020304" pitchFamily="18" charset="0"/>
                <a:ea typeface="Garet 2"/>
                <a:cs typeface="Times New Roman" panose="02020603050405020304" pitchFamily="18" charset="0"/>
                <a:sym typeface="Garet 2"/>
              </a:rPr>
              <a:t>тексту</a:t>
            </a:r>
            <a:r>
              <a:rPr lang="en-US" sz="3200" dirty="0">
                <a:solidFill>
                  <a:srgbClr val="004AAD"/>
                </a:solidFill>
                <a:latin typeface="Times New Roman" panose="02020603050405020304" pitchFamily="18" charset="0"/>
                <a:ea typeface="Garet 2"/>
                <a:cs typeface="Times New Roman" panose="02020603050405020304" pitchFamily="18" charset="0"/>
                <a:sym typeface="Garet 2"/>
              </a:rPr>
              <a:t>, </a:t>
            </a:r>
            <a:r>
              <a:rPr lang="en-US" sz="3200" dirty="0" err="1">
                <a:solidFill>
                  <a:srgbClr val="004AAD"/>
                </a:solidFill>
                <a:latin typeface="Times New Roman" panose="02020603050405020304" pitchFamily="18" charset="0"/>
                <a:ea typeface="Garet 2"/>
                <a:cs typeface="Times New Roman" panose="02020603050405020304" pitchFamily="18" charset="0"/>
                <a:sym typeface="Garet 2"/>
              </a:rPr>
              <a:t>його</a:t>
            </a:r>
            <a:r>
              <a:rPr lang="en-US" sz="3200" dirty="0">
                <a:solidFill>
                  <a:srgbClr val="004AAD"/>
                </a:solidFill>
                <a:latin typeface="Times New Roman" panose="02020603050405020304" pitchFamily="18" charset="0"/>
                <a:ea typeface="Garet 2"/>
                <a:cs typeface="Times New Roman" panose="02020603050405020304" pitchFamily="18" charset="0"/>
                <a:sym typeface="Garet 2"/>
              </a:rPr>
              <a:t> </a:t>
            </a:r>
            <a:r>
              <a:rPr lang="en-US" sz="3200" dirty="0" err="1">
                <a:solidFill>
                  <a:srgbClr val="004AAD"/>
                </a:solidFill>
                <a:latin typeface="Times New Roman" panose="02020603050405020304" pitchFamily="18" charset="0"/>
                <a:ea typeface="Garet 2"/>
                <a:cs typeface="Times New Roman" panose="02020603050405020304" pitchFamily="18" charset="0"/>
                <a:sym typeface="Garet 2"/>
              </a:rPr>
              <a:t>назва</a:t>
            </a:r>
            <a:r>
              <a:rPr lang="en-US" sz="3200" dirty="0">
                <a:solidFill>
                  <a:srgbClr val="004AAD"/>
                </a:solidFill>
                <a:latin typeface="Times New Roman" panose="02020603050405020304" pitchFamily="18" charset="0"/>
                <a:ea typeface="Garet 2"/>
                <a:cs typeface="Times New Roman" panose="02020603050405020304" pitchFamily="18" charset="0"/>
                <a:sym typeface="Garet 2"/>
              </a:rPr>
              <a:t> </a:t>
            </a:r>
            <a:r>
              <a:rPr lang="en-US" sz="3200" dirty="0" err="1">
                <a:solidFill>
                  <a:srgbClr val="004AAD"/>
                </a:solidFill>
                <a:latin typeface="Times New Roman" panose="02020603050405020304" pitchFamily="18" charset="0"/>
                <a:ea typeface="Garet 2"/>
                <a:cs typeface="Times New Roman" panose="02020603050405020304" pitchFamily="18" charset="0"/>
                <a:sym typeface="Garet 2"/>
              </a:rPr>
              <a:t>вказується</a:t>
            </a:r>
            <a:r>
              <a:rPr lang="en-US" sz="3200" dirty="0">
                <a:solidFill>
                  <a:srgbClr val="004AAD"/>
                </a:solidFill>
                <a:latin typeface="Times New Roman" panose="02020603050405020304" pitchFamily="18" charset="0"/>
                <a:ea typeface="Garet 2"/>
                <a:cs typeface="Times New Roman" panose="02020603050405020304" pitchFamily="18" charset="0"/>
                <a:sym typeface="Garet 2"/>
              </a:rPr>
              <a:t> </a:t>
            </a:r>
            <a:r>
              <a:rPr lang="en-US" sz="3200" dirty="0" err="1">
                <a:solidFill>
                  <a:srgbClr val="004AAD"/>
                </a:solidFill>
                <a:latin typeface="Times New Roman" panose="02020603050405020304" pitchFamily="18" charset="0"/>
                <a:ea typeface="Garet 2"/>
                <a:cs typeface="Times New Roman" panose="02020603050405020304" pitchFamily="18" charset="0"/>
                <a:sym typeface="Garet 2"/>
              </a:rPr>
              <a:t>без</a:t>
            </a:r>
            <a:r>
              <a:rPr lang="en-US" sz="3200" dirty="0">
                <a:solidFill>
                  <a:srgbClr val="004AAD"/>
                </a:solidFill>
                <a:latin typeface="Times New Roman" panose="02020603050405020304" pitchFamily="18" charset="0"/>
                <a:ea typeface="Garet 2"/>
                <a:cs typeface="Times New Roman" panose="02020603050405020304" pitchFamily="18" charset="0"/>
                <a:sym typeface="Garet 2"/>
              </a:rPr>
              <a:t> </a:t>
            </a:r>
            <a:r>
              <a:rPr lang="en-US" sz="3200" dirty="0" err="1">
                <a:solidFill>
                  <a:srgbClr val="004AAD"/>
                </a:solidFill>
                <a:latin typeface="Times New Roman" panose="02020603050405020304" pitchFamily="18" charset="0"/>
                <a:ea typeface="Garet 2"/>
                <a:cs typeface="Times New Roman" panose="02020603050405020304" pitchFamily="18" charset="0"/>
                <a:sym typeface="Garet 2"/>
              </a:rPr>
              <a:t>лапок</a:t>
            </a:r>
            <a:r>
              <a:rPr lang="en-US" sz="3200" dirty="0">
                <a:solidFill>
                  <a:srgbClr val="004AAD"/>
                </a:solidFill>
                <a:latin typeface="Times New Roman" panose="02020603050405020304" pitchFamily="18" charset="0"/>
                <a:ea typeface="Garet 2"/>
                <a:cs typeface="Times New Roman" panose="02020603050405020304" pitchFamily="18" charset="0"/>
                <a:sym typeface="Garet 2"/>
              </a:rPr>
              <a:t>, у </a:t>
            </a:r>
            <a:r>
              <a:rPr lang="en-US" sz="3200" dirty="0" err="1">
                <a:solidFill>
                  <a:srgbClr val="004AAD"/>
                </a:solidFill>
                <a:latin typeface="Times New Roman" panose="02020603050405020304" pitchFamily="18" charset="0"/>
                <a:ea typeface="Garet 2"/>
                <a:cs typeface="Times New Roman" panose="02020603050405020304" pitchFamily="18" charset="0"/>
                <a:sym typeface="Garet 2"/>
              </a:rPr>
              <a:t>кінці</a:t>
            </a:r>
            <a:r>
              <a:rPr lang="en-US" sz="3200" dirty="0">
                <a:solidFill>
                  <a:srgbClr val="004AAD"/>
                </a:solidFill>
                <a:latin typeface="Times New Roman" panose="02020603050405020304" pitchFamily="18" charset="0"/>
                <a:ea typeface="Garet 2"/>
                <a:cs typeface="Times New Roman" panose="02020603050405020304" pitchFamily="18" charset="0"/>
                <a:sym typeface="Garet 2"/>
              </a:rPr>
              <a:t> </a:t>
            </a:r>
            <a:r>
              <a:rPr lang="en-US" sz="3200" dirty="0" err="1">
                <a:solidFill>
                  <a:srgbClr val="004AAD"/>
                </a:solidFill>
                <a:latin typeface="Times New Roman" panose="02020603050405020304" pitchFamily="18" charset="0"/>
                <a:ea typeface="Garet 2"/>
                <a:cs typeface="Times New Roman" panose="02020603050405020304" pitchFamily="18" charset="0"/>
                <a:sym typeface="Garet 2"/>
              </a:rPr>
              <a:t>не</a:t>
            </a:r>
            <a:r>
              <a:rPr lang="en-US" sz="3200" dirty="0">
                <a:solidFill>
                  <a:srgbClr val="004AAD"/>
                </a:solidFill>
                <a:latin typeface="Times New Roman" panose="02020603050405020304" pitchFamily="18" charset="0"/>
                <a:ea typeface="Garet 2"/>
                <a:cs typeface="Times New Roman" panose="02020603050405020304" pitchFamily="18" charset="0"/>
                <a:sym typeface="Garet 2"/>
              </a:rPr>
              <a:t> </a:t>
            </a:r>
            <a:r>
              <a:rPr lang="en-US" sz="3200" dirty="0" err="1">
                <a:solidFill>
                  <a:srgbClr val="004AAD"/>
                </a:solidFill>
                <a:latin typeface="Times New Roman" panose="02020603050405020304" pitchFamily="18" charset="0"/>
                <a:ea typeface="Garet 2"/>
                <a:cs typeface="Times New Roman" panose="02020603050405020304" pitchFamily="18" charset="0"/>
                <a:sym typeface="Garet 2"/>
              </a:rPr>
              <a:t>ставиться</a:t>
            </a:r>
            <a:r>
              <a:rPr lang="en-US" sz="3200" dirty="0">
                <a:solidFill>
                  <a:srgbClr val="004AAD"/>
                </a:solidFill>
                <a:latin typeface="Times New Roman" panose="02020603050405020304" pitchFamily="18" charset="0"/>
                <a:ea typeface="Garet 2"/>
                <a:cs typeface="Times New Roman" panose="02020603050405020304" pitchFamily="18" charset="0"/>
                <a:sym typeface="Garet 2"/>
              </a:rPr>
              <a:t> </a:t>
            </a:r>
            <a:r>
              <a:rPr lang="en-US" sz="3200" dirty="0" err="1">
                <a:solidFill>
                  <a:srgbClr val="004AAD"/>
                </a:solidFill>
                <a:latin typeface="Times New Roman" panose="02020603050405020304" pitchFamily="18" charset="0"/>
                <a:ea typeface="Garet 2"/>
                <a:cs typeface="Times New Roman" panose="02020603050405020304" pitchFamily="18" charset="0"/>
                <a:sym typeface="Garet 2"/>
              </a:rPr>
              <a:t>крапка</a:t>
            </a:r>
            <a:r>
              <a:rPr lang="en-US" sz="3200" dirty="0">
                <a:solidFill>
                  <a:srgbClr val="004AAD"/>
                </a:solidFill>
                <a:latin typeface="Times New Roman" panose="02020603050405020304" pitchFamily="18" charset="0"/>
                <a:ea typeface="Garet 2"/>
                <a:cs typeface="Times New Roman" panose="02020603050405020304" pitchFamily="18" charset="0"/>
                <a:sym typeface="Garet 2"/>
              </a:rPr>
              <a:t>.</a:t>
            </a:r>
          </a:p>
        </p:txBody>
      </p:sp>
      <p:sp>
        <p:nvSpPr>
          <p:cNvPr id="15" name="TextBox 15"/>
          <p:cNvSpPr txBox="1"/>
          <p:nvPr/>
        </p:nvSpPr>
        <p:spPr>
          <a:xfrm>
            <a:off x="3442652" y="3535980"/>
            <a:ext cx="13816648" cy="984885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l"/>
            <a:r>
              <a:rPr lang="en-US" sz="3200" dirty="0" err="1">
                <a:solidFill>
                  <a:srgbClr val="004AAD"/>
                </a:solidFill>
                <a:latin typeface="Times New Roman" panose="02020603050405020304" pitchFamily="18" charset="0"/>
                <a:ea typeface="Garet 2"/>
                <a:cs typeface="Times New Roman" panose="02020603050405020304" pitchFamily="18" charset="0"/>
                <a:sym typeface="Garet 2"/>
              </a:rPr>
              <a:t>Назви</a:t>
            </a:r>
            <a:r>
              <a:rPr lang="en-US" sz="3200" dirty="0">
                <a:solidFill>
                  <a:srgbClr val="004AAD"/>
                </a:solidFill>
                <a:latin typeface="Times New Roman" panose="02020603050405020304" pitchFamily="18" charset="0"/>
                <a:ea typeface="Garet 2"/>
                <a:cs typeface="Times New Roman" panose="02020603050405020304" pitchFamily="18" charset="0"/>
                <a:sym typeface="Garet 2"/>
              </a:rPr>
              <a:t> </a:t>
            </a:r>
            <a:r>
              <a:rPr lang="en-US" sz="3200" dirty="0" err="1">
                <a:solidFill>
                  <a:srgbClr val="004AAD"/>
                </a:solidFill>
                <a:latin typeface="Times New Roman" panose="02020603050405020304" pitchFamily="18" charset="0"/>
                <a:ea typeface="Garet 2"/>
                <a:cs typeface="Times New Roman" panose="02020603050405020304" pitchFamily="18" charset="0"/>
                <a:sym typeface="Garet 2"/>
              </a:rPr>
              <a:t>статей</a:t>
            </a:r>
            <a:r>
              <a:rPr lang="en-US" sz="3200" dirty="0">
                <a:solidFill>
                  <a:srgbClr val="004AAD"/>
                </a:solidFill>
                <a:latin typeface="Times New Roman" panose="02020603050405020304" pitchFamily="18" charset="0"/>
                <a:ea typeface="Garet 2"/>
                <a:cs typeface="Times New Roman" panose="02020603050405020304" pitchFamily="18" charset="0"/>
                <a:sym typeface="Garet 2"/>
              </a:rPr>
              <a:t>, </a:t>
            </a:r>
            <a:r>
              <a:rPr lang="en-US" sz="3200" dirty="0" err="1">
                <a:solidFill>
                  <a:srgbClr val="004AAD"/>
                </a:solidFill>
                <a:latin typeface="Times New Roman" panose="02020603050405020304" pitchFamily="18" charset="0"/>
                <a:ea typeface="Garet 2"/>
                <a:cs typeface="Times New Roman" panose="02020603050405020304" pitchFamily="18" charset="0"/>
                <a:sym typeface="Garet 2"/>
              </a:rPr>
              <a:t>монографій</a:t>
            </a:r>
            <a:r>
              <a:rPr lang="en-US" sz="3200" dirty="0">
                <a:solidFill>
                  <a:srgbClr val="004AAD"/>
                </a:solidFill>
                <a:latin typeface="Times New Roman" panose="02020603050405020304" pitchFamily="18" charset="0"/>
                <a:ea typeface="Garet 2"/>
                <a:cs typeface="Times New Roman" panose="02020603050405020304" pitchFamily="18" charset="0"/>
                <a:sym typeface="Garet 2"/>
              </a:rPr>
              <a:t>, </a:t>
            </a:r>
            <a:r>
              <a:rPr lang="en-US" sz="3200" dirty="0" err="1">
                <a:solidFill>
                  <a:srgbClr val="004AAD"/>
                </a:solidFill>
                <a:latin typeface="Times New Roman" panose="02020603050405020304" pitchFamily="18" charset="0"/>
                <a:ea typeface="Garet 2"/>
                <a:cs typeface="Times New Roman" panose="02020603050405020304" pitchFamily="18" charset="0"/>
                <a:sym typeface="Garet 2"/>
              </a:rPr>
              <a:t>збірників</a:t>
            </a:r>
            <a:r>
              <a:rPr lang="en-US" sz="3200" dirty="0">
                <a:solidFill>
                  <a:srgbClr val="004AAD"/>
                </a:solidFill>
                <a:latin typeface="Times New Roman" panose="02020603050405020304" pitchFamily="18" charset="0"/>
                <a:ea typeface="Garet 2"/>
                <a:cs typeface="Times New Roman" panose="02020603050405020304" pitchFamily="18" charset="0"/>
                <a:sym typeface="Garet 2"/>
              </a:rPr>
              <a:t>, </a:t>
            </a:r>
            <a:r>
              <a:rPr lang="uk-UA" sz="3200" dirty="0">
                <a:solidFill>
                  <a:srgbClr val="004AAD"/>
                </a:solidFill>
                <a:latin typeface="Times New Roman" panose="02020603050405020304" pitchFamily="18" charset="0"/>
                <a:ea typeface="Garet 2"/>
                <a:cs typeface="Times New Roman" panose="02020603050405020304" pitchFamily="18" charset="0"/>
                <a:sym typeface="Garet 2"/>
              </a:rPr>
              <a:t> назви журналів, </a:t>
            </a:r>
            <a:r>
              <a:rPr lang="en-US" sz="3200" dirty="0" err="1">
                <a:solidFill>
                  <a:srgbClr val="004AAD"/>
                </a:solidFill>
                <a:latin typeface="Times New Roman" panose="02020603050405020304" pitchFamily="18" charset="0"/>
                <a:ea typeface="Garet 2"/>
                <a:cs typeface="Times New Roman" panose="02020603050405020304" pitchFamily="18" charset="0"/>
                <a:sym typeface="Garet 2"/>
              </a:rPr>
              <a:t>конференцій</a:t>
            </a:r>
            <a:r>
              <a:rPr lang="en-US" sz="3200" dirty="0">
                <a:solidFill>
                  <a:srgbClr val="004AAD"/>
                </a:solidFill>
                <a:latin typeface="Times New Roman" panose="02020603050405020304" pitchFamily="18" charset="0"/>
                <a:ea typeface="Garet 2"/>
                <a:cs typeface="Times New Roman" panose="02020603050405020304" pitchFamily="18" charset="0"/>
                <a:sym typeface="Garet 2"/>
              </a:rPr>
              <a:t>, </a:t>
            </a:r>
            <a:r>
              <a:rPr lang="en-US" sz="3200" dirty="0" err="1">
                <a:solidFill>
                  <a:srgbClr val="004AAD"/>
                </a:solidFill>
                <a:latin typeface="Times New Roman" panose="02020603050405020304" pitchFamily="18" charset="0"/>
                <a:ea typeface="Garet 2"/>
                <a:cs typeface="Times New Roman" panose="02020603050405020304" pitchFamily="18" charset="0"/>
                <a:sym typeface="Garet 2"/>
              </a:rPr>
              <a:t>тез</a:t>
            </a:r>
            <a:r>
              <a:rPr lang="uk-UA" sz="3200" dirty="0">
                <a:solidFill>
                  <a:srgbClr val="004AAD"/>
                </a:solidFill>
                <a:latin typeface="Times New Roman" panose="02020603050405020304" pitchFamily="18" charset="0"/>
                <a:ea typeface="Garet 2"/>
                <a:cs typeface="Times New Roman" panose="02020603050405020304" pitchFamily="18" charset="0"/>
                <a:sym typeface="Garet 2"/>
              </a:rPr>
              <a:t>,</a:t>
            </a:r>
            <a:r>
              <a:rPr lang="en-US" sz="3200" dirty="0">
                <a:solidFill>
                  <a:srgbClr val="004AAD"/>
                </a:solidFill>
                <a:latin typeface="Times New Roman" panose="02020603050405020304" pitchFamily="18" charset="0"/>
                <a:ea typeface="Garet 2"/>
                <a:cs typeface="Times New Roman" panose="02020603050405020304" pitchFamily="18" charset="0"/>
                <a:sym typeface="Garet 2"/>
              </a:rPr>
              <a:t> </a:t>
            </a:r>
            <a:r>
              <a:rPr lang="en-US" sz="3200" dirty="0" err="1">
                <a:solidFill>
                  <a:srgbClr val="004AAD"/>
                </a:solidFill>
                <a:latin typeface="Times New Roman" panose="02020603050405020304" pitchFamily="18" charset="0"/>
                <a:ea typeface="Garet 2"/>
                <a:cs typeface="Times New Roman" panose="02020603050405020304" pitchFamily="18" charset="0"/>
                <a:sym typeface="Garet 2"/>
              </a:rPr>
              <a:t>доповідей</a:t>
            </a:r>
            <a:r>
              <a:rPr lang="en-US" sz="3200" dirty="0">
                <a:solidFill>
                  <a:srgbClr val="004AAD"/>
                </a:solidFill>
                <a:latin typeface="Times New Roman" panose="02020603050405020304" pitchFamily="18" charset="0"/>
                <a:ea typeface="Garet 2"/>
                <a:cs typeface="Times New Roman" panose="02020603050405020304" pitchFamily="18" charset="0"/>
                <a:sym typeface="Garet 2"/>
              </a:rPr>
              <a:t>, </a:t>
            </a:r>
            <a:r>
              <a:rPr lang="en-US" sz="3200" dirty="0" err="1">
                <a:solidFill>
                  <a:srgbClr val="004AAD"/>
                </a:solidFill>
                <a:latin typeface="Times New Roman" panose="02020603050405020304" pitchFamily="18" charset="0"/>
                <a:ea typeface="Garet 2"/>
                <a:cs typeface="Times New Roman" panose="02020603050405020304" pitchFamily="18" charset="0"/>
                <a:sym typeface="Garet 2"/>
              </a:rPr>
              <a:t>авторефератів</a:t>
            </a:r>
            <a:r>
              <a:rPr lang="en-US" sz="3200" dirty="0">
                <a:solidFill>
                  <a:srgbClr val="004AAD"/>
                </a:solidFill>
                <a:latin typeface="Times New Roman" panose="02020603050405020304" pitchFamily="18" charset="0"/>
                <a:ea typeface="Garet 2"/>
                <a:cs typeface="Times New Roman" panose="02020603050405020304" pitchFamily="18" charset="0"/>
                <a:sym typeface="Garet 2"/>
              </a:rPr>
              <a:t> </a:t>
            </a:r>
            <a:r>
              <a:rPr lang="en-US" sz="3200" dirty="0" err="1">
                <a:solidFill>
                  <a:srgbClr val="004AAD"/>
                </a:solidFill>
                <a:latin typeface="Times New Roman" panose="02020603050405020304" pitchFamily="18" charset="0"/>
                <a:ea typeface="Garet 2"/>
                <a:cs typeface="Times New Roman" panose="02020603050405020304" pitchFamily="18" charset="0"/>
                <a:sym typeface="Garet 2"/>
              </a:rPr>
              <a:t>дисертацій</a:t>
            </a:r>
            <a:r>
              <a:rPr lang="en-US" sz="3200" dirty="0">
                <a:solidFill>
                  <a:srgbClr val="004AAD"/>
                </a:solidFill>
                <a:latin typeface="Times New Roman" panose="02020603050405020304" pitchFamily="18" charset="0"/>
                <a:ea typeface="Garet 2"/>
                <a:cs typeface="Times New Roman" panose="02020603050405020304" pitchFamily="18" charset="0"/>
                <a:sym typeface="Garet 2"/>
              </a:rPr>
              <a:t> </a:t>
            </a:r>
            <a:r>
              <a:rPr lang="en-US" sz="3200" dirty="0" err="1">
                <a:solidFill>
                  <a:srgbClr val="004AAD"/>
                </a:solidFill>
                <a:latin typeface="Times New Roman" panose="02020603050405020304" pitchFamily="18" charset="0"/>
                <a:ea typeface="Garet 2"/>
                <a:cs typeface="Times New Roman" panose="02020603050405020304" pitchFamily="18" charset="0"/>
                <a:sym typeface="Garet 2"/>
              </a:rPr>
              <a:t>вказуються</a:t>
            </a:r>
            <a:r>
              <a:rPr lang="en-US" sz="3200" dirty="0">
                <a:solidFill>
                  <a:srgbClr val="004AAD"/>
                </a:solidFill>
                <a:latin typeface="Times New Roman" panose="02020603050405020304" pitchFamily="18" charset="0"/>
                <a:ea typeface="Garet 2"/>
                <a:cs typeface="Times New Roman" panose="02020603050405020304" pitchFamily="18" charset="0"/>
                <a:sym typeface="Garet 2"/>
              </a:rPr>
              <a:t> </a:t>
            </a:r>
            <a:r>
              <a:rPr lang="en-US" sz="3200" dirty="0" err="1">
                <a:solidFill>
                  <a:srgbClr val="004AAD"/>
                </a:solidFill>
                <a:latin typeface="Times New Roman" panose="02020603050405020304" pitchFamily="18" charset="0"/>
                <a:ea typeface="Garet 2"/>
                <a:cs typeface="Times New Roman" panose="02020603050405020304" pitchFamily="18" charset="0"/>
                <a:sym typeface="Garet 2"/>
              </a:rPr>
              <a:t>повністю</a:t>
            </a:r>
            <a:r>
              <a:rPr lang="uk-UA" sz="3200" dirty="0">
                <a:solidFill>
                  <a:srgbClr val="004AAD"/>
                </a:solidFill>
                <a:latin typeface="Times New Roman" panose="02020603050405020304" pitchFamily="18" charset="0"/>
                <a:ea typeface="Garet 2"/>
                <a:cs typeface="Times New Roman" panose="02020603050405020304" pitchFamily="18" charset="0"/>
                <a:sym typeface="Garet 2"/>
              </a:rPr>
              <a:t> (без скорочень)</a:t>
            </a:r>
            <a:r>
              <a:rPr lang="en-US" sz="3200" dirty="0">
                <a:solidFill>
                  <a:srgbClr val="004AAD"/>
                </a:solidFill>
                <a:latin typeface="Times New Roman" panose="02020603050405020304" pitchFamily="18" charset="0"/>
                <a:ea typeface="Garet 2"/>
                <a:cs typeface="Times New Roman" panose="02020603050405020304" pitchFamily="18" charset="0"/>
                <a:sym typeface="Garet 2"/>
              </a:rPr>
              <a:t>. </a:t>
            </a:r>
          </a:p>
        </p:txBody>
      </p:sp>
      <p:sp>
        <p:nvSpPr>
          <p:cNvPr id="16" name="TextBox 16"/>
          <p:cNvSpPr txBox="1"/>
          <p:nvPr/>
        </p:nvSpPr>
        <p:spPr>
          <a:xfrm>
            <a:off x="3470361" y="4970014"/>
            <a:ext cx="13708484" cy="98488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/>
            <a:r>
              <a:rPr lang="en-US" sz="3200" dirty="0" err="1">
                <a:solidFill>
                  <a:srgbClr val="004AAD"/>
                </a:solidFill>
                <a:latin typeface="Times New Roman" panose="02020603050405020304" pitchFamily="18" charset="0"/>
                <a:ea typeface="Garet 2"/>
                <a:cs typeface="Times New Roman" panose="02020603050405020304" pitchFamily="18" charset="0"/>
                <a:sym typeface="Garet 2"/>
              </a:rPr>
              <a:t>Для</a:t>
            </a:r>
            <a:r>
              <a:rPr lang="en-US" sz="3200" dirty="0">
                <a:solidFill>
                  <a:srgbClr val="004AAD"/>
                </a:solidFill>
                <a:latin typeface="Times New Roman" panose="02020603050405020304" pitchFamily="18" charset="0"/>
                <a:ea typeface="Garet 2"/>
                <a:cs typeface="Times New Roman" panose="02020603050405020304" pitchFamily="18" charset="0"/>
                <a:sym typeface="Garet 2"/>
              </a:rPr>
              <a:t> </a:t>
            </a:r>
            <a:r>
              <a:rPr lang="en-US" sz="3200" dirty="0" err="1">
                <a:solidFill>
                  <a:srgbClr val="004AAD"/>
                </a:solidFill>
                <a:latin typeface="Times New Roman" panose="02020603050405020304" pitchFamily="18" charset="0"/>
                <a:ea typeface="Garet 2"/>
                <a:cs typeface="Times New Roman" panose="02020603050405020304" pitchFamily="18" charset="0"/>
                <a:sym typeface="Garet 2"/>
              </a:rPr>
              <a:t>статей</a:t>
            </a:r>
            <a:r>
              <a:rPr lang="en-US" sz="3200" dirty="0">
                <a:solidFill>
                  <a:srgbClr val="004AAD"/>
                </a:solidFill>
                <a:latin typeface="Times New Roman" panose="02020603050405020304" pitchFamily="18" charset="0"/>
                <a:ea typeface="Garet 2"/>
                <a:cs typeface="Times New Roman" panose="02020603050405020304" pitchFamily="18" charset="0"/>
                <a:sym typeface="Garet 2"/>
              </a:rPr>
              <a:t> </a:t>
            </a:r>
            <a:r>
              <a:rPr lang="en-US" sz="3200" dirty="0" err="1">
                <a:solidFill>
                  <a:srgbClr val="004AAD"/>
                </a:solidFill>
                <a:latin typeface="Times New Roman" panose="02020603050405020304" pitchFamily="18" charset="0"/>
                <a:ea typeface="Garet 2"/>
                <a:cs typeface="Times New Roman" panose="02020603050405020304" pitchFamily="18" charset="0"/>
                <a:sym typeface="Garet 2"/>
              </a:rPr>
              <a:t>обов’язково</a:t>
            </a:r>
            <a:r>
              <a:rPr lang="en-US" sz="3200" dirty="0">
                <a:solidFill>
                  <a:srgbClr val="004AAD"/>
                </a:solidFill>
                <a:latin typeface="Times New Roman" panose="02020603050405020304" pitchFamily="18" charset="0"/>
                <a:ea typeface="Garet 2"/>
                <a:cs typeface="Times New Roman" panose="02020603050405020304" pitchFamily="18" charset="0"/>
                <a:sym typeface="Garet 2"/>
              </a:rPr>
              <a:t> </a:t>
            </a:r>
            <a:r>
              <a:rPr lang="en-US" sz="3200" dirty="0" err="1">
                <a:solidFill>
                  <a:srgbClr val="004AAD"/>
                </a:solidFill>
                <a:latin typeface="Times New Roman" panose="02020603050405020304" pitchFamily="18" charset="0"/>
                <a:ea typeface="Garet 2"/>
                <a:cs typeface="Times New Roman" panose="02020603050405020304" pitchFamily="18" charset="0"/>
                <a:sym typeface="Garet 2"/>
              </a:rPr>
              <a:t>дається</a:t>
            </a:r>
            <a:r>
              <a:rPr lang="en-US" sz="3200" dirty="0">
                <a:solidFill>
                  <a:srgbClr val="004AAD"/>
                </a:solidFill>
                <a:latin typeface="Times New Roman" panose="02020603050405020304" pitchFamily="18" charset="0"/>
                <a:ea typeface="Garet 2"/>
                <a:cs typeface="Times New Roman" panose="02020603050405020304" pitchFamily="18" charset="0"/>
                <a:sym typeface="Garet 2"/>
              </a:rPr>
              <a:t> </a:t>
            </a:r>
            <a:r>
              <a:rPr lang="en-US" sz="3200" dirty="0" err="1">
                <a:solidFill>
                  <a:srgbClr val="004AAD"/>
                </a:solidFill>
                <a:latin typeface="Times New Roman" panose="02020603050405020304" pitchFamily="18" charset="0"/>
                <a:ea typeface="Garet 2"/>
                <a:cs typeface="Times New Roman" panose="02020603050405020304" pitchFamily="18" charset="0"/>
                <a:sym typeface="Garet 2"/>
              </a:rPr>
              <a:t>їх</a:t>
            </a:r>
            <a:r>
              <a:rPr lang="en-US" sz="3200" dirty="0">
                <a:solidFill>
                  <a:srgbClr val="004AAD"/>
                </a:solidFill>
                <a:latin typeface="Times New Roman" panose="02020603050405020304" pitchFamily="18" charset="0"/>
                <a:ea typeface="Garet 2"/>
                <a:cs typeface="Times New Roman" panose="02020603050405020304" pitchFamily="18" charset="0"/>
                <a:sym typeface="Garet 2"/>
              </a:rPr>
              <a:t> </a:t>
            </a:r>
            <a:r>
              <a:rPr lang="en-US" sz="3200" dirty="0" err="1">
                <a:solidFill>
                  <a:srgbClr val="004AAD"/>
                </a:solidFill>
                <a:latin typeface="Times New Roman" panose="02020603050405020304" pitchFamily="18" charset="0"/>
                <a:ea typeface="Garet 2"/>
                <a:cs typeface="Times New Roman" panose="02020603050405020304" pitchFamily="18" charset="0"/>
                <a:sym typeface="Garet 2"/>
              </a:rPr>
              <a:t>назва</a:t>
            </a:r>
            <a:r>
              <a:rPr lang="en-US" sz="3200" dirty="0">
                <a:solidFill>
                  <a:srgbClr val="004AAD"/>
                </a:solidFill>
                <a:latin typeface="Times New Roman" panose="02020603050405020304" pitchFamily="18" charset="0"/>
                <a:ea typeface="Garet 2"/>
                <a:cs typeface="Times New Roman" panose="02020603050405020304" pitchFamily="18" charset="0"/>
                <a:sym typeface="Garet 2"/>
              </a:rPr>
              <a:t>, </a:t>
            </a:r>
            <a:r>
              <a:rPr lang="en-US" sz="3200" dirty="0" err="1">
                <a:solidFill>
                  <a:srgbClr val="004AAD"/>
                </a:solidFill>
                <a:latin typeface="Times New Roman" panose="02020603050405020304" pitchFamily="18" charset="0"/>
                <a:ea typeface="Garet 2"/>
                <a:cs typeface="Times New Roman" panose="02020603050405020304" pitchFamily="18" charset="0"/>
                <a:sym typeface="Garet 2"/>
              </a:rPr>
              <a:t>назва</a:t>
            </a:r>
            <a:r>
              <a:rPr lang="en-US" sz="3200" dirty="0">
                <a:solidFill>
                  <a:srgbClr val="004AAD"/>
                </a:solidFill>
                <a:latin typeface="Times New Roman" panose="02020603050405020304" pitchFamily="18" charset="0"/>
                <a:ea typeface="Garet 2"/>
                <a:cs typeface="Times New Roman" panose="02020603050405020304" pitchFamily="18" charset="0"/>
                <a:sym typeface="Garet 2"/>
              </a:rPr>
              <a:t> </a:t>
            </a:r>
            <a:r>
              <a:rPr lang="en-US" sz="3200" dirty="0" err="1">
                <a:solidFill>
                  <a:srgbClr val="004AAD"/>
                </a:solidFill>
                <a:latin typeface="Times New Roman" panose="02020603050405020304" pitchFamily="18" charset="0"/>
                <a:ea typeface="Garet 2"/>
                <a:cs typeface="Times New Roman" panose="02020603050405020304" pitchFamily="18" charset="0"/>
                <a:sym typeface="Garet 2"/>
              </a:rPr>
              <a:t>видання</a:t>
            </a:r>
            <a:r>
              <a:rPr lang="en-US" sz="3200" dirty="0">
                <a:solidFill>
                  <a:srgbClr val="004AAD"/>
                </a:solidFill>
                <a:latin typeface="Times New Roman" panose="02020603050405020304" pitchFamily="18" charset="0"/>
                <a:ea typeface="Garet 2"/>
                <a:cs typeface="Times New Roman" panose="02020603050405020304" pitchFamily="18" charset="0"/>
                <a:sym typeface="Garet 2"/>
              </a:rPr>
              <a:t>, </a:t>
            </a:r>
            <a:r>
              <a:rPr lang="en-US" sz="3200" dirty="0" err="1">
                <a:solidFill>
                  <a:srgbClr val="004AAD"/>
                </a:solidFill>
                <a:latin typeface="Times New Roman" panose="02020603050405020304" pitchFamily="18" charset="0"/>
                <a:ea typeface="Garet 2"/>
                <a:cs typeface="Times New Roman" panose="02020603050405020304" pitchFamily="18" charset="0"/>
                <a:sym typeface="Garet 2"/>
              </a:rPr>
              <a:t>рік</a:t>
            </a:r>
            <a:r>
              <a:rPr lang="en-US" sz="3200" dirty="0">
                <a:solidFill>
                  <a:srgbClr val="004AAD"/>
                </a:solidFill>
                <a:latin typeface="Times New Roman" panose="02020603050405020304" pitchFamily="18" charset="0"/>
                <a:ea typeface="Garet 2"/>
                <a:cs typeface="Times New Roman" panose="02020603050405020304" pitchFamily="18" charset="0"/>
                <a:sym typeface="Garet 2"/>
              </a:rPr>
              <a:t>, </a:t>
            </a:r>
            <a:r>
              <a:rPr lang="en-US" sz="3200" dirty="0" err="1">
                <a:solidFill>
                  <a:srgbClr val="004AAD"/>
                </a:solidFill>
                <a:latin typeface="Times New Roman" panose="02020603050405020304" pitchFamily="18" charset="0"/>
                <a:ea typeface="Garet 2"/>
                <a:cs typeface="Times New Roman" panose="02020603050405020304" pitchFamily="18" charset="0"/>
                <a:sym typeface="Garet 2"/>
              </a:rPr>
              <a:t>номер</a:t>
            </a:r>
            <a:r>
              <a:rPr lang="en-US" sz="3200" dirty="0">
                <a:solidFill>
                  <a:srgbClr val="004AAD"/>
                </a:solidFill>
                <a:latin typeface="Times New Roman" panose="02020603050405020304" pitchFamily="18" charset="0"/>
                <a:ea typeface="Garet 2"/>
                <a:cs typeface="Times New Roman" panose="02020603050405020304" pitchFamily="18" charset="0"/>
                <a:sym typeface="Garet 2"/>
              </a:rPr>
              <a:t> (</a:t>
            </a:r>
            <a:r>
              <a:rPr lang="en-US" sz="3200" dirty="0" err="1">
                <a:solidFill>
                  <a:srgbClr val="004AAD"/>
                </a:solidFill>
                <a:latin typeface="Times New Roman" panose="02020603050405020304" pitchFamily="18" charset="0"/>
                <a:ea typeface="Garet 2"/>
                <a:cs typeface="Times New Roman" panose="02020603050405020304" pitchFamily="18" charset="0"/>
                <a:sym typeface="Garet 2"/>
              </a:rPr>
              <a:t>випуск</a:t>
            </a:r>
            <a:r>
              <a:rPr lang="en-US" sz="3200" dirty="0">
                <a:solidFill>
                  <a:srgbClr val="004AAD"/>
                </a:solidFill>
                <a:latin typeface="Times New Roman" panose="02020603050405020304" pitchFamily="18" charset="0"/>
                <a:ea typeface="Garet 2"/>
                <a:cs typeface="Times New Roman" panose="02020603050405020304" pitchFamily="18" charset="0"/>
                <a:sym typeface="Garet 2"/>
              </a:rPr>
              <a:t>, </a:t>
            </a:r>
            <a:r>
              <a:rPr lang="en-US" sz="3200" dirty="0" err="1">
                <a:solidFill>
                  <a:srgbClr val="004AAD"/>
                </a:solidFill>
                <a:latin typeface="Times New Roman" panose="02020603050405020304" pitchFamily="18" charset="0"/>
                <a:ea typeface="Garet 2"/>
                <a:cs typeface="Times New Roman" panose="02020603050405020304" pitchFamily="18" charset="0"/>
                <a:sym typeface="Garet 2"/>
              </a:rPr>
              <a:t>том</a:t>
            </a:r>
            <a:r>
              <a:rPr lang="en-US" sz="3200" dirty="0">
                <a:solidFill>
                  <a:srgbClr val="004AAD"/>
                </a:solidFill>
                <a:latin typeface="Times New Roman" panose="02020603050405020304" pitchFamily="18" charset="0"/>
                <a:ea typeface="Garet 2"/>
                <a:cs typeface="Times New Roman" panose="02020603050405020304" pitchFamily="18" charset="0"/>
                <a:sym typeface="Garet 2"/>
              </a:rPr>
              <a:t>), </a:t>
            </a:r>
            <a:r>
              <a:rPr lang="en-US" sz="3200" dirty="0" err="1">
                <a:solidFill>
                  <a:srgbClr val="004AAD"/>
                </a:solidFill>
                <a:latin typeface="Times New Roman" panose="02020603050405020304" pitchFamily="18" charset="0"/>
                <a:ea typeface="Garet 2"/>
                <a:cs typeface="Times New Roman" panose="02020603050405020304" pitchFamily="18" charset="0"/>
                <a:sym typeface="Garet 2"/>
              </a:rPr>
              <a:t>початкова</a:t>
            </a:r>
            <a:r>
              <a:rPr lang="en-US" sz="3200" dirty="0">
                <a:solidFill>
                  <a:srgbClr val="004AAD"/>
                </a:solidFill>
                <a:latin typeface="Times New Roman" panose="02020603050405020304" pitchFamily="18" charset="0"/>
                <a:ea typeface="Garet 2"/>
                <a:cs typeface="Times New Roman" panose="02020603050405020304" pitchFamily="18" charset="0"/>
                <a:sym typeface="Garet 2"/>
              </a:rPr>
              <a:t> </a:t>
            </a:r>
            <a:r>
              <a:rPr lang="en-US" sz="3200" dirty="0" err="1">
                <a:solidFill>
                  <a:srgbClr val="004AAD"/>
                </a:solidFill>
                <a:latin typeface="Times New Roman" panose="02020603050405020304" pitchFamily="18" charset="0"/>
                <a:ea typeface="Garet 2"/>
                <a:cs typeface="Times New Roman" panose="02020603050405020304" pitchFamily="18" charset="0"/>
                <a:sym typeface="Garet 2"/>
              </a:rPr>
              <a:t>та</a:t>
            </a:r>
            <a:r>
              <a:rPr lang="en-US" sz="3200" dirty="0">
                <a:solidFill>
                  <a:srgbClr val="004AAD"/>
                </a:solidFill>
                <a:latin typeface="Times New Roman" panose="02020603050405020304" pitchFamily="18" charset="0"/>
                <a:ea typeface="Garet 2"/>
                <a:cs typeface="Times New Roman" panose="02020603050405020304" pitchFamily="18" charset="0"/>
                <a:sym typeface="Garet 2"/>
              </a:rPr>
              <a:t> </a:t>
            </a:r>
            <a:r>
              <a:rPr lang="en-US" sz="3200" dirty="0" err="1">
                <a:solidFill>
                  <a:srgbClr val="004AAD"/>
                </a:solidFill>
                <a:latin typeface="Times New Roman" panose="02020603050405020304" pitchFamily="18" charset="0"/>
                <a:ea typeface="Garet 2"/>
                <a:cs typeface="Times New Roman" panose="02020603050405020304" pitchFamily="18" charset="0"/>
                <a:sym typeface="Garet 2"/>
              </a:rPr>
              <a:t>кінцева</a:t>
            </a:r>
            <a:r>
              <a:rPr lang="en-US" sz="3200" dirty="0">
                <a:solidFill>
                  <a:srgbClr val="004AAD"/>
                </a:solidFill>
                <a:latin typeface="Times New Roman" panose="02020603050405020304" pitchFamily="18" charset="0"/>
                <a:ea typeface="Garet 2"/>
                <a:cs typeface="Times New Roman" panose="02020603050405020304" pitchFamily="18" charset="0"/>
                <a:sym typeface="Garet 2"/>
              </a:rPr>
              <a:t> </a:t>
            </a:r>
            <a:r>
              <a:rPr lang="en-US" sz="3200" dirty="0" err="1">
                <a:solidFill>
                  <a:srgbClr val="004AAD"/>
                </a:solidFill>
                <a:latin typeface="Times New Roman" panose="02020603050405020304" pitchFamily="18" charset="0"/>
                <a:ea typeface="Garet 2"/>
                <a:cs typeface="Times New Roman" panose="02020603050405020304" pitchFamily="18" charset="0"/>
                <a:sym typeface="Garet 2"/>
              </a:rPr>
              <a:t>сторінки</a:t>
            </a:r>
            <a:r>
              <a:rPr lang="en-US" sz="3200" dirty="0">
                <a:solidFill>
                  <a:srgbClr val="004AAD"/>
                </a:solidFill>
                <a:latin typeface="Times New Roman" panose="02020603050405020304" pitchFamily="18" charset="0"/>
                <a:ea typeface="Garet 2"/>
                <a:cs typeface="Times New Roman" panose="02020603050405020304" pitchFamily="18" charset="0"/>
                <a:sym typeface="Garet 2"/>
              </a:rPr>
              <a:t>.</a:t>
            </a:r>
          </a:p>
        </p:txBody>
      </p:sp>
      <p:sp>
        <p:nvSpPr>
          <p:cNvPr id="17" name="TextBox 17"/>
          <p:cNvSpPr txBox="1"/>
          <p:nvPr/>
        </p:nvSpPr>
        <p:spPr>
          <a:xfrm>
            <a:off x="3377995" y="6277960"/>
            <a:ext cx="13708484" cy="147732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/>
            <a:r>
              <a:rPr lang="en-US" sz="3200" dirty="0" err="1">
                <a:solidFill>
                  <a:srgbClr val="004AAD"/>
                </a:solidFill>
                <a:latin typeface="Times New Roman" panose="02020603050405020304" pitchFamily="18" charset="0"/>
                <a:ea typeface="Garet 2"/>
                <a:cs typeface="Times New Roman" panose="02020603050405020304" pitchFamily="18" charset="0"/>
                <a:sym typeface="Garet 2"/>
              </a:rPr>
              <a:t>Для</a:t>
            </a:r>
            <a:r>
              <a:rPr lang="en-US" sz="3200" dirty="0">
                <a:solidFill>
                  <a:srgbClr val="004AAD"/>
                </a:solidFill>
                <a:latin typeface="Times New Roman" panose="02020603050405020304" pitchFamily="18" charset="0"/>
                <a:ea typeface="Garet 2"/>
                <a:cs typeface="Times New Roman" panose="02020603050405020304" pitchFamily="18" charset="0"/>
                <a:sym typeface="Garet 2"/>
              </a:rPr>
              <a:t> </a:t>
            </a:r>
            <a:r>
              <a:rPr lang="uk-UA" sz="3200" dirty="0">
                <a:solidFill>
                  <a:srgbClr val="004AAD"/>
                </a:solidFill>
                <a:latin typeface="Times New Roman" panose="02020603050405020304" pitchFamily="18" charset="0"/>
                <a:ea typeface="Garet 2"/>
                <a:cs typeface="Times New Roman" panose="02020603050405020304" pitchFamily="18" charset="0"/>
                <a:sym typeface="Garet 2"/>
              </a:rPr>
              <a:t> книг, </a:t>
            </a:r>
            <a:r>
              <a:rPr lang="en-US" sz="3200" dirty="0" err="1">
                <a:solidFill>
                  <a:srgbClr val="004AAD"/>
                </a:solidFill>
                <a:latin typeface="Times New Roman" panose="02020603050405020304" pitchFamily="18" charset="0"/>
                <a:ea typeface="Garet 2"/>
                <a:cs typeface="Times New Roman" panose="02020603050405020304" pitchFamily="18" charset="0"/>
                <a:sym typeface="Garet 2"/>
              </a:rPr>
              <a:t>монографій</a:t>
            </a:r>
            <a:r>
              <a:rPr lang="en-US" sz="3200" dirty="0">
                <a:solidFill>
                  <a:srgbClr val="004AAD"/>
                </a:solidFill>
                <a:latin typeface="Times New Roman" panose="02020603050405020304" pitchFamily="18" charset="0"/>
                <a:ea typeface="Garet 2"/>
                <a:cs typeface="Times New Roman" panose="02020603050405020304" pitchFamily="18" charset="0"/>
                <a:sym typeface="Garet 2"/>
              </a:rPr>
              <a:t>, </a:t>
            </a:r>
            <a:r>
              <a:rPr lang="en-US" sz="3200" dirty="0" err="1">
                <a:solidFill>
                  <a:srgbClr val="004AAD"/>
                </a:solidFill>
                <a:latin typeface="Times New Roman" panose="02020603050405020304" pitchFamily="18" charset="0"/>
                <a:ea typeface="Garet 2"/>
                <a:cs typeface="Times New Roman" panose="02020603050405020304" pitchFamily="18" charset="0"/>
                <a:sym typeface="Garet 2"/>
              </a:rPr>
              <a:t>довідкових</a:t>
            </a:r>
            <a:r>
              <a:rPr lang="en-US" sz="3200" dirty="0">
                <a:solidFill>
                  <a:srgbClr val="004AAD"/>
                </a:solidFill>
                <a:latin typeface="Times New Roman" panose="02020603050405020304" pitchFamily="18" charset="0"/>
                <a:ea typeface="Garet 2"/>
                <a:cs typeface="Times New Roman" panose="02020603050405020304" pitchFamily="18" charset="0"/>
                <a:sym typeface="Garet 2"/>
              </a:rPr>
              <a:t>, </a:t>
            </a:r>
            <a:r>
              <a:rPr lang="en-US" sz="3200" dirty="0" err="1">
                <a:solidFill>
                  <a:srgbClr val="004AAD"/>
                </a:solidFill>
                <a:latin typeface="Times New Roman" panose="02020603050405020304" pitchFamily="18" charset="0"/>
                <a:ea typeface="Garet 2"/>
                <a:cs typeface="Times New Roman" panose="02020603050405020304" pitchFamily="18" charset="0"/>
                <a:sym typeface="Garet 2"/>
              </a:rPr>
              <a:t>енциклопедичних</a:t>
            </a:r>
            <a:r>
              <a:rPr lang="en-US" sz="3200" dirty="0">
                <a:solidFill>
                  <a:srgbClr val="004AAD"/>
                </a:solidFill>
                <a:latin typeface="Times New Roman" panose="02020603050405020304" pitchFamily="18" charset="0"/>
                <a:ea typeface="Garet 2"/>
                <a:cs typeface="Times New Roman" panose="02020603050405020304" pitchFamily="18" charset="0"/>
                <a:sym typeface="Garet 2"/>
              </a:rPr>
              <a:t> </a:t>
            </a:r>
            <a:r>
              <a:rPr lang="en-US" sz="3200" dirty="0" err="1">
                <a:solidFill>
                  <a:srgbClr val="004AAD"/>
                </a:solidFill>
                <a:latin typeface="Times New Roman" panose="02020603050405020304" pitchFamily="18" charset="0"/>
                <a:ea typeface="Garet 2"/>
                <a:cs typeface="Times New Roman" panose="02020603050405020304" pitchFamily="18" charset="0"/>
                <a:sym typeface="Garet 2"/>
              </a:rPr>
              <a:t>видань</a:t>
            </a:r>
            <a:r>
              <a:rPr lang="en-US" sz="3200" dirty="0">
                <a:solidFill>
                  <a:srgbClr val="004AAD"/>
                </a:solidFill>
                <a:latin typeface="Times New Roman" panose="02020603050405020304" pitchFamily="18" charset="0"/>
                <a:ea typeface="Garet 2"/>
                <a:cs typeface="Times New Roman" panose="02020603050405020304" pitchFamily="18" charset="0"/>
                <a:sym typeface="Garet 2"/>
              </a:rPr>
              <a:t> – </a:t>
            </a:r>
            <a:r>
              <a:rPr lang="en-US" sz="3200" dirty="0" err="1">
                <a:solidFill>
                  <a:srgbClr val="004AAD"/>
                </a:solidFill>
                <a:latin typeface="Times New Roman" panose="02020603050405020304" pitchFamily="18" charset="0"/>
                <a:ea typeface="Garet 2"/>
                <a:cs typeface="Times New Roman" panose="02020603050405020304" pitchFamily="18" charset="0"/>
                <a:sym typeface="Garet 2"/>
              </a:rPr>
              <a:t>назва</a:t>
            </a:r>
            <a:r>
              <a:rPr lang="en-US" sz="3200" dirty="0">
                <a:solidFill>
                  <a:srgbClr val="004AAD"/>
                </a:solidFill>
                <a:latin typeface="Times New Roman" panose="02020603050405020304" pitchFamily="18" charset="0"/>
                <a:ea typeface="Garet 2"/>
                <a:cs typeface="Times New Roman" panose="02020603050405020304" pitchFamily="18" charset="0"/>
                <a:sym typeface="Garet 2"/>
              </a:rPr>
              <a:t>, </a:t>
            </a:r>
            <a:r>
              <a:rPr lang="en-US" sz="3200" dirty="0" err="1">
                <a:solidFill>
                  <a:srgbClr val="004AAD"/>
                </a:solidFill>
                <a:latin typeface="Times New Roman" panose="02020603050405020304" pitchFamily="18" charset="0"/>
                <a:ea typeface="Garet 2"/>
                <a:cs typeface="Times New Roman" panose="02020603050405020304" pitchFamily="18" charset="0"/>
                <a:sym typeface="Garet 2"/>
              </a:rPr>
              <a:t>місце</a:t>
            </a:r>
            <a:r>
              <a:rPr lang="en-US" sz="3200" dirty="0">
                <a:solidFill>
                  <a:srgbClr val="004AAD"/>
                </a:solidFill>
                <a:latin typeface="Times New Roman" panose="02020603050405020304" pitchFamily="18" charset="0"/>
                <a:ea typeface="Garet 2"/>
                <a:cs typeface="Times New Roman" panose="02020603050405020304" pitchFamily="18" charset="0"/>
                <a:sym typeface="Garet 2"/>
              </a:rPr>
              <a:t> </a:t>
            </a:r>
            <a:r>
              <a:rPr lang="en-US" sz="3200" dirty="0" err="1">
                <a:solidFill>
                  <a:srgbClr val="004AAD"/>
                </a:solidFill>
                <a:latin typeface="Times New Roman" panose="02020603050405020304" pitchFamily="18" charset="0"/>
                <a:ea typeface="Garet 2"/>
                <a:cs typeface="Times New Roman" panose="02020603050405020304" pitchFamily="18" charset="0"/>
                <a:sym typeface="Garet 2"/>
              </a:rPr>
              <a:t>видання</a:t>
            </a:r>
            <a:r>
              <a:rPr lang="en-US" sz="3200" dirty="0">
                <a:solidFill>
                  <a:srgbClr val="004AAD"/>
                </a:solidFill>
                <a:latin typeface="Times New Roman" panose="02020603050405020304" pitchFamily="18" charset="0"/>
                <a:ea typeface="Garet 2"/>
                <a:cs typeface="Times New Roman" panose="02020603050405020304" pitchFamily="18" charset="0"/>
                <a:sym typeface="Garet 2"/>
              </a:rPr>
              <a:t> (</a:t>
            </a:r>
            <a:r>
              <a:rPr lang="en-US" sz="3200" dirty="0" err="1">
                <a:solidFill>
                  <a:srgbClr val="004AAD"/>
                </a:solidFill>
                <a:latin typeface="Times New Roman" panose="02020603050405020304" pitchFamily="18" charset="0"/>
                <a:ea typeface="Garet 2"/>
                <a:cs typeface="Times New Roman" panose="02020603050405020304" pitchFamily="18" charset="0"/>
                <a:sym typeface="Garet 2"/>
              </a:rPr>
              <a:t>місто</a:t>
            </a:r>
            <a:r>
              <a:rPr lang="en-US" sz="3200" dirty="0">
                <a:solidFill>
                  <a:srgbClr val="004AAD"/>
                </a:solidFill>
                <a:latin typeface="Times New Roman" panose="02020603050405020304" pitchFamily="18" charset="0"/>
                <a:ea typeface="Garet 2"/>
                <a:cs typeface="Times New Roman" panose="02020603050405020304" pitchFamily="18" charset="0"/>
                <a:sym typeface="Garet 2"/>
              </a:rPr>
              <a:t>), </a:t>
            </a:r>
            <a:r>
              <a:rPr lang="en-US" sz="3200" dirty="0" err="1">
                <a:solidFill>
                  <a:srgbClr val="004AAD"/>
                </a:solidFill>
                <a:latin typeface="Times New Roman" panose="02020603050405020304" pitchFamily="18" charset="0"/>
                <a:ea typeface="Garet 2"/>
                <a:cs typeface="Times New Roman" panose="02020603050405020304" pitchFamily="18" charset="0"/>
                <a:sym typeface="Garet 2"/>
              </a:rPr>
              <a:t>видавництво</a:t>
            </a:r>
            <a:r>
              <a:rPr lang="en-US" sz="3200" dirty="0">
                <a:solidFill>
                  <a:srgbClr val="004AAD"/>
                </a:solidFill>
                <a:latin typeface="Times New Roman" panose="02020603050405020304" pitchFamily="18" charset="0"/>
                <a:ea typeface="Garet 2"/>
                <a:cs typeface="Times New Roman" panose="02020603050405020304" pitchFamily="18" charset="0"/>
                <a:sym typeface="Garet 2"/>
              </a:rPr>
              <a:t>, </a:t>
            </a:r>
            <a:r>
              <a:rPr lang="en-US" sz="3200" dirty="0" err="1">
                <a:solidFill>
                  <a:srgbClr val="004AAD"/>
                </a:solidFill>
                <a:latin typeface="Times New Roman" panose="02020603050405020304" pitchFamily="18" charset="0"/>
                <a:ea typeface="Garet 2"/>
                <a:cs typeface="Times New Roman" panose="02020603050405020304" pitchFamily="18" charset="0"/>
                <a:sym typeface="Garet 2"/>
              </a:rPr>
              <a:t>рік</a:t>
            </a:r>
            <a:r>
              <a:rPr lang="en-US" sz="3200" dirty="0">
                <a:solidFill>
                  <a:srgbClr val="004AAD"/>
                </a:solidFill>
                <a:latin typeface="Times New Roman" panose="02020603050405020304" pitchFamily="18" charset="0"/>
                <a:ea typeface="Garet 2"/>
                <a:cs typeface="Times New Roman" panose="02020603050405020304" pitchFamily="18" charset="0"/>
                <a:sym typeface="Garet 2"/>
              </a:rPr>
              <a:t> </a:t>
            </a:r>
            <a:r>
              <a:rPr lang="en-US" sz="3200" dirty="0" err="1">
                <a:solidFill>
                  <a:srgbClr val="004AAD"/>
                </a:solidFill>
                <a:latin typeface="Times New Roman" panose="02020603050405020304" pitchFamily="18" charset="0"/>
                <a:ea typeface="Garet 2"/>
                <a:cs typeface="Times New Roman" panose="02020603050405020304" pitchFamily="18" charset="0"/>
                <a:sym typeface="Garet 2"/>
              </a:rPr>
              <a:t>видання</a:t>
            </a:r>
            <a:r>
              <a:rPr lang="en-US" sz="3200" dirty="0">
                <a:solidFill>
                  <a:srgbClr val="004AAD"/>
                </a:solidFill>
                <a:latin typeface="Times New Roman" panose="02020603050405020304" pitchFamily="18" charset="0"/>
                <a:ea typeface="Garet 2"/>
                <a:cs typeface="Times New Roman" panose="02020603050405020304" pitchFamily="18" charset="0"/>
                <a:sym typeface="Garet 2"/>
              </a:rPr>
              <a:t>, (</a:t>
            </a:r>
            <a:r>
              <a:rPr lang="en-US" sz="3200" dirty="0" err="1">
                <a:solidFill>
                  <a:srgbClr val="004AAD"/>
                </a:solidFill>
                <a:latin typeface="Times New Roman" panose="02020603050405020304" pitchFamily="18" charset="0"/>
                <a:ea typeface="Garet 2"/>
                <a:cs typeface="Times New Roman" panose="02020603050405020304" pitchFamily="18" charset="0"/>
                <a:sym typeface="Garet 2"/>
              </a:rPr>
              <a:t>том</a:t>
            </a:r>
            <a:r>
              <a:rPr lang="en-US" sz="3200" dirty="0">
                <a:solidFill>
                  <a:srgbClr val="004AAD"/>
                </a:solidFill>
                <a:latin typeface="Times New Roman" panose="02020603050405020304" pitchFamily="18" charset="0"/>
                <a:ea typeface="Garet 2"/>
                <a:cs typeface="Times New Roman" panose="02020603050405020304" pitchFamily="18" charset="0"/>
                <a:sym typeface="Garet 2"/>
              </a:rPr>
              <a:t>, </a:t>
            </a:r>
            <a:r>
              <a:rPr lang="en-US" sz="3200" dirty="0" err="1">
                <a:solidFill>
                  <a:srgbClr val="004AAD"/>
                </a:solidFill>
                <a:latin typeface="Times New Roman" panose="02020603050405020304" pitchFamily="18" charset="0"/>
                <a:ea typeface="Garet 2"/>
                <a:cs typeface="Times New Roman" panose="02020603050405020304" pitchFamily="18" charset="0"/>
                <a:sym typeface="Garet 2"/>
              </a:rPr>
              <a:t>частина</a:t>
            </a:r>
            <a:r>
              <a:rPr lang="en-US" sz="3200" dirty="0">
                <a:solidFill>
                  <a:srgbClr val="004AAD"/>
                </a:solidFill>
                <a:latin typeface="Times New Roman" panose="02020603050405020304" pitchFamily="18" charset="0"/>
                <a:ea typeface="Garet 2"/>
                <a:cs typeface="Times New Roman" panose="02020603050405020304" pitchFamily="18" charset="0"/>
                <a:sym typeface="Garet 2"/>
              </a:rPr>
              <a:t> – </a:t>
            </a:r>
            <a:r>
              <a:rPr lang="en-US" sz="3200" dirty="0" err="1">
                <a:solidFill>
                  <a:srgbClr val="004AAD"/>
                </a:solidFill>
                <a:latin typeface="Times New Roman" panose="02020603050405020304" pitchFamily="18" charset="0"/>
                <a:ea typeface="Garet 2"/>
                <a:cs typeface="Times New Roman" panose="02020603050405020304" pitchFamily="18" charset="0"/>
                <a:sym typeface="Garet 2"/>
              </a:rPr>
              <a:t>якщо</a:t>
            </a:r>
            <a:r>
              <a:rPr lang="en-US" sz="3200" dirty="0">
                <a:solidFill>
                  <a:srgbClr val="004AAD"/>
                </a:solidFill>
                <a:latin typeface="Times New Roman" panose="02020603050405020304" pitchFamily="18" charset="0"/>
                <a:ea typeface="Garet 2"/>
                <a:cs typeface="Times New Roman" panose="02020603050405020304" pitchFamily="18" charset="0"/>
                <a:sym typeface="Garet 2"/>
              </a:rPr>
              <a:t> є), </a:t>
            </a:r>
            <a:r>
              <a:rPr lang="en-US" sz="3200" dirty="0" err="1">
                <a:solidFill>
                  <a:srgbClr val="004AAD"/>
                </a:solidFill>
                <a:latin typeface="Times New Roman" panose="02020603050405020304" pitchFamily="18" charset="0"/>
                <a:ea typeface="Garet 2"/>
                <a:cs typeface="Times New Roman" panose="02020603050405020304" pitchFamily="18" charset="0"/>
                <a:sym typeface="Garet 2"/>
              </a:rPr>
              <a:t>загальна</a:t>
            </a:r>
            <a:r>
              <a:rPr lang="en-US" sz="3200" dirty="0">
                <a:solidFill>
                  <a:srgbClr val="004AAD"/>
                </a:solidFill>
                <a:latin typeface="Times New Roman" panose="02020603050405020304" pitchFamily="18" charset="0"/>
                <a:ea typeface="Garet 2"/>
                <a:cs typeface="Times New Roman" panose="02020603050405020304" pitchFamily="18" charset="0"/>
                <a:sym typeface="Garet 2"/>
              </a:rPr>
              <a:t> </a:t>
            </a:r>
            <a:r>
              <a:rPr lang="en-US" sz="3200" dirty="0" err="1">
                <a:solidFill>
                  <a:srgbClr val="004AAD"/>
                </a:solidFill>
                <a:latin typeface="Times New Roman" panose="02020603050405020304" pitchFamily="18" charset="0"/>
                <a:ea typeface="Garet 2"/>
                <a:cs typeface="Times New Roman" panose="02020603050405020304" pitchFamily="18" charset="0"/>
                <a:sym typeface="Garet 2"/>
              </a:rPr>
              <a:t>кількість</a:t>
            </a:r>
            <a:r>
              <a:rPr lang="en-US" sz="3200" dirty="0">
                <a:solidFill>
                  <a:srgbClr val="004AAD"/>
                </a:solidFill>
                <a:latin typeface="Times New Roman" panose="02020603050405020304" pitchFamily="18" charset="0"/>
                <a:ea typeface="Garet 2"/>
                <a:cs typeface="Times New Roman" panose="02020603050405020304" pitchFamily="18" charset="0"/>
                <a:sym typeface="Garet 2"/>
              </a:rPr>
              <a:t> </a:t>
            </a:r>
            <a:r>
              <a:rPr lang="en-US" sz="3200" dirty="0" err="1">
                <a:solidFill>
                  <a:srgbClr val="004AAD"/>
                </a:solidFill>
                <a:latin typeface="Times New Roman" panose="02020603050405020304" pitchFamily="18" charset="0"/>
                <a:ea typeface="Garet 2"/>
                <a:cs typeface="Times New Roman" panose="02020603050405020304" pitchFamily="18" charset="0"/>
                <a:sym typeface="Garet 2"/>
              </a:rPr>
              <a:t>сторінок</a:t>
            </a:r>
            <a:r>
              <a:rPr lang="en-US" sz="3200" dirty="0">
                <a:solidFill>
                  <a:srgbClr val="004AAD"/>
                </a:solidFill>
                <a:latin typeface="Times New Roman" panose="02020603050405020304" pitchFamily="18" charset="0"/>
                <a:ea typeface="Garet 2"/>
                <a:cs typeface="Times New Roman" panose="02020603050405020304" pitchFamily="18" charset="0"/>
                <a:sym typeface="Garet 2"/>
              </a:rPr>
              <a:t>. </a:t>
            </a:r>
          </a:p>
        </p:txBody>
      </p:sp>
      <p:sp>
        <p:nvSpPr>
          <p:cNvPr id="18" name="TextBox 18"/>
          <p:cNvSpPr txBox="1"/>
          <p:nvPr/>
        </p:nvSpPr>
        <p:spPr>
          <a:xfrm>
            <a:off x="3408016" y="7977556"/>
            <a:ext cx="13788939" cy="1969770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l"/>
            <a:r>
              <a:rPr lang="en-US" sz="3200" dirty="0">
                <a:solidFill>
                  <a:srgbClr val="004AAD"/>
                </a:solidFill>
                <a:latin typeface="Times New Roman" panose="02020603050405020304" pitchFamily="18" charset="0"/>
                <a:ea typeface="Garet 2"/>
                <a:cs typeface="Times New Roman" panose="02020603050405020304" pitchFamily="18" charset="0"/>
                <a:sym typeface="Garet 2"/>
              </a:rPr>
              <a:t>У </a:t>
            </a:r>
            <a:r>
              <a:rPr lang="en-US" sz="3200" dirty="0" err="1">
                <a:solidFill>
                  <a:srgbClr val="004AAD"/>
                </a:solidFill>
                <a:latin typeface="Times New Roman" panose="02020603050405020304" pitchFamily="18" charset="0"/>
                <a:ea typeface="Garet 2"/>
                <a:cs typeface="Times New Roman" panose="02020603050405020304" pitchFamily="18" charset="0"/>
                <a:sym typeface="Garet 2"/>
              </a:rPr>
              <a:t>списку</a:t>
            </a:r>
            <a:r>
              <a:rPr lang="en-US" sz="3200" dirty="0">
                <a:solidFill>
                  <a:srgbClr val="004AAD"/>
                </a:solidFill>
                <a:latin typeface="Times New Roman" panose="02020603050405020304" pitchFamily="18" charset="0"/>
                <a:ea typeface="Garet 2"/>
                <a:cs typeface="Times New Roman" panose="02020603050405020304" pitchFamily="18" charset="0"/>
                <a:sym typeface="Garet 2"/>
              </a:rPr>
              <a:t> </a:t>
            </a:r>
            <a:r>
              <a:rPr lang="en-US" sz="3200" dirty="0" err="1">
                <a:solidFill>
                  <a:srgbClr val="004AAD"/>
                </a:solidFill>
                <a:latin typeface="Times New Roman" panose="02020603050405020304" pitchFamily="18" charset="0"/>
                <a:ea typeface="Garet 2"/>
                <a:cs typeface="Times New Roman" panose="02020603050405020304" pitchFamily="18" charset="0"/>
                <a:sym typeface="Garet 2"/>
              </a:rPr>
              <a:t>джерел</a:t>
            </a:r>
            <a:r>
              <a:rPr lang="en-US" sz="3200" dirty="0">
                <a:solidFill>
                  <a:srgbClr val="004AAD"/>
                </a:solidFill>
                <a:latin typeface="Times New Roman" panose="02020603050405020304" pitchFamily="18" charset="0"/>
                <a:ea typeface="Garet 2"/>
                <a:cs typeface="Times New Roman" panose="02020603050405020304" pitchFamily="18" charset="0"/>
                <a:sym typeface="Garet 2"/>
              </a:rPr>
              <a:t> з </a:t>
            </a:r>
            <a:r>
              <a:rPr lang="en-US" sz="3200" dirty="0" err="1">
                <a:solidFill>
                  <a:srgbClr val="004AAD"/>
                </a:solidFill>
                <a:latin typeface="Times New Roman" panose="02020603050405020304" pitchFamily="18" charset="0"/>
                <a:ea typeface="Garet 2"/>
                <a:cs typeface="Times New Roman" panose="02020603050405020304" pitchFamily="18" charset="0"/>
                <a:sym typeface="Garet 2"/>
              </a:rPr>
              <a:t>маленької</a:t>
            </a:r>
            <a:r>
              <a:rPr lang="en-US" sz="3200" dirty="0">
                <a:solidFill>
                  <a:srgbClr val="004AAD"/>
                </a:solidFill>
                <a:latin typeface="Times New Roman" panose="02020603050405020304" pitchFamily="18" charset="0"/>
                <a:ea typeface="Garet 2"/>
                <a:cs typeface="Times New Roman" panose="02020603050405020304" pitchFamily="18" charset="0"/>
                <a:sym typeface="Garet 2"/>
              </a:rPr>
              <a:t> </a:t>
            </a:r>
            <a:r>
              <a:rPr lang="en-US" sz="3200" dirty="0" err="1">
                <a:solidFill>
                  <a:srgbClr val="004AAD"/>
                </a:solidFill>
                <a:latin typeface="Times New Roman" panose="02020603050405020304" pitchFamily="18" charset="0"/>
                <a:ea typeface="Garet 2"/>
                <a:cs typeface="Times New Roman" panose="02020603050405020304" pitchFamily="18" charset="0"/>
                <a:sym typeface="Garet 2"/>
              </a:rPr>
              <a:t>букви</a:t>
            </a:r>
            <a:r>
              <a:rPr lang="en-US" sz="3200" dirty="0">
                <a:solidFill>
                  <a:srgbClr val="004AAD"/>
                </a:solidFill>
                <a:latin typeface="Times New Roman" panose="02020603050405020304" pitchFamily="18" charset="0"/>
                <a:ea typeface="Garet 2"/>
                <a:cs typeface="Times New Roman" panose="02020603050405020304" pitchFamily="18" charset="0"/>
                <a:sym typeface="Garet 2"/>
              </a:rPr>
              <a:t> </a:t>
            </a:r>
            <a:r>
              <a:rPr lang="en-US" sz="3200" dirty="0" err="1">
                <a:solidFill>
                  <a:srgbClr val="004AAD"/>
                </a:solidFill>
                <a:latin typeface="Times New Roman" panose="02020603050405020304" pitchFamily="18" charset="0"/>
                <a:ea typeface="Garet 2"/>
                <a:cs typeface="Times New Roman" panose="02020603050405020304" pitchFamily="18" charset="0"/>
                <a:sym typeface="Garet 2"/>
              </a:rPr>
              <a:t>пишуть</a:t>
            </a:r>
            <a:r>
              <a:rPr lang="en-US" sz="3200" dirty="0">
                <a:solidFill>
                  <a:srgbClr val="004AAD"/>
                </a:solidFill>
                <a:latin typeface="Times New Roman" panose="02020603050405020304" pitchFamily="18" charset="0"/>
                <a:ea typeface="Garet 2"/>
                <a:cs typeface="Times New Roman" panose="02020603050405020304" pitchFamily="18" charset="0"/>
                <a:sym typeface="Garet 2"/>
              </a:rPr>
              <a:t> </a:t>
            </a:r>
            <a:r>
              <a:rPr lang="en-US" sz="3200" dirty="0" err="1">
                <a:solidFill>
                  <a:srgbClr val="004AAD"/>
                </a:solidFill>
                <a:latin typeface="Times New Roman" panose="02020603050405020304" pitchFamily="18" charset="0"/>
                <a:ea typeface="Garet 2"/>
                <a:cs typeface="Times New Roman" panose="02020603050405020304" pitchFamily="18" charset="0"/>
                <a:sym typeface="Garet 2"/>
              </a:rPr>
              <a:t>відомості</a:t>
            </a:r>
            <a:r>
              <a:rPr lang="en-US" sz="3200" dirty="0">
                <a:solidFill>
                  <a:srgbClr val="004AAD"/>
                </a:solidFill>
                <a:latin typeface="Times New Roman" panose="02020603050405020304" pitchFamily="18" charset="0"/>
                <a:ea typeface="Garet 2"/>
                <a:cs typeface="Times New Roman" panose="02020603050405020304" pitchFamily="18" charset="0"/>
                <a:sym typeface="Garet 2"/>
              </a:rPr>
              <a:t>, </a:t>
            </a:r>
            <a:r>
              <a:rPr lang="en-US" sz="3200" dirty="0" err="1">
                <a:solidFill>
                  <a:srgbClr val="004AAD"/>
                </a:solidFill>
                <a:latin typeface="Times New Roman" panose="02020603050405020304" pitchFamily="18" charset="0"/>
                <a:ea typeface="Garet 2"/>
                <a:cs typeface="Times New Roman" panose="02020603050405020304" pitchFamily="18" charset="0"/>
                <a:sym typeface="Garet 2"/>
              </a:rPr>
              <a:t>що</a:t>
            </a:r>
            <a:r>
              <a:rPr lang="en-US" sz="3200" dirty="0">
                <a:solidFill>
                  <a:srgbClr val="004AAD"/>
                </a:solidFill>
                <a:latin typeface="Times New Roman" panose="02020603050405020304" pitchFamily="18" charset="0"/>
                <a:ea typeface="Garet 2"/>
                <a:cs typeface="Times New Roman" panose="02020603050405020304" pitchFamily="18" charset="0"/>
                <a:sym typeface="Garet 2"/>
              </a:rPr>
              <a:t> </a:t>
            </a:r>
            <a:r>
              <a:rPr lang="en-US" sz="3200" dirty="0" err="1">
                <a:solidFill>
                  <a:srgbClr val="004AAD"/>
                </a:solidFill>
                <a:latin typeface="Times New Roman" panose="02020603050405020304" pitchFamily="18" charset="0"/>
                <a:ea typeface="Garet 2"/>
                <a:cs typeface="Times New Roman" panose="02020603050405020304" pitchFamily="18" charset="0"/>
                <a:sym typeface="Garet 2"/>
              </a:rPr>
              <a:t>відносяться</a:t>
            </a:r>
            <a:r>
              <a:rPr lang="en-US" sz="3200" dirty="0">
                <a:solidFill>
                  <a:srgbClr val="004AAD"/>
                </a:solidFill>
                <a:latin typeface="Times New Roman" panose="02020603050405020304" pitchFamily="18" charset="0"/>
                <a:ea typeface="Garet 2"/>
                <a:cs typeface="Times New Roman" panose="02020603050405020304" pitchFamily="18" charset="0"/>
                <a:sym typeface="Garet 2"/>
              </a:rPr>
              <a:t> </a:t>
            </a:r>
            <a:r>
              <a:rPr lang="en-US" sz="3200" dirty="0" err="1">
                <a:solidFill>
                  <a:srgbClr val="004AAD"/>
                </a:solidFill>
                <a:latin typeface="Times New Roman" panose="02020603050405020304" pitchFamily="18" charset="0"/>
                <a:ea typeface="Garet 2"/>
                <a:cs typeface="Times New Roman" panose="02020603050405020304" pitchFamily="18" charset="0"/>
                <a:sym typeface="Garet 2"/>
              </a:rPr>
              <a:t>до</a:t>
            </a:r>
            <a:r>
              <a:rPr lang="en-US" sz="3200" dirty="0">
                <a:solidFill>
                  <a:srgbClr val="004AAD"/>
                </a:solidFill>
                <a:latin typeface="Times New Roman" panose="02020603050405020304" pitchFamily="18" charset="0"/>
                <a:ea typeface="Garet 2"/>
                <a:cs typeface="Times New Roman" panose="02020603050405020304" pitchFamily="18" charset="0"/>
                <a:sym typeface="Garet 2"/>
              </a:rPr>
              <a:t> </a:t>
            </a:r>
            <a:r>
              <a:rPr lang="en-US" sz="3200" dirty="0" err="1">
                <a:solidFill>
                  <a:srgbClr val="004AAD"/>
                </a:solidFill>
                <a:latin typeface="Times New Roman" panose="02020603050405020304" pitchFamily="18" charset="0"/>
                <a:ea typeface="Garet 2"/>
                <a:cs typeface="Times New Roman" panose="02020603050405020304" pitchFamily="18" charset="0"/>
                <a:sym typeface="Garet 2"/>
              </a:rPr>
              <a:t>заголовку</a:t>
            </a:r>
            <a:r>
              <a:rPr lang="en-US" sz="3200" dirty="0">
                <a:solidFill>
                  <a:srgbClr val="004AAD"/>
                </a:solidFill>
                <a:latin typeface="Times New Roman" panose="02020603050405020304" pitchFamily="18" charset="0"/>
                <a:ea typeface="Garet 2"/>
                <a:cs typeface="Times New Roman" panose="02020603050405020304" pitchFamily="18" charset="0"/>
                <a:sym typeface="Garet 2"/>
              </a:rPr>
              <a:t> (</a:t>
            </a:r>
            <a:r>
              <a:rPr lang="en-US" sz="3200" dirty="0" err="1">
                <a:solidFill>
                  <a:srgbClr val="004AAD"/>
                </a:solidFill>
                <a:latin typeface="Times New Roman" panose="02020603050405020304" pitchFamily="18" charset="0"/>
                <a:ea typeface="Garet 2"/>
                <a:cs typeface="Times New Roman" panose="02020603050405020304" pitchFamily="18" charset="0"/>
                <a:sym typeface="Garet 2"/>
              </a:rPr>
              <a:t>підручники</a:t>
            </a:r>
            <a:r>
              <a:rPr lang="en-US" sz="3200" dirty="0">
                <a:solidFill>
                  <a:srgbClr val="004AAD"/>
                </a:solidFill>
                <a:latin typeface="Times New Roman" panose="02020603050405020304" pitchFamily="18" charset="0"/>
                <a:ea typeface="Garet 2"/>
                <a:cs typeface="Times New Roman" panose="02020603050405020304" pitchFamily="18" charset="0"/>
                <a:sym typeface="Garet 2"/>
              </a:rPr>
              <a:t> </a:t>
            </a:r>
            <a:r>
              <a:rPr lang="en-US" sz="3200" dirty="0" err="1">
                <a:solidFill>
                  <a:srgbClr val="004AAD"/>
                </a:solidFill>
                <a:latin typeface="Times New Roman" panose="02020603050405020304" pitchFamily="18" charset="0"/>
                <a:ea typeface="Garet 2"/>
                <a:cs typeface="Times New Roman" panose="02020603050405020304" pitchFamily="18" charset="0"/>
                <a:sym typeface="Garet 2"/>
              </a:rPr>
              <a:t>для</a:t>
            </a:r>
            <a:r>
              <a:rPr lang="en-US" sz="3200" dirty="0">
                <a:solidFill>
                  <a:srgbClr val="004AAD"/>
                </a:solidFill>
                <a:latin typeface="Times New Roman" panose="02020603050405020304" pitchFamily="18" charset="0"/>
                <a:ea typeface="Garet 2"/>
                <a:cs typeface="Times New Roman" panose="02020603050405020304" pitchFamily="18" charset="0"/>
                <a:sym typeface="Garet 2"/>
              </a:rPr>
              <a:t> </a:t>
            </a:r>
            <a:r>
              <a:rPr lang="en-US" sz="3200" dirty="0" err="1">
                <a:solidFill>
                  <a:srgbClr val="004AAD"/>
                </a:solidFill>
                <a:latin typeface="Times New Roman" panose="02020603050405020304" pitchFamily="18" charset="0"/>
                <a:ea typeface="Garet 2"/>
                <a:cs typeface="Times New Roman" panose="02020603050405020304" pitchFamily="18" charset="0"/>
                <a:sym typeface="Garet 2"/>
              </a:rPr>
              <a:t>вузів</a:t>
            </a:r>
            <a:r>
              <a:rPr lang="en-US" sz="3200" dirty="0">
                <a:solidFill>
                  <a:srgbClr val="004AAD"/>
                </a:solidFill>
                <a:latin typeface="Times New Roman" panose="02020603050405020304" pitchFamily="18" charset="0"/>
                <a:ea typeface="Garet 2"/>
                <a:cs typeface="Times New Roman" panose="02020603050405020304" pitchFamily="18" charset="0"/>
                <a:sym typeface="Garet 2"/>
              </a:rPr>
              <a:t>, </a:t>
            </a:r>
            <a:r>
              <a:rPr lang="en-US" sz="3200" dirty="0" err="1">
                <a:solidFill>
                  <a:srgbClr val="004AAD"/>
                </a:solidFill>
                <a:latin typeface="Times New Roman" panose="02020603050405020304" pitchFamily="18" charset="0"/>
                <a:ea typeface="Garet 2"/>
                <a:cs typeface="Times New Roman" panose="02020603050405020304" pitchFamily="18" charset="0"/>
                <a:sym typeface="Garet 2"/>
              </a:rPr>
              <a:t>матеріали</a:t>
            </a:r>
            <a:r>
              <a:rPr lang="en-US" sz="3200" dirty="0">
                <a:solidFill>
                  <a:srgbClr val="004AAD"/>
                </a:solidFill>
                <a:latin typeface="Times New Roman" panose="02020603050405020304" pitchFamily="18" charset="0"/>
                <a:ea typeface="Garet 2"/>
                <a:cs typeface="Times New Roman" panose="02020603050405020304" pitchFamily="18" charset="0"/>
                <a:sym typeface="Garet 2"/>
              </a:rPr>
              <a:t> </a:t>
            </a:r>
            <a:r>
              <a:rPr lang="en-US" sz="3200" dirty="0" err="1">
                <a:solidFill>
                  <a:srgbClr val="004AAD"/>
                </a:solidFill>
                <a:latin typeface="Times New Roman" panose="02020603050405020304" pitchFamily="18" charset="0"/>
                <a:ea typeface="Garet 2"/>
                <a:cs typeface="Times New Roman" panose="02020603050405020304" pitchFamily="18" charset="0"/>
                <a:sym typeface="Garet 2"/>
              </a:rPr>
              <a:t>конференцій</a:t>
            </a:r>
            <a:r>
              <a:rPr lang="en-US" sz="3200" dirty="0">
                <a:solidFill>
                  <a:srgbClr val="004AAD"/>
                </a:solidFill>
                <a:latin typeface="Times New Roman" panose="02020603050405020304" pitchFamily="18" charset="0"/>
                <a:ea typeface="Garet 2"/>
                <a:cs typeface="Times New Roman" panose="02020603050405020304" pitchFamily="18" charset="0"/>
                <a:sym typeface="Garet 2"/>
              </a:rPr>
              <a:t>, </a:t>
            </a:r>
            <a:r>
              <a:rPr lang="en-US" sz="3200" dirty="0" err="1">
                <a:solidFill>
                  <a:srgbClr val="004AAD"/>
                </a:solidFill>
                <a:latin typeface="Times New Roman" panose="02020603050405020304" pitchFamily="18" charset="0"/>
                <a:ea typeface="Garet 2"/>
                <a:cs typeface="Times New Roman" panose="02020603050405020304" pitchFamily="18" charset="0"/>
                <a:sym typeface="Garet 2"/>
              </a:rPr>
              <a:t>тези</a:t>
            </a:r>
            <a:r>
              <a:rPr lang="en-US" sz="3200" dirty="0">
                <a:solidFill>
                  <a:srgbClr val="004AAD"/>
                </a:solidFill>
                <a:latin typeface="Times New Roman" panose="02020603050405020304" pitchFamily="18" charset="0"/>
                <a:ea typeface="Garet 2"/>
                <a:cs typeface="Times New Roman" panose="02020603050405020304" pitchFamily="18" charset="0"/>
                <a:sym typeface="Garet 2"/>
              </a:rPr>
              <a:t>, </a:t>
            </a:r>
            <a:r>
              <a:rPr lang="en-US" sz="3200" dirty="0" err="1">
                <a:solidFill>
                  <a:srgbClr val="004AAD"/>
                </a:solidFill>
                <a:latin typeface="Times New Roman" panose="02020603050405020304" pitchFamily="18" charset="0"/>
                <a:ea typeface="Garet 2"/>
                <a:cs typeface="Times New Roman" panose="02020603050405020304" pitchFamily="18" charset="0"/>
                <a:sym typeface="Garet 2"/>
              </a:rPr>
              <a:t>навчально-методичний</a:t>
            </a:r>
            <a:r>
              <a:rPr lang="en-US" sz="3200" dirty="0">
                <a:solidFill>
                  <a:srgbClr val="004AAD"/>
                </a:solidFill>
                <a:latin typeface="Times New Roman" panose="02020603050405020304" pitchFamily="18" charset="0"/>
                <a:ea typeface="Garet 2"/>
                <a:cs typeface="Times New Roman" panose="02020603050405020304" pitchFamily="18" charset="0"/>
                <a:sym typeface="Garet 2"/>
              </a:rPr>
              <a:t> </a:t>
            </a:r>
            <a:r>
              <a:rPr lang="en-US" sz="3200" dirty="0" err="1">
                <a:solidFill>
                  <a:srgbClr val="004AAD"/>
                </a:solidFill>
                <a:latin typeface="Times New Roman" panose="02020603050405020304" pitchFamily="18" charset="0"/>
                <a:ea typeface="Garet 2"/>
                <a:cs typeface="Times New Roman" panose="02020603050405020304" pitchFamily="18" charset="0"/>
                <a:sym typeface="Garet 2"/>
              </a:rPr>
              <a:t>посібник</a:t>
            </a:r>
            <a:r>
              <a:rPr lang="en-US" sz="3200" dirty="0">
                <a:solidFill>
                  <a:srgbClr val="004AAD"/>
                </a:solidFill>
                <a:latin typeface="Times New Roman" panose="02020603050405020304" pitchFamily="18" charset="0"/>
                <a:ea typeface="Garet 2"/>
                <a:cs typeface="Times New Roman" panose="02020603050405020304" pitchFamily="18" charset="0"/>
                <a:sym typeface="Garet 2"/>
              </a:rPr>
              <a:t> </a:t>
            </a:r>
            <a:r>
              <a:rPr lang="en-US" sz="3200" dirty="0" err="1">
                <a:solidFill>
                  <a:srgbClr val="004AAD"/>
                </a:solidFill>
                <a:latin typeface="Times New Roman" panose="02020603050405020304" pitchFamily="18" charset="0"/>
                <a:ea typeface="Garet 2"/>
                <a:cs typeface="Times New Roman" panose="02020603050405020304" pitchFamily="18" charset="0"/>
                <a:sym typeface="Garet 2"/>
              </a:rPr>
              <a:t>тощо</a:t>
            </a:r>
            <a:r>
              <a:rPr lang="en-US" sz="3200" dirty="0">
                <a:solidFill>
                  <a:srgbClr val="004AAD"/>
                </a:solidFill>
                <a:latin typeface="Times New Roman" panose="02020603050405020304" pitchFamily="18" charset="0"/>
                <a:ea typeface="Garet 2"/>
                <a:cs typeface="Times New Roman" panose="02020603050405020304" pitchFamily="18" charset="0"/>
                <a:sym typeface="Garet 2"/>
              </a:rPr>
              <a:t>), </a:t>
            </a:r>
            <a:r>
              <a:rPr lang="en-US" sz="3200" dirty="0" err="1">
                <a:solidFill>
                  <a:srgbClr val="004AAD"/>
                </a:solidFill>
                <a:latin typeface="Times New Roman" panose="02020603050405020304" pitchFamily="18" charset="0"/>
                <a:ea typeface="Garet 2"/>
                <a:cs typeface="Times New Roman" panose="02020603050405020304" pitchFamily="18" charset="0"/>
                <a:sym typeface="Garet 2"/>
              </a:rPr>
              <a:t>відомості</a:t>
            </a:r>
            <a:r>
              <a:rPr lang="en-US" sz="3200" dirty="0">
                <a:solidFill>
                  <a:srgbClr val="004AAD"/>
                </a:solidFill>
                <a:latin typeface="Times New Roman" panose="02020603050405020304" pitchFamily="18" charset="0"/>
                <a:ea typeface="Garet 2"/>
                <a:cs typeface="Times New Roman" panose="02020603050405020304" pitchFamily="18" charset="0"/>
                <a:sym typeface="Garet 2"/>
              </a:rPr>
              <a:t> </a:t>
            </a:r>
            <a:r>
              <a:rPr lang="en-US" sz="3200" dirty="0" err="1">
                <a:solidFill>
                  <a:srgbClr val="004AAD"/>
                </a:solidFill>
                <a:latin typeface="Times New Roman" panose="02020603050405020304" pitchFamily="18" charset="0"/>
                <a:ea typeface="Garet 2"/>
                <a:cs typeface="Times New Roman" panose="02020603050405020304" pitchFamily="18" charset="0"/>
                <a:sym typeface="Garet 2"/>
              </a:rPr>
              <a:t>про</a:t>
            </a:r>
            <a:r>
              <a:rPr lang="en-US" sz="3200" dirty="0">
                <a:solidFill>
                  <a:srgbClr val="004AAD"/>
                </a:solidFill>
                <a:latin typeface="Times New Roman" panose="02020603050405020304" pitchFamily="18" charset="0"/>
                <a:ea typeface="Garet 2"/>
                <a:cs typeface="Times New Roman" panose="02020603050405020304" pitchFamily="18" charset="0"/>
                <a:sym typeface="Garet 2"/>
              </a:rPr>
              <a:t> </a:t>
            </a:r>
            <a:r>
              <a:rPr lang="en-US" sz="3200" dirty="0" err="1">
                <a:solidFill>
                  <a:srgbClr val="004AAD"/>
                </a:solidFill>
                <a:latin typeface="Times New Roman" panose="02020603050405020304" pitchFamily="18" charset="0"/>
                <a:ea typeface="Garet 2"/>
                <a:cs typeface="Times New Roman" panose="02020603050405020304" pitchFamily="18" charset="0"/>
                <a:sym typeface="Garet 2"/>
              </a:rPr>
              <a:t>відповідальність</a:t>
            </a:r>
            <a:r>
              <a:rPr lang="en-US" sz="3200" dirty="0">
                <a:solidFill>
                  <a:srgbClr val="004AAD"/>
                </a:solidFill>
                <a:latin typeface="Times New Roman" panose="02020603050405020304" pitchFamily="18" charset="0"/>
                <a:ea typeface="Garet 2"/>
                <a:cs typeface="Times New Roman" panose="02020603050405020304" pitchFamily="18" charset="0"/>
                <a:sym typeface="Garet 2"/>
              </a:rPr>
              <a:t> (</a:t>
            </a:r>
            <a:r>
              <a:rPr lang="en-US" sz="3200" dirty="0" err="1">
                <a:solidFill>
                  <a:srgbClr val="004AAD"/>
                </a:solidFill>
                <a:latin typeface="Times New Roman" panose="02020603050405020304" pitchFamily="18" charset="0"/>
                <a:ea typeface="Garet 2"/>
                <a:cs typeface="Times New Roman" panose="02020603050405020304" pitchFamily="18" charset="0"/>
                <a:sym typeface="Garet 2"/>
              </a:rPr>
              <a:t>редактор</a:t>
            </a:r>
            <a:r>
              <a:rPr lang="en-US" sz="3200" dirty="0">
                <a:solidFill>
                  <a:srgbClr val="004AAD"/>
                </a:solidFill>
                <a:latin typeface="Times New Roman" panose="02020603050405020304" pitchFamily="18" charset="0"/>
                <a:ea typeface="Garet 2"/>
                <a:cs typeface="Times New Roman" panose="02020603050405020304" pitchFamily="18" charset="0"/>
                <a:sym typeface="Garet 2"/>
              </a:rPr>
              <a:t>, </a:t>
            </a:r>
            <a:r>
              <a:rPr lang="en-US" sz="3200" dirty="0" err="1">
                <a:solidFill>
                  <a:srgbClr val="004AAD"/>
                </a:solidFill>
                <a:latin typeface="Times New Roman" panose="02020603050405020304" pitchFamily="18" charset="0"/>
                <a:ea typeface="Garet 2"/>
                <a:cs typeface="Times New Roman" panose="02020603050405020304" pitchFamily="18" charset="0"/>
                <a:sym typeface="Garet 2"/>
              </a:rPr>
              <a:t>упорядник</a:t>
            </a:r>
            <a:r>
              <a:rPr lang="en-US" sz="3200" dirty="0">
                <a:solidFill>
                  <a:srgbClr val="004AAD"/>
                </a:solidFill>
                <a:latin typeface="Times New Roman" panose="02020603050405020304" pitchFamily="18" charset="0"/>
                <a:ea typeface="Garet 2"/>
                <a:cs typeface="Times New Roman" panose="02020603050405020304" pitchFamily="18" charset="0"/>
                <a:sym typeface="Garet 2"/>
              </a:rPr>
              <a:t>, </a:t>
            </a:r>
            <a:r>
              <a:rPr lang="en-US" sz="3200" dirty="0" err="1">
                <a:solidFill>
                  <a:srgbClr val="004AAD"/>
                </a:solidFill>
                <a:latin typeface="Times New Roman" panose="02020603050405020304" pitchFamily="18" charset="0"/>
                <a:ea typeface="Garet 2"/>
                <a:cs typeface="Times New Roman" panose="02020603050405020304" pitchFamily="18" charset="0"/>
                <a:sym typeface="Garet 2"/>
              </a:rPr>
              <a:t>редколегія</a:t>
            </a:r>
            <a:r>
              <a:rPr lang="en-US" sz="3200" dirty="0">
                <a:solidFill>
                  <a:srgbClr val="004AAD"/>
                </a:solidFill>
                <a:latin typeface="Times New Roman" panose="02020603050405020304" pitchFamily="18" charset="0"/>
                <a:ea typeface="Garet 2"/>
                <a:cs typeface="Times New Roman" panose="02020603050405020304" pitchFamily="18" charset="0"/>
                <a:sym typeface="Garet 2"/>
              </a:rPr>
              <a:t> </a:t>
            </a:r>
            <a:r>
              <a:rPr lang="en-US" sz="3200" dirty="0" err="1">
                <a:solidFill>
                  <a:srgbClr val="004AAD"/>
                </a:solidFill>
                <a:latin typeface="Times New Roman" panose="02020603050405020304" pitchFamily="18" charset="0"/>
                <a:ea typeface="Garet 2"/>
                <a:cs typeface="Times New Roman" panose="02020603050405020304" pitchFamily="18" charset="0"/>
                <a:sym typeface="Garet 2"/>
              </a:rPr>
              <a:t>та</a:t>
            </a:r>
            <a:r>
              <a:rPr lang="en-US" sz="3200" dirty="0">
                <a:solidFill>
                  <a:srgbClr val="004AAD"/>
                </a:solidFill>
                <a:latin typeface="Times New Roman" panose="02020603050405020304" pitchFamily="18" charset="0"/>
                <a:ea typeface="Garet 2"/>
                <a:cs typeface="Times New Roman" panose="02020603050405020304" pitchFamily="18" charset="0"/>
                <a:sym typeface="Garet 2"/>
              </a:rPr>
              <a:t> </a:t>
            </a:r>
            <a:r>
              <a:rPr lang="en-US" sz="3200" dirty="0" err="1">
                <a:solidFill>
                  <a:srgbClr val="004AAD"/>
                </a:solidFill>
                <a:latin typeface="Times New Roman" panose="02020603050405020304" pitchFamily="18" charset="0"/>
                <a:ea typeface="Garet 2"/>
                <a:cs typeface="Times New Roman" panose="02020603050405020304" pitchFamily="18" charset="0"/>
                <a:sym typeface="Garet 2"/>
              </a:rPr>
              <a:t>ін</a:t>
            </a:r>
            <a:r>
              <a:rPr lang="en-US" sz="3200" dirty="0">
                <a:solidFill>
                  <a:srgbClr val="004AAD"/>
                </a:solidFill>
                <a:latin typeface="Times New Roman" panose="02020603050405020304" pitchFamily="18" charset="0"/>
                <a:ea typeface="Garet 2"/>
                <a:cs typeface="Times New Roman" panose="02020603050405020304" pitchFamily="18" charset="0"/>
                <a:sym typeface="Garet 2"/>
              </a:rPr>
              <a:t>.)</a:t>
            </a:r>
          </a:p>
        </p:txBody>
      </p:sp>
    </p:spTree>
    <p:extLst>
      <p:ext uri="{BB962C8B-B14F-4D97-AF65-F5344CB8AC3E}">
        <p14:creationId xmlns:p14="http://schemas.microsoft.com/office/powerpoint/2010/main" val="29925101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8F5E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extBox 19">
            <a:extLst>
              <a:ext uri="{FF2B5EF4-FFF2-40B4-BE49-F238E27FC236}">
                <a16:creationId xmlns:a16="http://schemas.microsoft.com/office/drawing/2014/main" id="{2225EC86-AA88-42C1-B0B5-F8BF38D1CBB6}"/>
              </a:ext>
            </a:extLst>
          </p:cNvPr>
          <p:cNvSpPr txBox="1"/>
          <p:nvPr/>
        </p:nvSpPr>
        <p:spPr>
          <a:xfrm>
            <a:off x="304800" y="760281"/>
            <a:ext cx="17221200" cy="94307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just">
              <a:lnSpc>
                <a:spcPct val="150000"/>
              </a:lnSpc>
              <a:spcAft>
                <a:spcPts val="0"/>
              </a:spcAft>
            </a:pPr>
            <a:r>
              <a:rPr lang="uk-UA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uk-UA" sz="2400" b="1" dirty="0">
                <a:solidFill>
                  <a:srgbClr val="004AAD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Список використаних джерел оформлюємо в алфавітному порядку. </a:t>
            </a:r>
          </a:p>
          <a:p>
            <a:pPr algn="just">
              <a:lnSpc>
                <a:spcPct val="150000"/>
              </a:lnSpc>
            </a:pPr>
            <a:r>
              <a:rPr lang="uk-UA" sz="2400" dirty="0">
                <a:solidFill>
                  <a:srgbClr val="004AA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Алфавітне розташування – передбачає розміщення бібліографічних описів чітко за алфавітом прізвищ та ініціалів авторів або перших слів назв за принципом «слово за словом». У назвах, що починаються з прийменників чи артиклів, останні розглядаються як окремі слова.</a:t>
            </a:r>
            <a:r>
              <a:rPr lang="uk-UA" sz="2400" dirty="0">
                <a:solidFill>
                  <a:srgbClr val="004AAD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Спочатку розміщують джерела кирилицею, а потім латиницею. </a:t>
            </a:r>
          </a:p>
          <a:p>
            <a:pPr algn="just">
              <a:lnSpc>
                <a:spcPct val="150000"/>
              </a:lnSpc>
            </a:pPr>
            <a:r>
              <a:rPr lang="uk-UA" sz="2400" dirty="0">
                <a:solidFill>
                  <a:srgbClr val="004AAD"/>
                </a:solidFill>
                <a:latin typeface="Times New Roman" panose="02020603050405020304" pitchFamily="18" charset="0"/>
                <a:ea typeface="Garet 2"/>
                <a:cs typeface="Times New Roman" panose="02020603050405020304" pitchFamily="18" charset="0"/>
              </a:rPr>
              <a:t>Джерела у списку </a:t>
            </a:r>
            <a:r>
              <a:rPr lang="uk-UA" sz="2400" b="1" dirty="0">
                <a:solidFill>
                  <a:srgbClr val="004AAD"/>
                </a:solidFill>
                <a:latin typeface="Times New Roman" panose="02020603050405020304" pitchFamily="18" charset="0"/>
                <a:ea typeface="Garet 2"/>
                <a:cs typeface="Times New Roman" panose="02020603050405020304" pitchFamily="18" charset="0"/>
              </a:rPr>
              <a:t>не повинні дублюватися. </a:t>
            </a:r>
          </a:p>
          <a:p>
            <a:pPr lvl="0" algn="just">
              <a:lnSpc>
                <a:spcPct val="150000"/>
              </a:lnSpc>
              <a:spcAft>
                <a:spcPts val="0"/>
              </a:spcAft>
            </a:pPr>
            <a:r>
              <a:rPr lang="uk-UA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												</a:t>
            </a:r>
            <a:r>
              <a:rPr lang="uk-UA" sz="2400" b="1" i="1" dirty="0">
                <a:solidFill>
                  <a:srgbClr val="004AAD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ЗРАЗОК</a:t>
            </a:r>
          </a:p>
          <a:p>
            <a:pPr lvl="0">
              <a:lnSpc>
                <a:spcPct val="150000"/>
              </a:lnSpc>
              <a:spcAft>
                <a:spcPts val="0"/>
              </a:spcAft>
            </a:pPr>
            <a:r>
              <a:rPr lang="uk-UA" sz="1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uk-UA" sz="1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СПИСОК  ВИКОРИСТАНИХ ДЖЕРЕЛ</a:t>
            </a:r>
            <a:endParaRPr lang="en-US" sz="1400" b="1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ru-RU" sz="1800" kern="1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Лотиш</a:t>
            </a:r>
            <a:r>
              <a:rPr lang="ru-RU" sz="18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О. Я. </a:t>
            </a:r>
            <a:r>
              <a:rPr lang="ru-RU" sz="1800" kern="1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Кластерний</a:t>
            </a:r>
            <a:r>
              <a:rPr lang="ru-RU" sz="18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1800" kern="1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аналіз</a:t>
            </a:r>
            <a:r>
              <a:rPr lang="ru-RU" sz="18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в </a:t>
            </a:r>
            <a:r>
              <a:rPr lang="ru-RU" sz="1800" kern="1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сегментації</a:t>
            </a:r>
            <a:r>
              <a:rPr lang="ru-RU" sz="18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1800" kern="1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галузі</a:t>
            </a:r>
            <a:r>
              <a:rPr lang="ru-RU" sz="18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r>
              <a:rPr lang="ru-RU" sz="1800" i="1" kern="1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Вісник</a:t>
            </a:r>
            <a:r>
              <a:rPr lang="ru-RU" sz="1800" i="1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1800" i="1" kern="1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Одеського</a:t>
            </a:r>
            <a:r>
              <a:rPr lang="ru-RU" sz="1800" i="1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1800" i="1" kern="1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національного</a:t>
            </a:r>
            <a:r>
              <a:rPr lang="ru-RU" sz="1800" i="1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1800" i="1" kern="1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університету</a:t>
            </a:r>
            <a:r>
              <a:rPr lang="ru-RU" sz="1800" i="1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r>
              <a:rPr lang="ru-RU" sz="1800" i="1" kern="1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Економіка</a:t>
            </a:r>
            <a:r>
              <a:rPr lang="ru-RU" sz="18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 2019. Т</a:t>
            </a:r>
            <a:r>
              <a:rPr lang="uk-UA" sz="18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 24</a:t>
            </a:r>
            <a:r>
              <a:rPr lang="ru-RU" sz="18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ru-RU" sz="1800" kern="1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ви</a:t>
            </a:r>
            <a:r>
              <a:rPr lang="uk-UA" sz="18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п.</a:t>
            </a:r>
            <a:r>
              <a:rPr lang="ru-RU" sz="18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5</a:t>
            </a:r>
            <a:r>
              <a:rPr lang="uk-UA" sz="18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 С</a:t>
            </a:r>
            <a:r>
              <a:rPr lang="en-US" sz="18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 37-42</a:t>
            </a:r>
            <a:r>
              <a:rPr lang="uk-UA" sz="18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  <a:r>
              <a:rPr lang="en-US" sz="18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kern="1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doi</a:t>
            </a:r>
            <a:r>
              <a:rPr lang="en-US" sz="18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: </a:t>
            </a:r>
            <a:r>
              <a:rPr lang="en-US" sz="1800" u="sng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hlinkClick r:id="rId2"/>
              </a:rPr>
              <a:t>https://doi.org/10.32782/2304-0920/5-78-6</a:t>
            </a:r>
            <a:r>
              <a:rPr lang="en-US" sz="18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 </a:t>
            </a:r>
            <a:endParaRPr lang="uk-UA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ru-RU" sz="18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Руденко В. М.  </a:t>
            </a:r>
            <a:r>
              <a:rPr lang="ru-RU" sz="1800" kern="1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Математична</a:t>
            </a:r>
            <a:r>
              <a:rPr lang="ru-RU" sz="18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статистика</a:t>
            </a:r>
            <a:r>
              <a:rPr lang="uk-UA" sz="18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: н</a:t>
            </a:r>
            <a:r>
              <a:rPr lang="ru-RU" sz="1800" kern="1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авч</a:t>
            </a:r>
            <a:r>
              <a:rPr lang="ru-RU" sz="18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r>
              <a:rPr lang="ru-RU" sz="1800" kern="1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посіб</a:t>
            </a:r>
            <a:r>
              <a:rPr lang="ru-RU" sz="18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  К</a:t>
            </a:r>
            <a:r>
              <a:rPr lang="uk-UA" sz="1800" kern="1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иїв</a:t>
            </a:r>
            <a:r>
              <a:rPr lang="uk-UA" sz="18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:</a:t>
            </a:r>
            <a:r>
              <a:rPr lang="ru-RU" sz="18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Центр </a:t>
            </a:r>
            <a:r>
              <a:rPr lang="ru-RU" sz="1800" kern="1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учбової</a:t>
            </a:r>
            <a:r>
              <a:rPr lang="ru-RU" sz="18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1800" kern="1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літератури</a:t>
            </a:r>
            <a:r>
              <a:rPr lang="ru-RU" sz="18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2012.  304 с.</a:t>
            </a:r>
            <a:endParaRPr lang="uk-UA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Стороженко І. П., </a:t>
            </a:r>
            <a:r>
              <a:rPr lang="uk-UA" sz="1800" kern="1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Жовтоніжко</a:t>
            </a:r>
            <a:r>
              <a:rPr lang="uk-UA" sz="18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І. М. Вища математика і статистика. Практикум : </a:t>
            </a:r>
            <a:r>
              <a:rPr lang="uk-UA" sz="1800" kern="1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навч</a:t>
            </a:r>
            <a:r>
              <a:rPr lang="uk-UA" sz="18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.-метод. </a:t>
            </a:r>
            <a:r>
              <a:rPr lang="uk-UA" sz="1800" kern="1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посіб</a:t>
            </a:r>
            <a:r>
              <a:rPr lang="ru-RU" sz="18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  <a:r>
              <a:rPr lang="uk-UA" sz="18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для студентів вищих </a:t>
            </a:r>
            <a:r>
              <a:rPr lang="uk-UA" sz="1800" kern="1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фарм</a:t>
            </a:r>
            <a:r>
              <a:rPr lang="uk-UA" sz="18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r>
              <a:rPr lang="uk-UA" sz="1800" kern="1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навч</a:t>
            </a:r>
            <a:r>
              <a:rPr lang="uk-UA" sz="18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 закладів</a:t>
            </a:r>
            <a:r>
              <a:rPr lang="ru-RU" sz="18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  <a:r>
              <a:rPr lang="uk-UA" sz="18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Харків: Стиль-</a:t>
            </a:r>
            <a:r>
              <a:rPr lang="uk-UA" sz="1800" kern="1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Іздат</a:t>
            </a:r>
            <a:r>
              <a:rPr lang="uk-UA" sz="18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2017. 131 с. </a:t>
            </a:r>
            <a:r>
              <a:rPr lang="en-US" sz="18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URL</a:t>
            </a:r>
            <a:r>
              <a:rPr lang="uk-UA" sz="18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: </a:t>
            </a:r>
            <a:r>
              <a:rPr lang="uk-UA" sz="1800" u="sng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hlinkClick r:id="rId3"/>
              </a:rPr>
              <a:t>https://dspace.nuph.edu.ua/handle/123456789/13388</a:t>
            </a:r>
            <a:r>
              <a:rPr lang="uk-UA" sz="18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(дата звернення: 12.03.2024)</a:t>
            </a:r>
            <a:endParaRPr lang="uk-UA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n-US" sz="18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 correlation analysis method for power systems based on random matrix theory / X. Xu et al. </a:t>
            </a:r>
            <a:r>
              <a:rPr lang="en-US" sz="1800" i="1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IEEE Transactions on smart grid</a:t>
            </a:r>
            <a:r>
              <a:rPr lang="en-US" sz="18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 2015. Vol. 8, № 4. P. 1811-1820. </a:t>
            </a:r>
            <a:r>
              <a:rPr lang="en-US" sz="1800" kern="1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doi</a:t>
            </a:r>
            <a:r>
              <a:rPr lang="en-US" sz="18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: </a:t>
            </a:r>
            <a:r>
              <a:rPr lang="en-US" sz="1800" u="sng" kern="1200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hlinkClick r:id="rId4"/>
              </a:rPr>
              <a:t>10.1109/TSG.2015.2508506</a:t>
            </a:r>
            <a:r>
              <a:rPr lang="ru-RU" sz="18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endParaRPr lang="uk-UA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indent="-342900" algn="just">
              <a:lnSpc>
                <a:spcPct val="150000"/>
              </a:lnSpc>
              <a:buFont typeface="+mj-lt"/>
              <a:buAutoNum type="arabicPeriod"/>
              <a:tabLst>
                <a:tab pos="457200" algn="l"/>
              </a:tabLst>
            </a:pPr>
            <a:r>
              <a:rPr lang="en-US" sz="18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Gallegos M. T., Ritter G. A robust method for cluster analysis</a:t>
            </a:r>
            <a:r>
              <a:rPr lang="uk-UA" sz="18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r>
              <a:rPr lang="uk-UA" sz="18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Annals</a:t>
            </a:r>
            <a:r>
              <a:rPr lang="uk-UA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18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of</a:t>
            </a:r>
            <a:r>
              <a:rPr lang="uk-UA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18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Statistics</a:t>
            </a:r>
            <a:r>
              <a:rPr lang="uk-UA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r>
              <a:rPr lang="en-US" sz="1800" i="1" kern="12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 </a:t>
            </a:r>
            <a:r>
              <a:rPr lang="en-US" sz="18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2005. Vol. 33, </a:t>
            </a:r>
            <a:r>
              <a:rPr lang="uk-UA" sz="18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№ </a:t>
            </a:r>
            <a:r>
              <a:rPr lang="en-US" sz="18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1</a:t>
            </a:r>
            <a:r>
              <a:rPr lang="uk-UA" sz="18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r>
              <a:rPr lang="en-US" sz="18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P. 347-380. </a:t>
            </a:r>
            <a:r>
              <a:rPr lang="en-US" sz="1800" kern="1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doi</a:t>
            </a:r>
            <a:r>
              <a:rPr lang="en-US" sz="18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: 10.1214/009053604000000940 </a:t>
            </a:r>
            <a:endParaRPr lang="uk-UA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n-US" sz="18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Orphan drug development: the increasing role of clinical pharmacology / M.</a:t>
            </a:r>
            <a:r>
              <a:rPr lang="uk-UA" sz="18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A. Ahmed</a:t>
            </a:r>
            <a:r>
              <a:rPr lang="en-US" sz="18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et al.</a:t>
            </a:r>
            <a:r>
              <a:rPr lang="en-US" sz="18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Journal of Pharmacokinetics and Pharmacodynamics</a:t>
            </a:r>
            <a:r>
              <a:rPr lang="en-US" sz="18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r>
              <a:rPr lang="en-US" sz="18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2019. Vol. 46, № 5. P. 395-409. </a:t>
            </a:r>
            <a:r>
              <a:rPr lang="en-US" sz="1800" kern="1200" dirty="0" err="1">
                <a:solidFill>
                  <a:srgbClr val="2121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doi</a:t>
            </a:r>
            <a:r>
              <a:rPr lang="en-US" sz="1800" kern="1200" dirty="0">
                <a:solidFill>
                  <a:srgbClr val="2121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: 10.1007/s10928-019-09646-3.</a:t>
            </a:r>
            <a:endParaRPr lang="uk-UA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n-US" sz="18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Orphan drugs: major development challenges at the clinical stage / D. A. Fonseca, et al. </a:t>
            </a:r>
            <a:r>
              <a:rPr lang="en-US" sz="1800" i="1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Drug Discovery Today</a:t>
            </a:r>
            <a:r>
              <a:rPr lang="en-US" sz="18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 2019. Vol. 24, </a:t>
            </a:r>
            <a:r>
              <a:rPr lang="uk-UA" sz="18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№ </a:t>
            </a:r>
            <a:r>
              <a:rPr lang="en-US" sz="18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3</a:t>
            </a:r>
            <a:r>
              <a:rPr lang="uk-UA" sz="18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r>
              <a:rPr lang="en-US" sz="18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P. 867-872. </a:t>
            </a:r>
            <a:r>
              <a:rPr lang="en-US" sz="1800" kern="1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doi</a:t>
            </a:r>
            <a:r>
              <a:rPr lang="en-US" sz="18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: 10.1016/j.drudis.2019.01.005. </a:t>
            </a:r>
            <a:endParaRPr lang="uk-UA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uk-UA" sz="1800" kern="1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Wierzchoń</a:t>
            </a:r>
            <a:r>
              <a:rPr lang="uk-UA" sz="18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S. T. </a:t>
            </a:r>
            <a:r>
              <a:rPr lang="uk-UA" sz="1800" kern="1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Kłopotek</a:t>
            </a:r>
            <a:r>
              <a:rPr lang="uk-UA" sz="18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M. A. </a:t>
            </a:r>
            <a:r>
              <a:rPr lang="uk-UA" sz="1800" kern="1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Modern</a:t>
            </a:r>
            <a:r>
              <a:rPr lang="uk-UA" sz="18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kern="1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algorithms</a:t>
            </a:r>
            <a:r>
              <a:rPr lang="uk-UA" sz="18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kern="1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of</a:t>
            </a:r>
            <a:r>
              <a:rPr lang="uk-UA" sz="18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kern="1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cluster</a:t>
            </a:r>
            <a:r>
              <a:rPr lang="uk-UA" sz="18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kern="1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analysis</a:t>
            </a:r>
            <a:r>
              <a:rPr lang="en-US" sz="18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r>
              <a:rPr lang="uk-UA" sz="18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kern="1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Vol</a:t>
            </a:r>
            <a:r>
              <a:rPr lang="uk-UA" sz="18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34: </a:t>
            </a:r>
            <a:r>
              <a:rPr lang="en-US" sz="1800" kern="1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 </a:t>
            </a:r>
            <a:r>
              <a:rPr lang="en-US" sz="18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Studies in Big Data</a:t>
            </a:r>
            <a:r>
              <a:rPr lang="uk-UA" sz="1800" kern="1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r>
              <a:rPr lang="uk-UA" sz="1800" kern="1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Springer</a:t>
            </a:r>
            <a:r>
              <a:rPr lang="uk-UA" sz="18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kern="1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International</a:t>
            </a:r>
            <a:r>
              <a:rPr lang="uk-UA" sz="18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kern="1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Publishing</a:t>
            </a:r>
            <a:r>
              <a:rPr lang="en-US" sz="18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uk-UA" sz="18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2018.</a:t>
            </a:r>
            <a:r>
              <a:rPr lang="en-US" sz="18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417 </a:t>
            </a:r>
            <a:r>
              <a:rPr lang="en-US" sz="1800" kern="1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p. URL</a:t>
            </a:r>
            <a:r>
              <a:rPr lang="uk-UA" sz="1800" kern="1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: </a:t>
            </a:r>
            <a:r>
              <a:rPr lang="uk-UA" sz="1800" u="sng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hlinkClick r:id="rId5"/>
              </a:rPr>
              <a:t>https://link.springer.com/book/10.1007/978-3-319-69308-8</a:t>
            </a:r>
            <a:r>
              <a:rPr lang="uk-UA" sz="18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en-US" sz="18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(Date of access: 07.10.2024).</a:t>
            </a:r>
            <a:endParaRPr lang="uk-UA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+mj-lt"/>
              <a:buAutoNum type="arabicPeriod"/>
            </a:pPr>
            <a:endParaRPr lang="uk-UA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99860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8F5E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14935200" y="0"/>
            <a:ext cx="3352800" cy="10287000"/>
            <a:chOff x="0" y="0"/>
            <a:chExt cx="1004237" cy="2709333"/>
          </a:xfrm>
        </p:grpSpPr>
        <p:sp>
          <p:nvSpPr>
            <p:cNvPr id="3" name="Freeform 3"/>
            <p:cNvSpPr/>
            <p:nvPr/>
          </p:nvSpPr>
          <p:spPr>
            <a:xfrm>
              <a:off x="0" y="0"/>
              <a:ext cx="1004237" cy="2709333"/>
            </a:xfrm>
            <a:custGeom>
              <a:avLst/>
              <a:gdLst/>
              <a:ahLst/>
              <a:cxnLst/>
              <a:rect l="l" t="t" r="r" b="b"/>
              <a:pathLst>
                <a:path w="1004237" h="2709333">
                  <a:moveTo>
                    <a:pt x="0" y="0"/>
                  </a:moveTo>
                  <a:lnTo>
                    <a:pt x="1004237" y="0"/>
                  </a:lnTo>
                  <a:lnTo>
                    <a:pt x="1004237" y="2709333"/>
                  </a:lnTo>
                  <a:lnTo>
                    <a:pt x="0" y="2709333"/>
                  </a:lnTo>
                  <a:close/>
                </a:path>
              </a:pathLst>
            </a:custGeom>
            <a:solidFill>
              <a:srgbClr val="004AAD"/>
            </a:solidFill>
          </p:spPr>
        </p:sp>
        <p:sp>
          <p:nvSpPr>
            <p:cNvPr id="4" name="TextBox 4"/>
            <p:cNvSpPr txBox="1"/>
            <p:nvPr/>
          </p:nvSpPr>
          <p:spPr>
            <a:xfrm>
              <a:off x="0" y="-38100"/>
              <a:ext cx="1004237" cy="2747433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800"/>
                </a:lnSpc>
              </a:pPr>
              <a:endParaRPr dirty="0"/>
            </a:p>
          </p:txBody>
        </p:sp>
      </p:grpSp>
      <p:sp>
        <p:nvSpPr>
          <p:cNvPr id="5" name="Freeform 5"/>
          <p:cNvSpPr/>
          <p:nvPr/>
        </p:nvSpPr>
        <p:spPr>
          <a:xfrm>
            <a:off x="14155769" y="4291738"/>
            <a:ext cx="1558861" cy="1558861"/>
          </a:xfrm>
          <a:custGeom>
            <a:avLst/>
            <a:gdLst/>
            <a:ahLst/>
            <a:cxnLst/>
            <a:rect l="l" t="t" r="r" b="b"/>
            <a:pathLst>
              <a:path w="1558861" h="1558861">
                <a:moveTo>
                  <a:pt x="0" y="0"/>
                </a:moveTo>
                <a:lnTo>
                  <a:pt x="1558861" y="0"/>
                </a:lnTo>
                <a:lnTo>
                  <a:pt x="1558861" y="1558862"/>
                </a:lnTo>
                <a:lnTo>
                  <a:pt x="0" y="1558862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</p:sp>
      <p:sp>
        <p:nvSpPr>
          <p:cNvPr id="6" name="TextBox 6"/>
          <p:cNvSpPr txBox="1"/>
          <p:nvPr/>
        </p:nvSpPr>
        <p:spPr>
          <a:xfrm>
            <a:off x="457200" y="1414782"/>
            <a:ext cx="14003369" cy="7312771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lvl="0" algn="just">
              <a:spcBef>
                <a:spcPct val="20000"/>
              </a:spcBef>
            </a:pPr>
            <a:r>
              <a:rPr lang="uk-UA" sz="4400" dirty="0">
                <a:solidFill>
                  <a:srgbClr val="004AAD"/>
                </a:solidFill>
                <a:latin typeface="Times New Roman" panose="02020603050405020304" pitchFamily="18" charset="0"/>
                <a:ea typeface="Garet 2"/>
                <a:cs typeface="Times New Roman" panose="02020603050405020304" pitchFamily="18" charset="0"/>
              </a:rPr>
              <a:t>	Список складається з окремих позицій, кожна з яких є самостійним бібліографічним записом, </a:t>
            </a:r>
            <a:r>
              <a:rPr lang="uk-UA" sz="4400" b="1" dirty="0">
                <a:solidFill>
                  <a:srgbClr val="004AAD"/>
                </a:solidFill>
                <a:latin typeface="Times New Roman" panose="02020603050405020304" pitchFamily="18" charset="0"/>
                <a:ea typeface="Garet 2"/>
                <a:cs typeface="Times New Roman" panose="02020603050405020304" pitchFamily="18" charset="0"/>
              </a:rPr>
              <a:t>сформованим за першоджерелами</a:t>
            </a:r>
            <a:r>
              <a:rPr lang="uk-UA" sz="4400" dirty="0">
                <a:solidFill>
                  <a:srgbClr val="004AAD"/>
                </a:solidFill>
                <a:latin typeface="Times New Roman" panose="02020603050405020304" pitchFamily="18" charset="0"/>
                <a:ea typeface="Garet 2"/>
                <a:cs typeface="Times New Roman" panose="02020603050405020304" pitchFamily="18" charset="0"/>
              </a:rPr>
              <a:t> згідно з встановленими правилами бібліографічного опису.</a:t>
            </a:r>
          </a:p>
          <a:p>
            <a:pPr algn="just">
              <a:spcBef>
                <a:spcPct val="20000"/>
              </a:spcBef>
            </a:pPr>
            <a:r>
              <a:rPr lang="uk-UA" sz="4400" dirty="0">
                <a:solidFill>
                  <a:srgbClr val="004AAD"/>
                </a:solidFill>
                <a:latin typeface="Times New Roman" panose="02020603050405020304" pitchFamily="18" charset="0"/>
                <a:ea typeface="Garet 2"/>
                <a:cs typeface="Times New Roman" panose="02020603050405020304" pitchFamily="18" charset="0"/>
              </a:rPr>
              <a:t>		Це тематично підібраний, систематизований перелік бібліографічних описів про цитовану, використану літературу.</a:t>
            </a:r>
          </a:p>
          <a:p>
            <a:pPr lvl="0" algn="just">
              <a:spcBef>
                <a:spcPct val="20000"/>
              </a:spcBef>
            </a:pPr>
            <a:endParaRPr lang="uk-UA" sz="4400" dirty="0">
              <a:solidFill>
                <a:srgbClr val="004AAD"/>
              </a:solidFill>
              <a:latin typeface="Times New Roman" panose="02020603050405020304" pitchFamily="18" charset="0"/>
              <a:ea typeface="Garet 2"/>
              <a:cs typeface="Times New Roman" panose="02020603050405020304" pitchFamily="18" charset="0"/>
            </a:endParaRPr>
          </a:p>
          <a:p>
            <a:pPr lvl="0" algn="just">
              <a:spcBef>
                <a:spcPct val="20000"/>
              </a:spcBef>
            </a:pPr>
            <a:endParaRPr lang="uk-UA" sz="4400" dirty="0">
              <a:solidFill>
                <a:srgbClr val="004AAD"/>
              </a:solidFill>
              <a:latin typeface="Times New Roman" panose="02020603050405020304" pitchFamily="18" charset="0"/>
              <a:ea typeface="Garet 2"/>
              <a:cs typeface="Times New Roman" panose="02020603050405020304" pitchFamily="18" charset="0"/>
            </a:endParaRPr>
          </a:p>
          <a:p>
            <a:pPr lvl="0" algn="just">
              <a:spcBef>
                <a:spcPct val="20000"/>
              </a:spcBef>
            </a:pPr>
            <a:endParaRPr lang="uk-UA" sz="4400" dirty="0">
              <a:solidFill>
                <a:srgbClr val="004AAD"/>
              </a:solidFill>
              <a:latin typeface="Times New Roman" panose="02020603050405020304" pitchFamily="18" charset="0"/>
              <a:ea typeface="Garet 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67346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8F5E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-2969979" y="0"/>
            <a:ext cx="3812961" cy="10287000"/>
            <a:chOff x="0" y="0"/>
            <a:chExt cx="1004237" cy="2709333"/>
          </a:xfrm>
        </p:grpSpPr>
        <p:sp>
          <p:nvSpPr>
            <p:cNvPr id="3" name="Freeform 3"/>
            <p:cNvSpPr/>
            <p:nvPr/>
          </p:nvSpPr>
          <p:spPr>
            <a:xfrm>
              <a:off x="0" y="0"/>
              <a:ext cx="1004237" cy="2709333"/>
            </a:xfrm>
            <a:custGeom>
              <a:avLst/>
              <a:gdLst/>
              <a:ahLst/>
              <a:cxnLst/>
              <a:rect l="l" t="t" r="r" b="b"/>
              <a:pathLst>
                <a:path w="1004237" h="2709333">
                  <a:moveTo>
                    <a:pt x="0" y="0"/>
                  </a:moveTo>
                  <a:lnTo>
                    <a:pt x="1004237" y="0"/>
                  </a:lnTo>
                  <a:lnTo>
                    <a:pt x="1004237" y="2709333"/>
                  </a:lnTo>
                  <a:lnTo>
                    <a:pt x="0" y="2709333"/>
                  </a:lnTo>
                  <a:close/>
                </a:path>
              </a:pathLst>
            </a:custGeom>
            <a:solidFill>
              <a:srgbClr val="004AAD"/>
            </a:solidFill>
          </p:spPr>
        </p:sp>
        <p:sp>
          <p:nvSpPr>
            <p:cNvPr id="4" name="TextBox 4"/>
            <p:cNvSpPr txBox="1"/>
            <p:nvPr/>
          </p:nvSpPr>
          <p:spPr>
            <a:xfrm>
              <a:off x="0" y="-38100"/>
              <a:ext cx="1004237" cy="2747433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800"/>
                </a:lnSpc>
              </a:pPr>
              <a:endParaRPr/>
            </a:p>
          </p:txBody>
        </p:sp>
      </p:grpSp>
      <p:sp>
        <p:nvSpPr>
          <p:cNvPr id="5" name="Freeform 5"/>
          <p:cNvSpPr/>
          <p:nvPr/>
        </p:nvSpPr>
        <p:spPr>
          <a:xfrm>
            <a:off x="63552" y="4364069"/>
            <a:ext cx="1558861" cy="1558861"/>
          </a:xfrm>
          <a:custGeom>
            <a:avLst/>
            <a:gdLst/>
            <a:ahLst/>
            <a:cxnLst/>
            <a:rect l="l" t="t" r="r" b="b"/>
            <a:pathLst>
              <a:path w="1558861" h="1558861">
                <a:moveTo>
                  <a:pt x="0" y="0"/>
                </a:moveTo>
                <a:lnTo>
                  <a:pt x="1558861" y="0"/>
                </a:lnTo>
                <a:lnTo>
                  <a:pt x="1558861" y="1558862"/>
                </a:lnTo>
                <a:lnTo>
                  <a:pt x="0" y="1558862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</p:sp>
      <p:sp>
        <p:nvSpPr>
          <p:cNvPr id="6" name="TextBox 6"/>
          <p:cNvSpPr txBox="1"/>
          <p:nvPr/>
        </p:nvSpPr>
        <p:spPr>
          <a:xfrm>
            <a:off x="1826023" y="365505"/>
            <a:ext cx="12879426" cy="921663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7839"/>
              </a:lnSpc>
            </a:pPr>
            <a:r>
              <a:rPr lang="en-US" sz="5599" b="1" dirty="0" err="1">
                <a:solidFill>
                  <a:srgbClr val="004AAD"/>
                </a:solidFill>
                <a:latin typeface="Times New Roman" panose="02020603050405020304" pitchFamily="18" charset="0"/>
                <a:ea typeface="Garbata"/>
                <a:cs typeface="Times New Roman" panose="02020603050405020304" pitchFamily="18" charset="0"/>
                <a:sym typeface="Garbata"/>
              </a:rPr>
              <a:t>Цитування</a:t>
            </a:r>
            <a:endParaRPr lang="en-US" sz="5599" b="1" dirty="0">
              <a:solidFill>
                <a:srgbClr val="004AAD"/>
              </a:solidFill>
              <a:latin typeface="Times New Roman" panose="02020603050405020304" pitchFamily="18" charset="0"/>
              <a:ea typeface="Garbata"/>
              <a:cs typeface="Times New Roman" panose="02020603050405020304" pitchFamily="18" charset="0"/>
              <a:sym typeface="Garbata"/>
            </a:endParaRPr>
          </a:p>
        </p:txBody>
      </p:sp>
      <p:sp>
        <p:nvSpPr>
          <p:cNvPr id="9" name="TextBox 9"/>
          <p:cNvSpPr txBox="1"/>
          <p:nvPr/>
        </p:nvSpPr>
        <p:spPr>
          <a:xfrm>
            <a:off x="2358377" y="5977059"/>
            <a:ext cx="14403891" cy="428002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3220"/>
              </a:lnSpc>
            </a:pPr>
            <a:r>
              <a:rPr lang="en-US" sz="4000" dirty="0" err="1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Правильне</a:t>
            </a:r>
            <a:r>
              <a:rPr lang="en-US" sz="4000" dirty="0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 </a:t>
            </a:r>
            <a:r>
              <a:rPr lang="en-US" sz="4000" dirty="0" err="1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цитування</a:t>
            </a:r>
            <a:r>
              <a:rPr lang="en-US" sz="4000" dirty="0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 – </a:t>
            </a:r>
            <a:r>
              <a:rPr lang="en-US" sz="4000" dirty="0" err="1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запорука</a:t>
            </a:r>
            <a:r>
              <a:rPr lang="en-US" sz="4000" dirty="0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 </a:t>
            </a:r>
            <a:r>
              <a:rPr lang="en-US" sz="4000" b="1" dirty="0" err="1">
                <a:solidFill>
                  <a:srgbClr val="004AAD"/>
                </a:solidFill>
                <a:latin typeface="Times New Roman" panose="02020603050405020304" pitchFamily="18" charset="0"/>
                <a:ea typeface="Inter Bold"/>
                <a:cs typeface="Times New Roman" panose="02020603050405020304" pitchFamily="18" charset="0"/>
                <a:sym typeface="Inter Bold"/>
              </a:rPr>
              <a:t>академічної</a:t>
            </a:r>
            <a:r>
              <a:rPr lang="en-US" sz="4000" b="1" dirty="0">
                <a:solidFill>
                  <a:srgbClr val="004AAD"/>
                </a:solidFill>
                <a:latin typeface="Times New Roman" panose="02020603050405020304" pitchFamily="18" charset="0"/>
                <a:ea typeface="Inter Bold"/>
                <a:cs typeface="Times New Roman" panose="02020603050405020304" pitchFamily="18" charset="0"/>
                <a:sym typeface="Inter Bold"/>
              </a:rPr>
              <a:t> </a:t>
            </a:r>
            <a:r>
              <a:rPr lang="en-US" sz="4000" b="1" dirty="0" err="1">
                <a:solidFill>
                  <a:srgbClr val="004AAD"/>
                </a:solidFill>
                <a:latin typeface="Times New Roman" panose="02020603050405020304" pitchFamily="18" charset="0"/>
                <a:ea typeface="Inter Bold"/>
                <a:cs typeface="Times New Roman" panose="02020603050405020304" pitchFamily="18" charset="0"/>
                <a:sym typeface="Inter Bold"/>
              </a:rPr>
              <a:t>доброчесності</a:t>
            </a:r>
            <a:r>
              <a:rPr lang="en-US" sz="4000" dirty="0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.</a:t>
            </a:r>
          </a:p>
        </p:txBody>
      </p:sp>
      <p:sp>
        <p:nvSpPr>
          <p:cNvPr id="12" name="TextBox 12"/>
          <p:cNvSpPr txBox="1"/>
          <p:nvPr/>
        </p:nvSpPr>
        <p:spPr>
          <a:xfrm>
            <a:off x="2358377" y="7320625"/>
            <a:ext cx="15468601" cy="418384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l">
              <a:lnSpc>
                <a:spcPts val="3079"/>
              </a:lnSpc>
            </a:pPr>
            <a:r>
              <a:rPr lang="uk-UA" sz="4000" dirty="0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Посилання у тексті здійснюється за вимогами </a:t>
            </a:r>
            <a:r>
              <a:rPr lang="uk-UA" sz="4000" b="1" dirty="0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Д</a:t>
            </a:r>
            <a:r>
              <a:rPr lang="en-US" sz="4000" b="1" dirty="0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СТУ 8302:2015</a:t>
            </a:r>
          </a:p>
        </p:txBody>
      </p:sp>
      <p:sp>
        <p:nvSpPr>
          <p:cNvPr id="14" name="TextBox 14"/>
          <p:cNvSpPr txBox="1"/>
          <p:nvPr/>
        </p:nvSpPr>
        <p:spPr>
          <a:xfrm>
            <a:off x="2393013" y="8594637"/>
            <a:ext cx="13565690" cy="418384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3079"/>
              </a:lnSpc>
            </a:pPr>
            <a:r>
              <a:rPr lang="uk-UA" sz="4000" dirty="0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П</a:t>
            </a:r>
            <a:r>
              <a:rPr lang="en-US" sz="4000" dirty="0" err="1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еред</a:t>
            </a:r>
            <a:r>
              <a:rPr lang="en-US" sz="4000" dirty="0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 </a:t>
            </a:r>
            <a:r>
              <a:rPr lang="uk-UA" sz="4000" dirty="0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захистом роботи зробіть </a:t>
            </a:r>
            <a:r>
              <a:rPr lang="en-US" sz="4000" dirty="0" err="1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перевір</a:t>
            </a:r>
            <a:r>
              <a:rPr lang="uk-UA" sz="4000" dirty="0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к</a:t>
            </a:r>
            <a:r>
              <a:rPr lang="en-US" sz="4000" dirty="0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у </a:t>
            </a:r>
            <a:r>
              <a:rPr lang="en-US" sz="4000" dirty="0" err="1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на</a:t>
            </a:r>
            <a:r>
              <a:rPr lang="en-US" sz="4000" dirty="0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 </a:t>
            </a:r>
            <a:r>
              <a:rPr lang="en-US" sz="4000" dirty="0" err="1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плагіат</a:t>
            </a:r>
            <a:r>
              <a:rPr lang="en-US" sz="4000" dirty="0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. </a:t>
            </a:r>
          </a:p>
        </p:txBody>
      </p:sp>
      <p:sp>
        <p:nvSpPr>
          <p:cNvPr id="16" name="TextBox 16"/>
          <p:cNvSpPr txBox="1"/>
          <p:nvPr/>
        </p:nvSpPr>
        <p:spPr>
          <a:xfrm>
            <a:off x="1832119" y="1849482"/>
            <a:ext cx="16230600" cy="1231106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/>
            <a:r>
              <a:rPr lang="en-US" sz="4000" b="1" dirty="0" err="1">
                <a:solidFill>
                  <a:srgbClr val="004AAD"/>
                </a:solidFill>
                <a:latin typeface="Times New Roman" panose="02020603050405020304" pitchFamily="18" charset="0"/>
                <a:ea typeface="Garet 1 Bold"/>
                <a:cs typeface="Times New Roman" panose="02020603050405020304" pitchFamily="18" charset="0"/>
                <a:sym typeface="Garet 1 Bold"/>
              </a:rPr>
              <a:t>Цитата</a:t>
            </a:r>
            <a:r>
              <a:rPr lang="en-US" sz="4000" dirty="0">
                <a:solidFill>
                  <a:srgbClr val="004AAD"/>
                </a:solidFill>
                <a:latin typeface="Times New Roman" panose="02020603050405020304" pitchFamily="18" charset="0"/>
                <a:ea typeface="Garet 1"/>
                <a:cs typeface="Times New Roman" panose="02020603050405020304" pitchFamily="18" charset="0"/>
                <a:sym typeface="Garet 1"/>
              </a:rPr>
              <a:t> – </a:t>
            </a:r>
            <a:r>
              <a:rPr lang="en-US" sz="4000" dirty="0" err="1">
                <a:solidFill>
                  <a:srgbClr val="004AAD"/>
                </a:solidFill>
                <a:latin typeface="Times New Roman" panose="02020603050405020304" pitchFamily="18" charset="0"/>
                <a:ea typeface="Garet 1"/>
                <a:cs typeface="Times New Roman" panose="02020603050405020304" pitchFamily="18" charset="0"/>
                <a:sym typeface="Garet 1"/>
              </a:rPr>
              <a:t>це</a:t>
            </a:r>
            <a:r>
              <a:rPr lang="en-US" sz="4000" dirty="0">
                <a:solidFill>
                  <a:srgbClr val="004AAD"/>
                </a:solidFill>
                <a:latin typeface="Times New Roman" panose="02020603050405020304" pitchFamily="18" charset="0"/>
                <a:ea typeface="Garet 1"/>
                <a:cs typeface="Times New Roman" panose="02020603050405020304" pitchFamily="18" charset="0"/>
                <a:sym typeface="Garet 1"/>
              </a:rPr>
              <a:t> </a:t>
            </a:r>
            <a:r>
              <a:rPr lang="en-US" sz="4000" dirty="0" err="1">
                <a:solidFill>
                  <a:srgbClr val="004AAD"/>
                </a:solidFill>
                <a:latin typeface="Times New Roman" panose="02020603050405020304" pitchFamily="18" charset="0"/>
                <a:ea typeface="Garet 1"/>
                <a:cs typeface="Times New Roman" panose="02020603050405020304" pitchFamily="18" charset="0"/>
                <a:sym typeface="Garet 1"/>
              </a:rPr>
              <a:t>дослівне</a:t>
            </a:r>
            <a:r>
              <a:rPr lang="en-US" sz="4000" dirty="0">
                <a:solidFill>
                  <a:srgbClr val="004AAD"/>
                </a:solidFill>
                <a:latin typeface="Times New Roman" panose="02020603050405020304" pitchFamily="18" charset="0"/>
                <a:ea typeface="Garet 1"/>
                <a:cs typeface="Times New Roman" panose="02020603050405020304" pitchFamily="18" charset="0"/>
                <a:sym typeface="Garet 1"/>
              </a:rPr>
              <a:t> </a:t>
            </a:r>
            <a:r>
              <a:rPr lang="en-US" sz="4000" dirty="0" err="1">
                <a:solidFill>
                  <a:srgbClr val="004AAD"/>
                </a:solidFill>
                <a:latin typeface="Times New Roman" panose="02020603050405020304" pitchFamily="18" charset="0"/>
                <a:ea typeface="Garet 1"/>
                <a:cs typeface="Times New Roman" panose="02020603050405020304" pitchFamily="18" charset="0"/>
                <a:sym typeface="Garet 1"/>
              </a:rPr>
              <a:t>відтворення</a:t>
            </a:r>
            <a:r>
              <a:rPr lang="en-US" sz="4000" dirty="0">
                <a:solidFill>
                  <a:srgbClr val="004AAD"/>
                </a:solidFill>
                <a:latin typeface="Times New Roman" panose="02020603050405020304" pitchFamily="18" charset="0"/>
                <a:ea typeface="Garet 1"/>
                <a:cs typeface="Times New Roman" panose="02020603050405020304" pitchFamily="18" charset="0"/>
                <a:sym typeface="Garet 1"/>
              </a:rPr>
              <a:t> </a:t>
            </a:r>
            <a:r>
              <a:rPr lang="en-US" sz="4000" dirty="0" err="1">
                <a:solidFill>
                  <a:srgbClr val="004AAD"/>
                </a:solidFill>
                <a:latin typeface="Times New Roman" panose="02020603050405020304" pitchFamily="18" charset="0"/>
                <a:ea typeface="Garet 1"/>
                <a:cs typeface="Times New Roman" panose="02020603050405020304" pitchFamily="18" charset="0"/>
                <a:sym typeface="Garet 1"/>
              </a:rPr>
              <a:t>фрагменту</a:t>
            </a:r>
            <a:r>
              <a:rPr lang="en-US" sz="4000" dirty="0">
                <a:solidFill>
                  <a:srgbClr val="004AAD"/>
                </a:solidFill>
                <a:latin typeface="Times New Roman" panose="02020603050405020304" pitchFamily="18" charset="0"/>
                <a:ea typeface="Garet 1"/>
                <a:cs typeface="Times New Roman" panose="02020603050405020304" pitchFamily="18" charset="0"/>
                <a:sym typeface="Garet 1"/>
              </a:rPr>
              <a:t> </a:t>
            </a:r>
            <a:r>
              <a:rPr lang="en-US" sz="4000" dirty="0" err="1">
                <a:solidFill>
                  <a:srgbClr val="004AAD"/>
                </a:solidFill>
                <a:latin typeface="Times New Roman" panose="02020603050405020304" pitchFamily="18" charset="0"/>
                <a:ea typeface="Garet 1"/>
                <a:cs typeface="Times New Roman" panose="02020603050405020304" pitchFamily="18" charset="0"/>
                <a:sym typeface="Garet 1"/>
              </a:rPr>
              <a:t>якогось</a:t>
            </a:r>
            <a:r>
              <a:rPr lang="en-US" sz="4000" dirty="0">
                <a:solidFill>
                  <a:srgbClr val="004AAD"/>
                </a:solidFill>
                <a:latin typeface="Times New Roman" panose="02020603050405020304" pitchFamily="18" charset="0"/>
                <a:ea typeface="Garet 1"/>
                <a:cs typeface="Times New Roman" panose="02020603050405020304" pitchFamily="18" charset="0"/>
                <a:sym typeface="Garet 1"/>
              </a:rPr>
              <a:t> </a:t>
            </a:r>
            <a:r>
              <a:rPr lang="en-US" sz="4000" dirty="0" err="1">
                <a:solidFill>
                  <a:srgbClr val="004AAD"/>
                </a:solidFill>
                <a:latin typeface="Times New Roman" panose="02020603050405020304" pitchFamily="18" charset="0"/>
                <a:ea typeface="Garet 1"/>
                <a:cs typeface="Times New Roman" panose="02020603050405020304" pitchFamily="18" charset="0"/>
                <a:sym typeface="Garet 1"/>
              </a:rPr>
              <a:t>тексту</a:t>
            </a:r>
            <a:r>
              <a:rPr lang="en-US" sz="4000" dirty="0">
                <a:solidFill>
                  <a:srgbClr val="004AAD"/>
                </a:solidFill>
                <a:latin typeface="Times New Roman" panose="02020603050405020304" pitchFamily="18" charset="0"/>
                <a:ea typeface="Garet 1"/>
                <a:cs typeface="Times New Roman" panose="02020603050405020304" pitchFamily="18" charset="0"/>
                <a:sym typeface="Garet 1"/>
              </a:rPr>
              <a:t> з </a:t>
            </a:r>
            <a:r>
              <a:rPr lang="en-US" sz="4000" dirty="0" err="1">
                <a:solidFill>
                  <a:srgbClr val="004AAD"/>
                </a:solidFill>
                <a:latin typeface="Times New Roman" panose="02020603050405020304" pitchFamily="18" charset="0"/>
                <a:ea typeface="Garet 1"/>
                <a:cs typeface="Times New Roman" panose="02020603050405020304" pitchFamily="18" charset="0"/>
                <a:sym typeface="Garet 1"/>
              </a:rPr>
              <a:t>обов’язковим</a:t>
            </a:r>
            <a:r>
              <a:rPr lang="en-US" sz="4000" dirty="0">
                <a:solidFill>
                  <a:srgbClr val="004AAD"/>
                </a:solidFill>
                <a:latin typeface="Times New Roman" panose="02020603050405020304" pitchFamily="18" charset="0"/>
                <a:ea typeface="Garet 1"/>
                <a:cs typeface="Times New Roman" panose="02020603050405020304" pitchFamily="18" charset="0"/>
                <a:sym typeface="Garet 1"/>
              </a:rPr>
              <a:t> </a:t>
            </a:r>
            <a:r>
              <a:rPr lang="en-US" sz="4000" dirty="0" err="1">
                <a:solidFill>
                  <a:srgbClr val="004AAD"/>
                </a:solidFill>
                <a:latin typeface="Times New Roman" panose="02020603050405020304" pitchFamily="18" charset="0"/>
                <a:ea typeface="Garet 1"/>
                <a:cs typeface="Times New Roman" panose="02020603050405020304" pitchFamily="18" charset="0"/>
                <a:sym typeface="Garet 1"/>
              </a:rPr>
              <a:t>посиланням</a:t>
            </a:r>
            <a:r>
              <a:rPr lang="en-US" sz="4000" dirty="0">
                <a:solidFill>
                  <a:srgbClr val="004AAD"/>
                </a:solidFill>
                <a:latin typeface="Times New Roman" panose="02020603050405020304" pitchFamily="18" charset="0"/>
                <a:ea typeface="Garet 1"/>
                <a:cs typeface="Times New Roman" panose="02020603050405020304" pitchFamily="18" charset="0"/>
                <a:sym typeface="Garet 1"/>
              </a:rPr>
              <a:t> </a:t>
            </a:r>
            <a:r>
              <a:rPr lang="en-US" sz="4000" dirty="0" err="1">
                <a:solidFill>
                  <a:srgbClr val="004AAD"/>
                </a:solidFill>
                <a:latin typeface="Times New Roman" panose="02020603050405020304" pitchFamily="18" charset="0"/>
                <a:ea typeface="Garet 1"/>
                <a:cs typeface="Times New Roman" panose="02020603050405020304" pitchFamily="18" charset="0"/>
                <a:sym typeface="Garet 1"/>
              </a:rPr>
              <a:t>на</a:t>
            </a:r>
            <a:r>
              <a:rPr lang="en-US" sz="4000" dirty="0">
                <a:solidFill>
                  <a:srgbClr val="004AAD"/>
                </a:solidFill>
                <a:latin typeface="Times New Roman" panose="02020603050405020304" pitchFamily="18" charset="0"/>
                <a:ea typeface="Garet 1"/>
                <a:cs typeface="Times New Roman" panose="02020603050405020304" pitchFamily="18" charset="0"/>
                <a:sym typeface="Garet 1"/>
              </a:rPr>
              <a:t> </a:t>
            </a:r>
            <a:r>
              <a:rPr lang="en-US" sz="4000" dirty="0" err="1">
                <a:solidFill>
                  <a:srgbClr val="004AAD"/>
                </a:solidFill>
                <a:latin typeface="Times New Roman" panose="02020603050405020304" pitchFamily="18" charset="0"/>
                <a:ea typeface="Garet 1"/>
                <a:cs typeface="Times New Roman" panose="02020603050405020304" pitchFamily="18" charset="0"/>
                <a:sym typeface="Garet 1"/>
              </a:rPr>
              <a:t>джерело</a:t>
            </a:r>
            <a:r>
              <a:rPr lang="en-US" sz="4000" dirty="0">
                <a:solidFill>
                  <a:srgbClr val="004AAD"/>
                </a:solidFill>
                <a:latin typeface="Times New Roman" panose="02020603050405020304" pitchFamily="18" charset="0"/>
                <a:ea typeface="Garet 1"/>
                <a:cs typeface="Times New Roman" panose="02020603050405020304" pitchFamily="18" charset="0"/>
                <a:sym typeface="Garet 1"/>
              </a:rPr>
              <a:t>. </a:t>
            </a:r>
          </a:p>
        </p:txBody>
      </p:sp>
      <p:sp>
        <p:nvSpPr>
          <p:cNvPr id="17" name="TextBox 17"/>
          <p:cNvSpPr txBox="1"/>
          <p:nvPr/>
        </p:nvSpPr>
        <p:spPr>
          <a:xfrm>
            <a:off x="1902910" y="3263667"/>
            <a:ext cx="16159809" cy="2462213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l"/>
            <a:r>
              <a:rPr lang="en-US" sz="4000" b="1" dirty="0" err="1">
                <a:solidFill>
                  <a:srgbClr val="004AAD"/>
                </a:solidFill>
                <a:latin typeface="Times New Roman" panose="02020603050405020304" pitchFamily="18" charset="0"/>
                <a:ea typeface="Garet 1 Bold"/>
                <a:cs typeface="Times New Roman" panose="02020603050405020304" pitchFamily="18" charset="0"/>
                <a:sym typeface="Garet 1 Bold"/>
              </a:rPr>
              <a:t>Посилання</a:t>
            </a:r>
            <a:r>
              <a:rPr lang="en-US" sz="4000" dirty="0">
                <a:solidFill>
                  <a:srgbClr val="004AAD"/>
                </a:solidFill>
                <a:latin typeface="Times New Roman" panose="02020603050405020304" pitchFamily="18" charset="0"/>
                <a:ea typeface="Garet 1"/>
                <a:cs typeface="Times New Roman" panose="02020603050405020304" pitchFamily="18" charset="0"/>
                <a:sym typeface="Garet 1"/>
              </a:rPr>
              <a:t> – </a:t>
            </a:r>
            <a:r>
              <a:rPr lang="en-US" sz="4000" dirty="0" err="1">
                <a:solidFill>
                  <a:srgbClr val="004AAD"/>
                </a:solidFill>
                <a:latin typeface="Times New Roman" panose="02020603050405020304" pitchFamily="18" charset="0"/>
                <a:ea typeface="Garet 1"/>
                <a:cs typeface="Times New Roman" panose="02020603050405020304" pitchFamily="18" charset="0"/>
                <a:sym typeface="Garet 1"/>
              </a:rPr>
              <a:t>це</a:t>
            </a:r>
            <a:r>
              <a:rPr lang="en-US" sz="4000" dirty="0">
                <a:solidFill>
                  <a:srgbClr val="004AAD"/>
                </a:solidFill>
                <a:latin typeface="Times New Roman" panose="02020603050405020304" pitchFamily="18" charset="0"/>
                <a:ea typeface="Garet 1"/>
                <a:cs typeface="Times New Roman" panose="02020603050405020304" pitchFamily="18" charset="0"/>
                <a:sym typeface="Garet 1"/>
              </a:rPr>
              <a:t> </a:t>
            </a:r>
            <a:r>
              <a:rPr lang="en-US" sz="4000" dirty="0" err="1">
                <a:solidFill>
                  <a:srgbClr val="004AAD"/>
                </a:solidFill>
                <a:latin typeface="Times New Roman" panose="02020603050405020304" pitchFamily="18" charset="0"/>
                <a:ea typeface="Garet 1"/>
                <a:cs typeface="Times New Roman" panose="02020603050405020304" pitchFamily="18" charset="0"/>
                <a:sym typeface="Garet 1"/>
              </a:rPr>
              <a:t>вказівка</a:t>
            </a:r>
            <a:r>
              <a:rPr lang="en-US" sz="4000" dirty="0">
                <a:solidFill>
                  <a:srgbClr val="004AAD"/>
                </a:solidFill>
                <a:latin typeface="Times New Roman" panose="02020603050405020304" pitchFamily="18" charset="0"/>
                <a:ea typeface="Garet 1"/>
                <a:cs typeface="Times New Roman" panose="02020603050405020304" pitchFamily="18" charset="0"/>
                <a:sym typeface="Garet 1"/>
              </a:rPr>
              <a:t> </a:t>
            </a:r>
            <a:r>
              <a:rPr lang="en-US" sz="4000" dirty="0" err="1">
                <a:solidFill>
                  <a:srgbClr val="004AAD"/>
                </a:solidFill>
                <a:latin typeface="Times New Roman" panose="02020603050405020304" pitchFamily="18" charset="0"/>
                <a:ea typeface="Garet 1"/>
                <a:cs typeface="Times New Roman" panose="02020603050405020304" pitchFamily="18" charset="0"/>
                <a:sym typeface="Garet 1"/>
              </a:rPr>
              <a:t>на</a:t>
            </a:r>
            <a:r>
              <a:rPr lang="en-US" sz="4000" dirty="0">
                <a:solidFill>
                  <a:srgbClr val="004AAD"/>
                </a:solidFill>
                <a:latin typeface="Times New Roman" panose="02020603050405020304" pitchFamily="18" charset="0"/>
                <a:ea typeface="Garet 1"/>
                <a:cs typeface="Times New Roman" panose="02020603050405020304" pitchFamily="18" charset="0"/>
                <a:sym typeface="Garet 1"/>
              </a:rPr>
              <a:t> </a:t>
            </a:r>
            <a:r>
              <a:rPr lang="en-US" sz="4000" dirty="0" err="1">
                <a:solidFill>
                  <a:srgbClr val="004AAD"/>
                </a:solidFill>
                <a:latin typeface="Times New Roman" panose="02020603050405020304" pitchFamily="18" charset="0"/>
                <a:ea typeface="Garet 1"/>
                <a:cs typeface="Times New Roman" panose="02020603050405020304" pitchFamily="18" charset="0"/>
                <a:sym typeface="Garet 1"/>
              </a:rPr>
              <a:t>джерело</a:t>
            </a:r>
            <a:r>
              <a:rPr lang="en-US" sz="4000" dirty="0">
                <a:solidFill>
                  <a:srgbClr val="004AAD"/>
                </a:solidFill>
                <a:latin typeface="Times New Roman" panose="02020603050405020304" pitchFamily="18" charset="0"/>
                <a:ea typeface="Garet 1"/>
                <a:cs typeface="Times New Roman" panose="02020603050405020304" pitchFamily="18" charset="0"/>
                <a:sym typeface="Garet 1"/>
              </a:rPr>
              <a:t> </a:t>
            </a:r>
            <a:r>
              <a:rPr lang="en-US" sz="4000" dirty="0" err="1">
                <a:solidFill>
                  <a:srgbClr val="004AAD"/>
                </a:solidFill>
                <a:latin typeface="Times New Roman" panose="02020603050405020304" pitchFamily="18" charset="0"/>
                <a:ea typeface="Garet 1"/>
                <a:cs typeface="Times New Roman" panose="02020603050405020304" pitchFamily="18" charset="0"/>
                <a:sym typeface="Garet 1"/>
              </a:rPr>
              <a:t>інформації</a:t>
            </a:r>
            <a:r>
              <a:rPr lang="en-US" sz="4000" dirty="0">
                <a:solidFill>
                  <a:srgbClr val="004AAD"/>
                </a:solidFill>
                <a:latin typeface="Times New Roman" panose="02020603050405020304" pitchFamily="18" charset="0"/>
                <a:ea typeface="Garet 1"/>
                <a:cs typeface="Times New Roman" panose="02020603050405020304" pitchFamily="18" charset="0"/>
                <a:sym typeface="Garet 1"/>
              </a:rPr>
              <a:t>, </a:t>
            </a:r>
            <a:r>
              <a:rPr lang="en-US" sz="4000" dirty="0" err="1">
                <a:solidFill>
                  <a:srgbClr val="004AAD"/>
                </a:solidFill>
                <a:latin typeface="Times New Roman" panose="02020603050405020304" pitchFamily="18" charset="0"/>
                <a:ea typeface="Garet 1"/>
                <a:cs typeface="Times New Roman" panose="02020603050405020304" pitchFamily="18" charset="0"/>
                <a:sym typeface="Garet 1"/>
              </a:rPr>
              <a:t>що</a:t>
            </a:r>
            <a:r>
              <a:rPr lang="en-US" sz="4000" dirty="0">
                <a:solidFill>
                  <a:srgbClr val="004AAD"/>
                </a:solidFill>
                <a:latin typeface="Times New Roman" panose="02020603050405020304" pitchFamily="18" charset="0"/>
                <a:ea typeface="Garet 1"/>
                <a:cs typeface="Times New Roman" panose="02020603050405020304" pitchFamily="18" charset="0"/>
                <a:sym typeface="Garet 1"/>
              </a:rPr>
              <a:t> </a:t>
            </a:r>
            <a:r>
              <a:rPr lang="en-US" sz="4000" dirty="0" err="1">
                <a:solidFill>
                  <a:srgbClr val="004AAD"/>
                </a:solidFill>
                <a:latin typeface="Times New Roman" panose="02020603050405020304" pitchFamily="18" charset="0"/>
                <a:ea typeface="Garet 1"/>
                <a:cs typeface="Times New Roman" panose="02020603050405020304" pitchFamily="18" charset="0"/>
                <a:sym typeface="Garet 1"/>
              </a:rPr>
              <a:t>приводиться</a:t>
            </a:r>
            <a:r>
              <a:rPr lang="en-US" sz="4000" dirty="0">
                <a:solidFill>
                  <a:srgbClr val="004AAD"/>
                </a:solidFill>
                <a:latin typeface="Times New Roman" panose="02020603050405020304" pitchFamily="18" charset="0"/>
                <a:ea typeface="Garet 1"/>
                <a:cs typeface="Times New Roman" panose="02020603050405020304" pitchFamily="18" charset="0"/>
                <a:sym typeface="Garet 1"/>
              </a:rPr>
              <a:t> у </a:t>
            </a:r>
            <a:r>
              <a:rPr lang="en-US" sz="4000" dirty="0" err="1">
                <a:solidFill>
                  <a:srgbClr val="004AAD"/>
                </a:solidFill>
                <a:latin typeface="Times New Roman" panose="02020603050405020304" pitchFamily="18" charset="0"/>
                <a:ea typeface="Garet 1"/>
                <a:cs typeface="Times New Roman" panose="02020603050405020304" pitchFamily="18" charset="0"/>
                <a:sym typeface="Garet 1"/>
              </a:rPr>
              <a:t>приклад</a:t>
            </a:r>
            <a:r>
              <a:rPr lang="en-US" sz="4000" dirty="0">
                <a:solidFill>
                  <a:srgbClr val="004AAD"/>
                </a:solidFill>
                <a:latin typeface="Times New Roman" panose="02020603050405020304" pitchFamily="18" charset="0"/>
                <a:ea typeface="Garet 1"/>
                <a:cs typeface="Times New Roman" panose="02020603050405020304" pitchFamily="18" charset="0"/>
                <a:sym typeface="Garet 1"/>
              </a:rPr>
              <a:t> (</a:t>
            </a:r>
            <a:r>
              <a:rPr lang="en-US" sz="4000" dirty="0" err="1">
                <a:solidFill>
                  <a:srgbClr val="004AAD"/>
                </a:solidFill>
                <a:latin typeface="Times New Roman" panose="02020603050405020304" pitchFamily="18" charset="0"/>
                <a:ea typeface="Garet 1"/>
                <a:cs typeface="Times New Roman" panose="02020603050405020304" pitchFamily="18" charset="0"/>
                <a:sym typeface="Garet 1"/>
              </a:rPr>
              <a:t>зовнішнє</a:t>
            </a:r>
            <a:r>
              <a:rPr lang="en-US" sz="4000" dirty="0">
                <a:solidFill>
                  <a:srgbClr val="004AAD"/>
                </a:solidFill>
                <a:latin typeface="Times New Roman" panose="02020603050405020304" pitchFamily="18" charset="0"/>
                <a:ea typeface="Garet 1"/>
                <a:cs typeface="Times New Roman" panose="02020603050405020304" pitchFamily="18" charset="0"/>
                <a:sym typeface="Garet 1"/>
              </a:rPr>
              <a:t> </a:t>
            </a:r>
            <a:r>
              <a:rPr lang="en-US" sz="4000" dirty="0" err="1">
                <a:solidFill>
                  <a:srgbClr val="004AAD"/>
                </a:solidFill>
                <a:latin typeface="Times New Roman" panose="02020603050405020304" pitchFamily="18" charset="0"/>
                <a:ea typeface="Garet 1"/>
                <a:cs typeface="Times New Roman" panose="02020603050405020304" pitchFamily="18" charset="0"/>
                <a:sym typeface="Garet 1"/>
              </a:rPr>
              <a:t>посилання</a:t>
            </a:r>
            <a:r>
              <a:rPr lang="en-US" sz="4000" dirty="0">
                <a:solidFill>
                  <a:srgbClr val="004AAD"/>
                </a:solidFill>
                <a:latin typeface="Times New Roman" panose="02020603050405020304" pitchFamily="18" charset="0"/>
                <a:ea typeface="Garet 1"/>
                <a:cs typeface="Times New Roman" panose="02020603050405020304" pitchFamily="18" charset="0"/>
                <a:sym typeface="Garet 1"/>
              </a:rPr>
              <a:t>), </a:t>
            </a:r>
            <a:r>
              <a:rPr lang="en-US" sz="4000" dirty="0" err="1">
                <a:solidFill>
                  <a:srgbClr val="004AAD"/>
                </a:solidFill>
                <a:latin typeface="Times New Roman" panose="02020603050405020304" pitchFamily="18" charset="0"/>
                <a:ea typeface="Garet 1"/>
                <a:cs typeface="Times New Roman" panose="02020603050405020304" pitchFamily="18" charset="0"/>
                <a:sym typeface="Garet 1"/>
              </a:rPr>
              <a:t>або</a:t>
            </a:r>
            <a:r>
              <a:rPr lang="en-US" sz="4000" dirty="0">
                <a:solidFill>
                  <a:srgbClr val="004AAD"/>
                </a:solidFill>
                <a:latin typeface="Times New Roman" panose="02020603050405020304" pitchFamily="18" charset="0"/>
                <a:ea typeface="Garet 1"/>
                <a:cs typeface="Times New Roman" panose="02020603050405020304" pitchFamily="18" charset="0"/>
                <a:sym typeface="Garet 1"/>
              </a:rPr>
              <a:t> </a:t>
            </a:r>
            <a:r>
              <a:rPr lang="en-US" sz="4000" dirty="0" err="1">
                <a:solidFill>
                  <a:srgbClr val="004AAD"/>
                </a:solidFill>
                <a:latin typeface="Times New Roman" panose="02020603050405020304" pitchFamily="18" charset="0"/>
                <a:ea typeface="Garet 1"/>
                <a:cs typeface="Times New Roman" panose="02020603050405020304" pitchFamily="18" charset="0"/>
                <a:sym typeface="Garet 1"/>
              </a:rPr>
              <a:t>запис</a:t>
            </a:r>
            <a:r>
              <a:rPr lang="en-US" sz="4000" dirty="0">
                <a:solidFill>
                  <a:srgbClr val="004AAD"/>
                </a:solidFill>
                <a:latin typeface="Times New Roman" panose="02020603050405020304" pitchFamily="18" charset="0"/>
                <a:ea typeface="Garet 1"/>
                <a:cs typeface="Times New Roman" panose="02020603050405020304" pitchFamily="18" charset="0"/>
                <a:sym typeface="Garet 1"/>
              </a:rPr>
              <a:t>, </a:t>
            </a:r>
            <a:r>
              <a:rPr lang="en-US" sz="4000" dirty="0" err="1">
                <a:solidFill>
                  <a:srgbClr val="004AAD"/>
                </a:solidFill>
                <a:latin typeface="Times New Roman" panose="02020603050405020304" pitchFamily="18" charset="0"/>
                <a:ea typeface="Garet 1"/>
                <a:cs typeface="Times New Roman" panose="02020603050405020304" pitchFamily="18" charset="0"/>
                <a:sym typeface="Garet 1"/>
              </a:rPr>
              <a:t>що</a:t>
            </a:r>
            <a:r>
              <a:rPr lang="en-US" sz="4000" dirty="0">
                <a:solidFill>
                  <a:srgbClr val="004AAD"/>
                </a:solidFill>
                <a:latin typeface="Times New Roman" panose="02020603050405020304" pitchFamily="18" charset="0"/>
                <a:ea typeface="Garet 1"/>
                <a:cs typeface="Times New Roman" panose="02020603050405020304" pitchFamily="18" charset="0"/>
                <a:sym typeface="Garet 1"/>
              </a:rPr>
              <a:t> </a:t>
            </a:r>
            <a:r>
              <a:rPr lang="en-US" sz="4000" dirty="0" err="1">
                <a:solidFill>
                  <a:srgbClr val="004AAD"/>
                </a:solidFill>
                <a:latin typeface="Times New Roman" panose="02020603050405020304" pitchFamily="18" charset="0"/>
                <a:ea typeface="Garet 1"/>
                <a:cs typeface="Times New Roman" panose="02020603050405020304" pitchFamily="18" charset="0"/>
                <a:sym typeface="Garet 1"/>
              </a:rPr>
              <a:t>пов’язує</a:t>
            </a:r>
            <a:r>
              <a:rPr lang="en-US" sz="4000" dirty="0">
                <a:solidFill>
                  <a:srgbClr val="004AAD"/>
                </a:solidFill>
                <a:latin typeface="Times New Roman" panose="02020603050405020304" pitchFamily="18" charset="0"/>
                <a:ea typeface="Garet 1"/>
                <a:cs typeface="Times New Roman" panose="02020603050405020304" pitchFamily="18" charset="0"/>
                <a:sym typeface="Garet 1"/>
              </a:rPr>
              <a:t> </a:t>
            </a:r>
            <a:r>
              <a:rPr lang="en-US" sz="4000" dirty="0" err="1">
                <a:solidFill>
                  <a:srgbClr val="004AAD"/>
                </a:solidFill>
                <a:latin typeface="Times New Roman" panose="02020603050405020304" pitchFamily="18" charset="0"/>
                <a:ea typeface="Garet 1"/>
                <a:cs typeface="Times New Roman" panose="02020603050405020304" pitchFamily="18" charset="0"/>
                <a:sym typeface="Garet 1"/>
              </a:rPr>
              <a:t>між</a:t>
            </a:r>
            <a:r>
              <a:rPr lang="en-US" sz="4000" dirty="0">
                <a:solidFill>
                  <a:srgbClr val="004AAD"/>
                </a:solidFill>
                <a:latin typeface="Times New Roman" panose="02020603050405020304" pitchFamily="18" charset="0"/>
                <a:ea typeface="Garet 1"/>
                <a:cs typeface="Times New Roman" panose="02020603050405020304" pitchFamily="18" charset="0"/>
                <a:sym typeface="Garet 1"/>
              </a:rPr>
              <a:t> </a:t>
            </a:r>
            <a:r>
              <a:rPr lang="en-US" sz="4000" dirty="0" err="1">
                <a:solidFill>
                  <a:srgbClr val="004AAD"/>
                </a:solidFill>
                <a:latin typeface="Times New Roman" panose="02020603050405020304" pitchFamily="18" charset="0"/>
                <a:ea typeface="Garet 1"/>
                <a:cs typeface="Times New Roman" panose="02020603050405020304" pitchFamily="18" charset="0"/>
                <a:sym typeface="Garet 1"/>
              </a:rPr>
              <a:t>собою</a:t>
            </a:r>
            <a:r>
              <a:rPr lang="en-US" sz="4000" dirty="0">
                <a:solidFill>
                  <a:srgbClr val="004AAD"/>
                </a:solidFill>
                <a:latin typeface="Times New Roman" panose="02020603050405020304" pitchFamily="18" charset="0"/>
                <a:ea typeface="Garet 1"/>
                <a:cs typeface="Times New Roman" panose="02020603050405020304" pitchFamily="18" charset="0"/>
                <a:sym typeface="Garet 1"/>
              </a:rPr>
              <a:t> </a:t>
            </a:r>
            <a:r>
              <a:rPr lang="en-US" sz="4000" dirty="0" err="1">
                <a:solidFill>
                  <a:srgbClr val="004AAD"/>
                </a:solidFill>
                <a:latin typeface="Times New Roman" panose="02020603050405020304" pitchFamily="18" charset="0"/>
                <a:ea typeface="Garet 1"/>
                <a:cs typeface="Times New Roman" panose="02020603050405020304" pitchFamily="18" charset="0"/>
                <a:sym typeface="Garet 1"/>
              </a:rPr>
              <a:t>частини</a:t>
            </a:r>
            <a:r>
              <a:rPr lang="en-US" sz="4000" dirty="0">
                <a:solidFill>
                  <a:srgbClr val="004AAD"/>
                </a:solidFill>
                <a:latin typeface="Times New Roman" panose="02020603050405020304" pitchFamily="18" charset="0"/>
                <a:ea typeface="Garet 1"/>
                <a:cs typeface="Times New Roman" panose="02020603050405020304" pitchFamily="18" charset="0"/>
                <a:sym typeface="Garet 1"/>
              </a:rPr>
              <a:t> </a:t>
            </a:r>
            <a:r>
              <a:rPr lang="en-US" sz="4000" dirty="0" err="1">
                <a:solidFill>
                  <a:srgbClr val="004AAD"/>
                </a:solidFill>
                <a:latin typeface="Times New Roman" panose="02020603050405020304" pitchFamily="18" charset="0"/>
                <a:ea typeface="Garet 1"/>
                <a:cs typeface="Times New Roman" panose="02020603050405020304" pitchFamily="18" charset="0"/>
                <a:sym typeface="Garet 1"/>
              </a:rPr>
              <a:t>документа</a:t>
            </a:r>
            <a:r>
              <a:rPr lang="en-US" sz="4000" dirty="0">
                <a:solidFill>
                  <a:srgbClr val="004AAD"/>
                </a:solidFill>
                <a:latin typeface="Times New Roman" panose="02020603050405020304" pitchFamily="18" charset="0"/>
                <a:ea typeface="Garet 1"/>
                <a:cs typeface="Times New Roman" panose="02020603050405020304" pitchFamily="18" charset="0"/>
                <a:sym typeface="Garet 1"/>
              </a:rPr>
              <a:t> – </a:t>
            </a:r>
            <a:r>
              <a:rPr lang="en-US" sz="4000" dirty="0" err="1">
                <a:solidFill>
                  <a:srgbClr val="004AAD"/>
                </a:solidFill>
                <a:latin typeface="Times New Roman" panose="02020603050405020304" pitchFamily="18" charset="0"/>
                <a:ea typeface="Garet 1"/>
                <a:cs typeface="Times New Roman" panose="02020603050405020304" pitchFamily="18" charset="0"/>
                <a:sym typeface="Garet 1"/>
              </a:rPr>
              <a:t>посилання</a:t>
            </a:r>
            <a:r>
              <a:rPr lang="en-US" sz="4000" dirty="0">
                <a:solidFill>
                  <a:srgbClr val="004AAD"/>
                </a:solidFill>
                <a:latin typeface="Times New Roman" panose="02020603050405020304" pitchFamily="18" charset="0"/>
                <a:ea typeface="Garet 1"/>
                <a:cs typeface="Times New Roman" panose="02020603050405020304" pitchFamily="18" charset="0"/>
                <a:sym typeface="Garet 1"/>
              </a:rPr>
              <a:t> </a:t>
            </a:r>
            <a:r>
              <a:rPr lang="en-US" sz="4000" dirty="0" err="1">
                <a:solidFill>
                  <a:srgbClr val="004AAD"/>
                </a:solidFill>
                <a:latin typeface="Times New Roman" panose="02020603050405020304" pitchFamily="18" charset="0"/>
                <a:ea typeface="Garet 1"/>
                <a:cs typeface="Times New Roman" panose="02020603050405020304" pitchFamily="18" charset="0"/>
                <a:sym typeface="Garet 1"/>
              </a:rPr>
              <a:t>на</a:t>
            </a:r>
            <a:r>
              <a:rPr lang="en-US" sz="4000" dirty="0">
                <a:solidFill>
                  <a:srgbClr val="004AAD"/>
                </a:solidFill>
                <a:latin typeface="Times New Roman" panose="02020603050405020304" pitchFamily="18" charset="0"/>
                <a:ea typeface="Garet 1"/>
                <a:cs typeface="Times New Roman" panose="02020603050405020304" pitchFamily="18" charset="0"/>
                <a:sym typeface="Garet 1"/>
              </a:rPr>
              <a:t> </a:t>
            </a:r>
            <a:r>
              <a:rPr lang="en-US" sz="4000" dirty="0" err="1">
                <a:solidFill>
                  <a:srgbClr val="004AAD"/>
                </a:solidFill>
                <a:latin typeface="Times New Roman" panose="02020603050405020304" pitchFamily="18" charset="0"/>
                <a:ea typeface="Garet 1"/>
                <a:cs typeface="Times New Roman" panose="02020603050405020304" pitchFamily="18" charset="0"/>
                <a:sym typeface="Garet 1"/>
              </a:rPr>
              <a:t>розділи</a:t>
            </a:r>
            <a:r>
              <a:rPr lang="en-US" sz="4000" dirty="0">
                <a:solidFill>
                  <a:srgbClr val="004AAD"/>
                </a:solidFill>
                <a:latin typeface="Times New Roman" panose="02020603050405020304" pitchFamily="18" charset="0"/>
                <a:ea typeface="Garet 1"/>
                <a:cs typeface="Times New Roman" panose="02020603050405020304" pitchFamily="18" charset="0"/>
                <a:sym typeface="Garet 1"/>
              </a:rPr>
              <a:t>, </a:t>
            </a:r>
            <a:r>
              <a:rPr lang="en-US" sz="4000" dirty="0" err="1">
                <a:solidFill>
                  <a:srgbClr val="004AAD"/>
                </a:solidFill>
                <a:latin typeface="Times New Roman" panose="02020603050405020304" pitchFamily="18" charset="0"/>
                <a:ea typeface="Garet 1"/>
                <a:cs typeface="Times New Roman" panose="02020603050405020304" pitchFamily="18" charset="0"/>
                <a:sym typeface="Garet 1"/>
              </a:rPr>
              <a:t>малюнки</a:t>
            </a:r>
            <a:r>
              <a:rPr lang="en-US" sz="4000" dirty="0">
                <a:solidFill>
                  <a:srgbClr val="004AAD"/>
                </a:solidFill>
                <a:latin typeface="Times New Roman" panose="02020603050405020304" pitchFamily="18" charset="0"/>
                <a:ea typeface="Garet 1"/>
                <a:cs typeface="Times New Roman" panose="02020603050405020304" pitchFamily="18" charset="0"/>
                <a:sym typeface="Garet 1"/>
              </a:rPr>
              <a:t>, </a:t>
            </a:r>
            <a:r>
              <a:rPr lang="en-US" sz="4000" dirty="0" err="1">
                <a:solidFill>
                  <a:srgbClr val="004AAD"/>
                </a:solidFill>
                <a:latin typeface="Times New Roman" panose="02020603050405020304" pitchFamily="18" charset="0"/>
                <a:ea typeface="Garet 1"/>
                <a:cs typeface="Times New Roman" panose="02020603050405020304" pitchFamily="18" charset="0"/>
                <a:sym typeface="Garet 1"/>
              </a:rPr>
              <a:t>таблиці</a:t>
            </a:r>
            <a:r>
              <a:rPr lang="en-US" sz="4000" dirty="0">
                <a:solidFill>
                  <a:srgbClr val="004AAD"/>
                </a:solidFill>
                <a:latin typeface="Times New Roman" panose="02020603050405020304" pitchFamily="18" charset="0"/>
                <a:ea typeface="Garet 1"/>
                <a:cs typeface="Times New Roman" panose="02020603050405020304" pitchFamily="18" charset="0"/>
                <a:sym typeface="Garet 1"/>
              </a:rPr>
              <a:t>, </a:t>
            </a:r>
            <a:r>
              <a:rPr lang="en-US" sz="4000" dirty="0" err="1">
                <a:solidFill>
                  <a:srgbClr val="004AAD"/>
                </a:solidFill>
                <a:latin typeface="Times New Roman" panose="02020603050405020304" pitchFamily="18" charset="0"/>
                <a:ea typeface="Garet 1"/>
                <a:cs typeface="Times New Roman" panose="02020603050405020304" pitchFamily="18" charset="0"/>
                <a:sym typeface="Garet 1"/>
              </a:rPr>
              <a:t>формули</a:t>
            </a:r>
            <a:r>
              <a:rPr lang="en-US" sz="4000" dirty="0">
                <a:solidFill>
                  <a:srgbClr val="004AAD"/>
                </a:solidFill>
                <a:latin typeface="Times New Roman" panose="02020603050405020304" pitchFamily="18" charset="0"/>
                <a:ea typeface="Garet 1"/>
                <a:cs typeface="Times New Roman" panose="02020603050405020304" pitchFamily="18" charset="0"/>
                <a:sym typeface="Garet 1"/>
              </a:rPr>
              <a:t>, </a:t>
            </a:r>
            <a:r>
              <a:rPr lang="en-US" sz="4000" dirty="0" err="1">
                <a:solidFill>
                  <a:srgbClr val="004AAD"/>
                </a:solidFill>
                <a:latin typeface="Times New Roman" panose="02020603050405020304" pitchFamily="18" charset="0"/>
                <a:ea typeface="Garet 1"/>
                <a:cs typeface="Times New Roman" panose="02020603050405020304" pitchFamily="18" charset="0"/>
                <a:sym typeface="Garet 1"/>
              </a:rPr>
              <a:t>додатки</a:t>
            </a:r>
            <a:r>
              <a:rPr lang="en-US" sz="4000" dirty="0">
                <a:solidFill>
                  <a:srgbClr val="004AAD"/>
                </a:solidFill>
                <a:latin typeface="Times New Roman" panose="02020603050405020304" pitchFamily="18" charset="0"/>
                <a:ea typeface="Garet 1"/>
                <a:cs typeface="Times New Roman" panose="02020603050405020304" pitchFamily="18" charset="0"/>
                <a:sym typeface="Garet 1"/>
              </a:rPr>
              <a:t> і т. д. (</a:t>
            </a:r>
            <a:r>
              <a:rPr lang="en-US" sz="4000" dirty="0" err="1">
                <a:solidFill>
                  <a:srgbClr val="004AAD"/>
                </a:solidFill>
                <a:latin typeface="Times New Roman" panose="02020603050405020304" pitchFamily="18" charset="0"/>
                <a:ea typeface="Garet 1"/>
                <a:cs typeface="Times New Roman" panose="02020603050405020304" pitchFamily="18" charset="0"/>
                <a:sym typeface="Garet 1"/>
              </a:rPr>
              <a:t>внутрішнє</a:t>
            </a:r>
            <a:r>
              <a:rPr lang="en-US" sz="4000" dirty="0">
                <a:solidFill>
                  <a:srgbClr val="004AAD"/>
                </a:solidFill>
                <a:latin typeface="Times New Roman" panose="02020603050405020304" pitchFamily="18" charset="0"/>
                <a:ea typeface="Garet 1"/>
                <a:cs typeface="Times New Roman" panose="02020603050405020304" pitchFamily="18" charset="0"/>
                <a:sym typeface="Garet 1"/>
              </a:rPr>
              <a:t> </a:t>
            </a:r>
            <a:r>
              <a:rPr lang="en-US" sz="4000" dirty="0" err="1">
                <a:solidFill>
                  <a:srgbClr val="004AAD"/>
                </a:solidFill>
                <a:latin typeface="Times New Roman" panose="02020603050405020304" pitchFamily="18" charset="0"/>
                <a:ea typeface="Garet 1"/>
                <a:cs typeface="Times New Roman" panose="02020603050405020304" pitchFamily="18" charset="0"/>
                <a:sym typeface="Garet 1"/>
              </a:rPr>
              <a:t>посилання</a:t>
            </a:r>
            <a:r>
              <a:rPr lang="en-US" sz="4000" dirty="0">
                <a:solidFill>
                  <a:srgbClr val="004AAD"/>
                </a:solidFill>
                <a:latin typeface="Times New Roman" panose="02020603050405020304" pitchFamily="18" charset="0"/>
                <a:ea typeface="Garet 1"/>
                <a:cs typeface="Times New Roman" panose="02020603050405020304" pitchFamily="18" charset="0"/>
                <a:sym typeface="Garet 1"/>
              </a:rPr>
              <a:t>).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8F5E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 rot="5400000">
            <a:off x="8539162" y="-8539163"/>
            <a:ext cx="1209675" cy="18288000"/>
            <a:chOff x="0" y="0"/>
            <a:chExt cx="318598" cy="4816593"/>
          </a:xfrm>
        </p:grpSpPr>
        <p:sp>
          <p:nvSpPr>
            <p:cNvPr id="3" name="Freeform 3"/>
            <p:cNvSpPr/>
            <p:nvPr/>
          </p:nvSpPr>
          <p:spPr>
            <a:xfrm>
              <a:off x="0" y="0"/>
              <a:ext cx="318598" cy="4816592"/>
            </a:xfrm>
            <a:custGeom>
              <a:avLst/>
              <a:gdLst/>
              <a:ahLst/>
              <a:cxnLst/>
              <a:rect l="l" t="t" r="r" b="b"/>
              <a:pathLst>
                <a:path w="318598" h="4816592">
                  <a:moveTo>
                    <a:pt x="0" y="0"/>
                  </a:moveTo>
                  <a:lnTo>
                    <a:pt x="318598" y="0"/>
                  </a:lnTo>
                  <a:lnTo>
                    <a:pt x="318598" y="4816592"/>
                  </a:lnTo>
                  <a:lnTo>
                    <a:pt x="0" y="4816592"/>
                  </a:lnTo>
                  <a:close/>
                </a:path>
              </a:pathLst>
            </a:custGeom>
            <a:solidFill>
              <a:srgbClr val="004AAD"/>
            </a:solidFill>
          </p:spPr>
        </p:sp>
        <p:sp>
          <p:nvSpPr>
            <p:cNvPr id="4" name="TextBox 4"/>
            <p:cNvSpPr txBox="1"/>
            <p:nvPr/>
          </p:nvSpPr>
          <p:spPr>
            <a:xfrm>
              <a:off x="0" y="-38100"/>
              <a:ext cx="318598" cy="4854693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800"/>
                </a:lnSpc>
              </a:pPr>
              <a:endParaRPr/>
            </a:p>
          </p:txBody>
        </p:sp>
      </p:grpSp>
      <p:sp>
        <p:nvSpPr>
          <p:cNvPr id="5" name="Freeform 5"/>
          <p:cNvSpPr/>
          <p:nvPr/>
        </p:nvSpPr>
        <p:spPr>
          <a:xfrm>
            <a:off x="8364569" y="430244"/>
            <a:ext cx="1558861" cy="1558861"/>
          </a:xfrm>
          <a:custGeom>
            <a:avLst/>
            <a:gdLst/>
            <a:ahLst/>
            <a:cxnLst/>
            <a:rect l="l" t="t" r="r" b="b"/>
            <a:pathLst>
              <a:path w="1558861" h="1558861">
                <a:moveTo>
                  <a:pt x="0" y="0"/>
                </a:moveTo>
                <a:lnTo>
                  <a:pt x="1558862" y="0"/>
                </a:lnTo>
                <a:lnTo>
                  <a:pt x="1558862" y="1558862"/>
                </a:lnTo>
                <a:lnTo>
                  <a:pt x="0" y="1558862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</p:sp>
      <p:sp>
        <p:nvSpPr>
          <p:cNvPr id="6" name="TextBox 6"/>
          <p:cNvSpPr txBox="1"/>
          <p:nvPr/>
        </p:nvSpPr>
        <p:spPr>
          <a:xfrm>
            <a:off x="1913470" y="154940"/>
            <a:ext cx="14461060" cy="804546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6579"/>
              </a:lnSpc>
            </a:pPr>
            <a:r>
              <a:rPr lang="en-US" sz="4699" dirty="0" err="1">
                <a:solidFill>
                  <a:srgbClr val="F8F5ED"/>
                </a:solidFill>
                <a:latin typeface="Times New Roman" panose="02020603050405020304" pitchFamily="18" charset="0"/>
                <a:ea typeface="Garbata"/>
                <a:cs typeface="Times New Roman" panose="02020603050405020304" pitchFamily="18" charset="0"/>
                <a:sym typeface="Garbata"/>
              </a:rPr>
              <a:t>Пряме</a:t>
            </a:r>
            <a:r>
              <a:rPr lang="en-US" sz="4699" dirty="0">
                <a:solidFill>
                  <a:srgbClr val="F8F5ED"/>
                </a:solidFill>
                <a:latin typeface="Times New Roman" panose="02020603050405020304" pitchFamily="18" charset="0"/>
                <a:ea typeface="Garbata"/>
                <a:cs typeface="Times New Roman" panose="02020603050405020304" pitchFamily="18" charset="0"/>
                <a:sym typeface="Garbata"/>
              </a:rPr>
              <a:t> </a:t>
            </a:r>
            <a:r>
              <a:rPr lang="en-US" sz="4699" dirty="0" err="1">
                <a:solidFill>
                  <a:srgbClr val="F8F5ED"/>
                </a:solidFill>
                <a:latin typeface="Times New Roman" panose="02020603050405020304" pitchFamily="18" charset="0"/>
                <a:ea typeface="Garbata"/>
                <a:cs typeface="Times New Roman" panose="02020603050405020304" pitchFamily="18" charset="0"/>
                <a:sym typeface="Garbata"/>
              </a:rPr>
              <a:t>цитування</a:t>
            </a:r>
            <a:endParaRPr lang="en-US" sz="4699" dirty="0">
              <a:solidFill>
                <a:srgbClr val="F8F5ED"/>
              </a:solidFill>
              <a:latin typeface="Times New Roman" panose="02020603050405020304" pitchFamily="18" charset="0"/>
              <a:ea typeface="Garbata"/>
              <a:cs typeface="Times New Roman" panose="02020603050405020304" pitchFamily="18" charset="0"/>
              <a:sym typeface="Garbata"/>
            </a:endParaRPr>
          </a:p>
        </p:txBody>
      </p:sp>
      <p:sp>
        <p:nvSpPr>
          <p:cNvPr id="7" name="TextBox 7"/>
          <p:cNvSpPr txBox="1"/>
          <p:nvPr/>
        </p:nvSpPr>
        <p:spPr>
          <a:xfrm>
            <a:off x="887781" y="2072270"/>
            <a:ext cx="16512437" cy="456856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3499"/>
              </a:lnSpc>
            </a:pPr>
            <a:r>
              <a:rPr lang="en-US" sz="4000" b="1" dirty="0" err="1">
                <a:solidFill>
                  <a:srgbClr val="004AAD"/>
                </a:solidFill>
                <a:latin typeface="Times New Roman" panose="02020603050405020304" pitchFamily="18" charset="0"/>
                <a:ea typeface="Garet 2 Bold"/>
                <a:cs typeface="Times New Roman" panose="02020603050405020304" pitchFamily="18" charset="0"/>
                <a:sym typeface="Garet 2 Bold"/>
              </a:rPr>
              <a:t>Прям</a:t>
            </a:r>
            <a:r>
              <a:rPr lang="uk-UA" sz="4000" b="1" dirty="0">
                <a:solidFill>
                  <a:srgbClr val="004AAD"/>
                </a:solidFill>
                <a:latin typeface="Times New Roman" panose="02020603050405020304" pitchFamily="18" charset="0"/>
                <a:ea typeface="Garet 2 Bold"/>
                <a:cs typeface="Times New Roman" panose="02020603050405020304" pitchFamily="18" charset="0"/>
                <a:sym typeface="Garet 2 Bold"/>
              </a:rPr>
              <a:t>е</a:t>
            </a:r>
            <a:r>
              <a:rPr lang="en-US" sz="4000" b="1" dirty="0">
                <a:solidFill>
                  <a:srgbClr val="004AAD"/>
                </a:solidFill>
                <a:latin typeface="Times New Roman" panose="02020603050405020304" pitchFamily="18" charset="0"/>
                <a:ea typeface="Garet 2 Bold"/>
                <a:cs typeface="Times New Roman" panose="02020603050405020304" pitchFamily="18" charset="0"/>
                <a:sym typeface="Garet 2 Bold"/>
              </a:rPr>
              <a:t> </a:t>
            </a:r>
            <a:r>
              <a:rPr lang="en-US" sz="4000" b="1" dirty="0" err="1">
                <a:solidFill>
                  <a:srgbClr val="004AAD"/>
                </a:solidFill>
                <a:latin typeface="Times New Roman" panose="02020603050405020304" pitchFamily="18" charset="0"/>
                <a:ea typeface="Garet 2 Bold"/>
                <a:cs typeface="Times New Roman" panose="02020603050405020304" pitchFamily="18" charset="0"/>
                <a:sym typeface="Garet 2 Bold"/>
              </a:rPr>
              <a:t>цит</a:t>
            </a:r>
            <a:r>
              <a:rPr lang="uk-UA" sz="4000" b="1" dirty="0" err="1">
                <a:solidFill>
                  <a:srgbClr val="004AAD"/>
                </a:solidFill>
                <a:latin typeface="Times New Roman" panose="02020603050405020304" pitchFamily="18" charset="0"/>
                <a:ea typeface="Garet 2 Bold"/>
                <a:cs typeface="Times New Roman" panose="02020603050405020304" pitchFamily="18" charset="0"/>
                <a:sym typeface="Garet 2 Bold"/>
              </a:rPr>
              <a:t>ування</a:t>
            </a:r>
            <a:r>
              <a:rPr lang="uk-UA" sz="4000" b="1" dirty="0">
                <a:solidFill>
                  <a:srgbClr val="004AAD"/>
                </a:solidFill>
                <a:latin typeface="Times New Roman" panose="02020603050405020304" pitchFamily="18" charset="0"/>
                <a:ea typeface="Garet 2 Bold"/>
                <a:cs typeface="Times New Roman" panose="02020603050405020304" pitchFamily="18" charset="0"/>
                <a:sym typeface="Garet 2 Bold"/>
              </a:rPr>
              <a:t> </a:t>
            </a:r>
            <a:r>
              <a:rPr lang="en-US" sz="4000" dirty="0">
                <a:solidFill>
                  <a:srgbClr val="004AAD"/>
                </a:solidFill>
                <a:latin typeface="Times New Roman" panose="02020603050405020304" pitchFamily="18" charset="0"/>
                <a:ea typeface="Garet 2"/>
                <a:cs typeface="Times New Roman" panose="02020603050405020304" pitchFamily="18" charset="0"/>
                <a:sym typeface="Garet 2"/>
              </a:rPr>
              <a:t> – </a:t>
            </a:r>
            <a:r>
              <a:rPr lang="en-US" sz="4000" dirty="0" err="1">
                <a:solidFill>
                  <a:srgbClr val="004AAD"/>
                </a:solidFill>
                <a:latin typeface="Times New Roman" panose="02020603050405020304" pitchFamily="18" charset="0"/>
                <a:ea typeface="Garet 2"/>
                <a:cs typeface="Times New Roman" panose="02020603050405020304" pitchFamily="18" charset="0"/>
                <a:sym typeface="Garet 2"/>
              </a:rPr>
              <a:t>це</a:t>
            </a:r>
            <a:r>
              <a:rPr lang="en-US" sz="4000" dirty="0">
                <a:solidFill>
                  <a:srgbClr val="004AAD"/>
                </a:solidFill>
                <a:latin typeface="Times New Roman" panose="02020603050405020304" pitchFamily="18" charset="0"/>
                <a:ea typeface="Garet 2"/>
                <a:cs typeface="Times New Roman" panose="02020603050405020304" pitchFamily="18" charset="0"/>
                <a:sym typeface="Garet 2"/>
              </a:rPr>
              <a:t> </a:t>
            </a:r>
            <a:r>
              <a:rPr lang="en-US" sz="4000" dirty="0" err="1">
                <a:solidFill>
                  <a:srgbClr val="004AAD"/>
                </a:solidFill>
                <a:latin typeface="Times New Roman" panose="02020603050405020304" pitchFamily="18" charset="0"/>
                <a:ea typeface="Garet 2"/>
                <a:cs typeface="Times New Roman" panose="02020603050405020304" pitchFamily="18" charset="0"/>
                <a:sym typeface="Garet 2"/>
              </a:rPr>
              <a:t>дослівне</a:t>
            </a:r>
            <a:r>
              <a:rPr lang="en-US" sz="4000" dirty="0">
                <a:solidFill>
                  <a:srgbClr val="004AAD"/>
                </a:solidFill>
                <a:latin typeface="Times New Roman" panose="02020603050405020304" pitchFamily="18" charset="0"/>
                <a:ea typeface="Garet 2"/>
                <a:cs typeface="Times New Roman" panose="02020603050405020304" pitchFamily="18" charset="0"/>
                <a:sym typeface="Garet 2"/>
              </a:rPr>
              <a:t> </a:t>
            </a:r>
            <a:r>
              <a:rPr lang="en-US" sz="4000" dirty="0" err="1">
                <a:solidFill>
                  <a:srgbClr val="004AAD"/>
                </a:solidFill>
                <a:latin typeface="Times New Roman" panose="02020603050405020304" pitchFamily="18" charset="0"/>
                <a:ea typeface="Garet 2"/>
                <a:cs typeface="Times New Roman" panose="02020603050405020304" pitchFamily="18" charset="0"/>
                <a:sym typeface="Garet 2"/>
              </a:rPr>
              <a:t>відтворення</a:t>
            </a:r>
            <a:r>
              <a:rPr lang="en-US" sz="4000" dirty="0">
                <a:solidFill>
                  <a:srgbClr val="004AAD"/>
                </a:solidFill>
                <a:latin typeface="Times New Roman" panose="02020603050405020304" pitchFamily="18" charset="0"/>
                <a:ea typeface="Garet 2"/>
                <a:cs typeface="Times New Roman" panose="02020603050405020304" pitchFamily="18" charset="0"/>
                <a:sym typeface="Garet 2"/>
              </a:rPr>
              <a:t> </a:t>
            </a:r>
            <a:r>
              <a:rPr lang="en-US" sz="4000" dirty="0" err="1">
                <a:solidFill>
                  <a:srgbClr val="004AAD"/>
                </a:solidFill>
                <a:latin typeface="Times New Roman" panose="02020603050405020304" pitchFamily="18" charset="0"/>
                <a:ea typeface="Garet 2"/>
                <a:cs typeface="Times New Roman" panose="02020603050405020304" pitchFamily="18" charset="0"/>
                <a:sym typeface="Garet 2"/>
              </a:rPr>
              <a:t>фрагменту</a:t>
            </a:r>
            <a:r>
              <a:rPr lang="en-US" sz="4000" dirty="0">
                <a:solidFill>
                  <a:srgbClr val="004AAD"/>
                </a:solidFill>
                <a:latin typeface="Times New Roman" panose="02020603050405020304" pitchFamily="18" charset="0"/>
                <a:ea typeface="Garet 2"/>
                <a:cs typeface="Times New Roman" panose="02020603050405020304" pitchFamily="18" charset="0"/>
                <a:sym typeface="Garet 2"/>
              </a:rPr>
              <a:t> </a:t>
            </a:r>
            <a:r>
              <a:rPr lang="en-US" sz="4000" dirty="0" err="1">
                <a:solidFill>
                  <a:srgbClr val="004AAD"/>
                </a:solidFill>
                <a:latin typeface="Times New Roman" panose="02020603050405020304" pitchFamily="18" charset="0"/>
                <a:ea typeface="Garet 2"/>
                <a:cs typeface="Times New Roman" panose="02020603050405020304" pitchFamily="18" charset="0"/>
                <a:sym typeface="Garet 2"/>
              </a:rPr>
              <a:t>тексту</a:t>
            </a:r>
            <a:r>
              <a:rPr lang="en-US" sz="4000" dirty="0">
                <a:solidFill>
                  <a:srgbClr val="004AAD"/>
                </a:solidFill>
                <a:latin typeface="Times New Roman" panose="02020603050405020304" pitchFamily="18" charset="0"/>
                <a:ea typeface="Garet 2"/>
                <a:cs typeface="Times New Roman" panose="02020603050405020304" pitchFamily="18" charset="0"/>
                <a:sym typeface="Garet 2"/>
              </a:rPr>
              <a:t> з </a:t>
            </a:r>
            <a:r>
              <a:rPr lang="en-US" sz="4000" dirty="0" err="1">
                <a:solidFill>
                  <a:srgbClr val="004AAD"/>
                </a:solidFill>
                <a:latin typeface="Times New Roman" panose="02020603050405020304" pitchFamily="18" charset="0"/>
                <a:ea typeface="Garet 2"/>
                <a:cs typeface="Times New Roman" panose="02020603050405020304" pitchFamily="18" charset="0"/>
                <a:sym typeface="Garet 2"/>
              </a:rPr>
              <a:t>джерела</a:t>
            </a:r>
            <a:r>
              <a:rPr lang="en-US" sz="4000" dirty="0">
                <a:solidFill>
                  <a:srgbClr val="004AAD"/>
                </a:solidFill>
                <a:latin typeface="Times New Roman" panose="02020603050405020304" pitchFamily="18" charset="0"/>
                <a:ea typeface="Garet 2"/>
                <a:cs typeface="Times New Roman" panose="02020603050405020304" pitchFamily="18" charset="0"/>
                <a:sym typeface="Garet 2"/>
              </a:rPr>
              <a:t>.</a:t>
            </a:r>
          </a:p>
        </p:txBody>
      </p:sp>
      <p:sp>
        <p:nvSpPr>
          <p:cNvPr id="8" name="TextBox 8"/>
          <p:cNvSpPr txBox="1"/>
          <p:nvPr/>
        </p:nvSpPr>
        <p:spPr>
          <a:xfrm>
            <a:off x="1913470" y="3194434"/>
            <a:ext cx="14313095" cy="456856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3499"/>
              </a:lnSpc>
            </a:pPr>
            <a:r>
              <a:rPr lang="en-US" sz="4000" dirty="0" err="1">
                <a:solidFill>
                  <a:srgbClr val="004AAD"/>
                </a:solidFill>
                <a:latin typeface="Times New Roman" panose="02020603050405020304" pitchFamily="18" charset="0"/>
                <a:ea typeface="Garet 1"/>
                <a:cs typeface="Times New Roman" panose="02020603050405020304" pitchFamily="18" charset="0"/>
                <a:sym typeface="Garet 1"/>
              </a:rPr>
              <a:t>Оформлюється</a:t>
            </a:r>
            <a:r>
              <a:rPr lang="en-US" sz="4000" dirty="0">
                <a:solidFill>
                  <a:srgbClr val="004AAD"/>
                </a:solidFill>
                <a:latin typeface="Times New Roman" panose="02020603050405020304" pitchFamily="18" charset="0"/>
                <a:ea typeface="Garet 1"/>
                <a:cs typeface="Times New Roman" panose="02020603050405020304" pitchFamily="18" charset="0"/>
                <a:sym typeface="Garet 1"/>
              </a:rPr>
              <a:t> в </a:t>
            </a:r>
            <a:r>
              <a:rPr lang="en-US" sz="4000" dirty="0" err="1">
                <a:solidFill>
                  <a:srgbClr val="004AAD"/>
                </a:solidFill>
                <a:latin typeface="Times New Roman" panose="02020603050405020304" pitchFamily="18" charset="0"/>
                <a:ea typeface="Garet 1"/>
                <a:cs typeface="Times New Roman" panose="02020603050405020304" pitchFamily="18" charset="0"/>
                <a:sym typeface="Garet 1"/>
              </a:rPr>
              <a:t>лапках</a:t>
            </a:r>
            <a:r>
              <a:rPr lang="en-US" sz="4000" dirty="0">
                <a:solidFill>
                  <a:srgbClr val="004AAD"/>
                </a:solidFill>
                <a:latin typeface="Times New Roman" panose="02020603050405020304" pitchFamily="18" charset="0"/>
                <a:ea typeface="Garet 1"/>
                <a:cs typeface="Times New Roman" panose="02020603050405020304" pitchFamily="18" charset="0"/>
                <a:sym typeface="Garet 1"/>
              </a:rPr>
              <a:t> </a:t>
            </a:r>
            <a:r>
              <a:rPr lang="en-US" sz="4000" dirty="0" err="1">
                <a:solidFill>
                  <a:srgbClr val="004AAD"/>
                </a:solidFill>
                <a:latin typeface="Times New Roman" panose="02020603050405020304" pitchFamily="18" charset="0"/>
                <a:ea typeface="Garet 1"/>
                <a:cs typeface="Times New Roman" panose="02020603050405020304" pitchFamily="18" charset="0"/>
                <a:sym typeface="Garet 1"/>
              </a:rPr>
              <a:t>або</a:t>
            </a:r>
            <a:r>
              <a:rPr lang="en-US" sz="4000" dirty="0">
                <a:solidFill>
                  <a:srgbClr val="004AAD"/>
                </a:solidFill>
                <a:latin typeface="Times New Roman" panose="02020603050405020304" pitchFamily="18" charset="0"/>
                <a:ea typeface="Garet 1"/>
                <a:cs typeface="Times New Roman" panose="02020603050405020304" pitchFamily="18" charset="0"/>
                <a:sym typeface="Garet 1"/>
              </a:rPr>
              <a:t> </a:t>
            </a:r>
            <a:r>
              <a:rPr lang="en-US" sz="4000" b="1" dirty="0" err="1">
                <a:solidFill>
                  <a:srgbClr val="004AAD"/>
                </a:solidFill>
                <a:latin typeface="Times New Roman" panose="02020603050405020304" pitchFamily="18" charset="0"/>
                <a:ea typeface="Garet 1 Bold"/>
                <a:cs typeface="Times New Roman" panose="02020603050405020304" pitchFamily="18" charset="0"/>
                <a:sym typeface="Garet 1 Bold"/>
              </a:rPr>
              <a:t>відступом</a:t>
            </a:r>
            <a:r>
              <a:rPr lang="en-US" sz="4000" dirty="0">
                <a:solidFill>
                  <a:srgbClr val="004AAD"/>
                </a:solidFill>
                <a:latin typeface="Times New Roman" panose="02020603050405020304" pitchFamily="18" charset="0"/>
                <a:ea typeface="Garet 1"/>
                <a:cs typeface="Times New Roman" panose="02020603050405020304" pitchFamily="18" charset="0"/>
                <a:sym typeface="Garet 1"/>
              </a:rPr>
              <a:t> (у </a:t>
            </a:r>
            <a:r>
              <a:rPr lang="en-US" sz="4000" dirty="0" err="1">
                <a:solidFill>
                  <a:srgbClr val="004AAD"/>
                </a:solidFill>
                <a:latin typeface="Times New Roman" panose="02020603050405020304" pitchFamily="18" charset="0"/>
                <a:ea typeface="Garet 1"/>
                <a:cs typeface="Times New Roman" panose="02020603050405020304" pitchFamily="18" charset="0"/>
                <a:sym typeface="Garet 1"/>
              </a:rPr>
              <a:t>разі</a:t>
            </a:r>
            <a:r>
              <a:rPr lang="en-US" sz="4000" dirty="0">
                <a:solidFill>
                  <a:srgbClr val="004AAD"/>
                </a:solidFill>
                <a:latin typeface="Times New Roman" panose="02020603050405020304" pitchFamily="18" charset="0"/>
                <a:ea typeface="Garet 1"/>
                <a:cs typeface="Times New Roman" panose="02020603050405020304" pitchFamily="18" charset="0"/>
                <a:sym typeface="Garet 1"/>
              </a:rPr>
              <a:t> </a:t>
            </a:r>
            <a:r>
              <a:rPr lang="en-US" sz="4000" dirty="0" err="1">
                <a:solidFill>
                  <a:srgbClr val="004AAD"/>
                </a:solidFill>
                <a:latin typeface="Times New Roman" panose="02020603050405020304" pitchFamily="18" charset="0"/>
                <a:ea typeface="Garet 1"/>
                <a:cs typeface="Times New Roman" panose="02020603050405020304" pitchFamily="18" charset="0"/>
                <a:sym typeface="Garet 1"/>
              </a:rPr>
              <a:t>великих</a:t>
            </a:r>
            <a:r>
              <a:rPr lang="en-US" sz="4000" dirty="0">
                <a:solidFill>
                  <a:srgbClr val="004AAD"/>
                </a:solidFill>
                <a:latin typeface="Times New Roman" panose="02020603050405020304" pitchFamily="18" charset="0"/>
                <a:ea typeface="Garet 1"/>
                <a:cs typeface="Times New Roman" panose="02020603050405020304" pitchFamily="18" charset="0"/>
                <a:sym typeface="Garet 1"/>
              </a:rPr>
              <a:t> </a:t>
            </a:r>
            <a:r>
              <a:rPr lang="en-US" sz="4000" dirty="0" err="1">
                <a:solidFill>
                  <a:srgbClr val="004AAD"/>
                </a:solidFill>
                <a:latin typeface="Times New Roman" panose="02020603050405020304" pitchFamily="18" charset="0"/>
                <a:ea typeface="Garet 1"/>
                <a:cs typeface="Times New Roman" panose="02020603050405020304" pitchFamily="18" charset="0"/>
                <a:sym typeface="Garet 1"/>
              </a:rPr>
              <a:t>цитат</a:t>
            </a:r>
            <a:r>
              <a:rPr lang="en-US" sz="4000" dirty="0">
                <a:solidFill>
                  <a:srgbClr val="004AAD"/>
                </a:solidFill>
                <a:latin typeface="Times New Roman" panose="02020603050405020304" pitchFamily="18" charset="0"/>
                <a:ea typeface="Garet 1"/>
                <a:cs typeface="Times New Roman" panose="02020603050405020304" pitchFamily="18" charset="0"/>
                <a:sym typeface="Garet 1"/>
              </a:rPr>
              <a:t>).</a:t>
            </a:r>
          </a:p>
        </p:txBody>
      </p:sp>
      <p:sp>
        <p:nvSpPr>
          <p:cNvPr id="9" name="TextBox 9"/>
          <p:cNvSpPr txBox="1"/>
          <p:nvPr/>
        </p:nvSpPr>
        <p:spPr>
          <a:xfrm>
            <a:off x="1913470" y="4204702"/>
            <a:ext cx="12621061" cy="456856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3499"/>
              </a:lnSpc>
            </a:pPr>
            <a:r>
              <a:rPr lang="en-US" sz="4000" b="1" dirty="0" err="1">
                <a:solidFill>
                  <a:srgbClr val="004AAD"/>
                </a:solidFill>
                <a:latin typeface="Times New Roman" panose="02020603050405020304" pitchFamily="18" charset="0"/>
                <a:ea typeface="Garet 1 Bold"/>
                <a:cs typeface="Times New Roman" panose="02020603050405020304" pitchFamily="18" charset="0"/>
                <a:sym typeface="Garet 1 Bold"/>
              </a:rPr>
              <a:t>Обов’язкове</a:t>
            </a:r>
            <a:r>
              <a:rPr lang="en-US" sz="4000" b="1" dirty="0">
                <a:solidFill>
                  <a:srgbClr val="004AAD"/>
                </a:solidFill>
                <a:latin typeface="Times New Roman" panose="02020603050405020304" pitchFamily="18" charset="0"/>
                <a:ea typeface="Garet 1 Bold"/>
                <a:cs typeface="Times New Roman" panose="02020603050405020304" pitchFamily="18" charset="0"/>
                <a:sym typeface="Garet 1 Bold"/>
              </a:rPr>
              <a:t> </a:t>
            </a:r>
            <a:r>
              <a:rPr lang="en-US" sz="4000" b="1" dirty="0" err="1">
                <a:solidFill>
                  <a:srgbClr val="004AAD"/>
                </a:solidFill>
                <a:latin typeface="Times New Roman" panose="02020603050405020304" pitchFamily="18" charset="0"/>
                <a:ea typeface="Garet 1 Bold"/>
                <a:cs typeface="Times New Roman" panose="02020603050405020304" pitchFamily="18" charset="0"/>
                <a:sym typeface="Garet 1 Bold"/>
              </a:rPr>
              <a:t>зазначення</a:t>
            </a:r>
            <a:r>
              <a:rPr lang="en-US" sz="4000" b="1" dirty="0">
                <a:solidFill>
                  <a:srgbClr val="004AAD"/>
                </a:solidFill>
                <a:latin typeface="Times New Roman" panose="02020603050405020304" pitchFamily="18" charset="0"/>
                <a:ea typeface="Garet 1 Bold"/>
                <a:cs typeface="Times New Roman" panose="02020603050405020304" pitchFamily="18" charset="0"/>
                <a:sym typeface="Garet 1 Bold"/>
              </a:rPr>
              <a:t> </a:t>
            </a:r>
            <a:r>
              <a:rPr lang="en-US" sz="4000" b="1" dirty="0" err="1">
                <a:solidFill>
                  <a:srgbClr val="004AAD"/>
                </a:solidFill>
                <a:latin typeface="Times New Roman" panose="02020603050405020304" pitchFamily="18" charset="0"/>
                <a:ea typeface="Garet 1 Bold"/>
                <a:cs typeface="Times New Roman" panose="02020603050405020304" pitchFamily="18" charset="0"/>
                <a:sym typeface="Garet 1 Bold"/>
              </a:rPr>
              <a:t>джерела</a:t>
            </a:r>
            <a:r>
              <a:rPr lang="en-US" sz="4000" dirty="0">
                <a:solidFill>
                  <a:srgbClr val="004AAD"/>
                </a:solidFill>
                <a:latin typeface="Times New Roman" panose="02020603050405020304" pitchFamily="18" charset="0"/>
                <a:ea typeface="Garet 1"/>
                <a:cs typeface="Times New Roman" panose="02020603050405020304" pitchFamily="18" charset="0"/>
                <a:sym typeface="Garet 1"/>
              </a:rPr>
              <a:t>: </a:t>
            </a:r>
            <a:r>
              <a:rPr lang="en-US" sz="4000" dirty="0" err="1">
                <a:solidFill>
                  <a:srgbClr val="004AAD"/>
                </a:solidFill>
                <a:latin typeface="Times New Roman" panose="02020603050405020304" pitchFamily="18" charset="0"/>
                <a:ea typeface="Garet 1"/>
                <a:cs typeface="Times New Roman" panose="02020603050405020304" pitchFamily="18" charset="0"/>
                <a:sym typeface="Garet 1"/>
              </a:rPr>
              <a:t>автор</a:t>
            </a:r>
            <a:r>
              <a:rPr lang="en-US" sz="4000" dirty="0">
                <a:solidFill>
                  <a:srgbClr val="004AAD"/>
                </a:solidFill>
                <a:latin typeface="Times New Roman" panose="02020603050405020304" pitchFamily="18" charset="0"/>
                <a:ea typeface="Garet 1"/>
                <a:cs typeface="Times New Roman" panose="02020603050405020304" pitchFamily="18" charset="0"/>
                <a:sym typeface="Garet 1"/>
              </a:rPr>
              <a:t>, </a:t>
            </a:r>
            <a:r>
              <a:rPr lang="en-US" sz="4000" dirty="0" err="1">
                <a:solidFill>
                  <a:srgbClr val="004AAD"/>
                </a:solidFill>
                <a:latin typeface="Times New Roman" panose="02020603050405020304" pitchFamily="18" charset="0"/>
                <a:ea typeface="Garet 1"/>
                <a:cs typeface="Times New Roman" panose="02020603050405020304" pitchFamily="18" charset="0"/>
                <a:sym typeface="Garet 1"/>
              </a:rPr>
              <a:t>рік</a:t>
            </a:r>
            <a:r>
              <a:rPr lang="en-US" sz="4000" dirty="0">
                <a:solidFill>
                  <a:srgbClr val="004AAD"/>
                </a:solidFill>
                <a:latin typeface="Times New Roman" panose="02020603050405020304" pitchFamily="18" charset="0"/>
                <a:ea typeface="Garet 1"/>
                <a:cs typeface="Times New Roman" panose="02020603050405020304" pitchFamily="18" charset="0"/>
                <a:sym typeface="Garet 1"/>
              </a:rPr>
              <a:t>, </a:t>
            </a:r>
            <a:r>
              <a:rPr lang="en-US" sz="4000" dirty="0" err="1">
                <a:solidFill>
                  <a:srgbClr val="004AAD"/>
                </a:solidFill>
                <a:latin typeface="Times New Roman" panose="02020603050405020304" pitchFamily="18" charset="0"/>
                <a:ea typeface="Garet 1"/>
                <a:cs typeface="Times New Roman" panose="02020603050405020304" pitchFamily="18" charset="0"/>
                <a:sym typeface="Garet 1"/>
              </a:rPr>
              <a:t>сторінка</a:t>
            </a:r>
            <a:r>
              <a:rPr lang="en-US" sz="4000" dirty="0">
                <a:solidFill>
                  <a:srgbClr val="004AAD"/>
                </a:solidFill>
                <a:latin typeface="Times New Roman" panose="02020603050405020304" pitchFamily="18" charset="0"/>
                <a:ea typeface="Garet 1"/>
                <a:cs typeface="Times New Roman" panose="02020603050405020304" pitchFamily="18" charset="0"/>
                <a:sym typeface="Garet 1"/>
              </a:rPr>
              <a:t>.</a:t>
            </a:r>
          </a:p>
        </p:txBody>
      </p:sp>
      <p:sp>
        <p:nvSpPr>
          <p:cNvPr id="10" name="TextBox 10"/>
          <p:cNvSpPr txBox="1"/>
          <p:nvPr/>
        </p:nvSpPr>
        <p:spPr>
          <a:xfrm>
            <a:off x="1797714" y="5628035"/>
            <a:ext cx="15722282" cy="3077766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/>
            <a:r>
              <a:rPr lang="en-US" sz="4000" dirty="0" err="1">
                <a:solidFill>
                  <a:srgbClr val="004AAD"/>
                </a:solidFill>
                <a:latin typeface="Times New Roman" panose="02020603050405020304" pitchFamily="18" charset="0"/>
                <a:ea typeface="Garet 1"/>
                <a:cs typeface="Times New Roman" panose="02020603050405020304" pitchFamily="18" charset="0"/>
                <a:sym typeface="Garet 1"/>
              </a:rPr>
              <a:t>Використовується</a:t>
            </a:r>
            <a:r>
              <a:rPr lang="en-US" sz="4000" dirty="0">
                <a:solidFill>
                  <a:srgbClr val="004AAD"/>
                </a:solidFill>
                <a:latin typeface="Times New Roman" panose="02020603050405020304" pitchFamily="18" charset="0"/>
                <a:ea typeface="Garet 1"/>
                <a:cs typeface="Times New Roman" panose="02020603050405020304" pitchFamily="18" charset="0"/>
                <a:sym typeface="Garet 1"/>
              </a:rPr>
              <a:t>, </a:t>
            </a:r>
            <a:r>
              <a:rPr lang="en-US" sz="4000" dirty="0" err="1">
                <a:solidFill>
                  <a:srgbClr val="004AAD"/>
                </a:solidFill>
                <a:latin typeface="Times New Roman" panose="02020603050405020304" pitchFamily="18" charset="0"/>
                <a:ea typeface="Garet 1"/>
                <a:cs typeface="Times New Roman" panose="02020603050405020304" pitchFamily="18" charset="0"/>
                <a:sym typeface="Garet 1"/>
              </a:rPr>
              <a:t>коли</a:t>
            </a:r>
            <a:r>
              <a:rPr lang="en-US" sz="4000" dirty="0">
                <a:solidFill>
                  <a:srgbClr val="004AAD"/>
                </a:solidFill>
                <a:latin typeface="Times New Roman" panose="02020603050405020304" pitchFamily="18" charset="0"/>
                <a:ea typeface="Garet 1"/>
                <a:cs typeface="Times New Roman" panose="02020603050405020304" pitchFamily="18" charset="0"/>
                <a:sym typeface="Garet 1"/>
              </a:rPr>
              <a:t> </a:t>
            </a:r>
            <a:r>
              <a:rPr lang="en-US" sz="4000" dirty="0" err="1">
                <a:solidFill>
                  <a:srgbClr val="004AAD"/>
                </a:solidFill>
                <a:latin typeface="Times New Roman" panose="02020603050405020304" pitchFamily="18" charset="0"/>
                <a:ea typeface="Garet 1"/>
                <a:cs typeface="Times New Roman" panose="02020603050405020304" pitchFamily="18" charset="0"/>
                <a:sym typeface="Garet 1"/>
              </a:rPr>
              <a:t>важливо</a:t>
            </a:r>
            <a:r>
              <a:rPr lang="en-US" sz="4000" dirty="0">
                <a:solidFill>
                  <a:srgbClr val="004AAD"/>
                </a:solidFill>
                <a:latin typeface="Times New Roman" panose="02020603050405020304" pitchFamily="18" charset="0"/>
                <a:ea typeface="Garet 1"/>
                <a:cs typeface="Times New Roman" panose="02020603050405020304" pitchFamily="18" charset="0"/>
                <a:sym typeface="Garet 1"/>
              </a:rPr>
              <a:t> </a:t>
            </a:r>
            <a:r>
              <a:rPr lang="en-US" sz="4000" dirty="0" err="1">
                <a:solidFill>
                  <a:srgbClr val="004AAD"/>
                </a:solidFill>
                <a:latin typeface="Times New Roman" panose="02020603050405020304" pitchFamily="18" charset="0"/>
                <a:ea typeface="Garet 1"/>
                <a:cs typeface="Times New Roman" panose="02020603050405020304" pitchFamily="18" charset="0"/>
                <a:sym typeface="Garet 1"/>
              </a:rPr>
              <a:t>зберегти</a:t>
            </a:r>
            <a:r>
              <a:rPr lang="en-US" sz="4000" dirty="0">
                <a:solidFill>
                  <a:srgbClr val="004AAD"/>
                </a:solidFill>
                <a:latin typeface="Times New Roman" panose="02020603050405020304" pitchFamily="18" charset="0"/>
                <a:ea typeface="Garet 1"/>
                <a:cs typeface="Times New Roman" panose="02020603050405020304" pitchFamily="18" charset="0"/>
                <a:sym typeface="Garet 1"/>
              </a:rPr>
              <a:t> </a:t>
            </a:r>
            <a:r>
              <a:rPr lang="en-US" sz="4000" dirty="0" err="1">
                <a:solidFill>
                  <a:srgbClr val="004AAD"/>
                </a:solidFill>
                <a:latin typeface="Times New Roman" panose="02020603050405020304" pitchFamily="18" charset="0"/>
                <a:ea typeface="Garet 1"/>
                <a:cs typeface="Times New Roman" panose="02020603050405020304" pitchFamily="18" charset="0"/>
                <a:sym typeface="Garet 1"/>
              </a:rPr>
              <a:t>оригінальне</a:t>
            </a:r>
            <a:r>
              <a:rPr lang="en-US" sz="4000" dirty="0">
                <a:solidFill>
                  <a:srgbClr val="004AAD"/>
                </a:solidFill>
                <a:latin typeface="Times New Roman" panose="02020603050405020304" pitchFamily="18" charset="0"/>
                <a:ea typeface="Garet 1"/>
                <a:cs typeface="Times New Roman" panose="02020603050405020304" pitchFamily="18" charset="0"/>
                <a:sym typeface="Garet 1"/>
              </a:rPr>
              <a:t> </a:t>
            </a:r>
            <a:r>
              <a:rPr lang="en-US" sz="4000" dirty="0" err="1">
                <a:solidFill>
                  <a:srgbClr val="004AAD"/>
                </a:solidFill>
                <a:latin typeface="Times New Roman" panose="02020603050405020304" pitchFamily="18" charset="0"/>
                <a:ea typeface="Garet 1"/>
                <a:cs typeface="Times New Roman" panose="02020603050405020304" pitchFamily="18" charset="0"/>
                <a:sym typeface="Garet 1"/>
              </a:rPr>
              <a:t>формулювання</a:t>
            </a:r>
            <a:r>
              <a:rPr lang="en-US" sz="4000" dirty="0">
                <a:solidFill>
                  <a:srgbClr val="004AAD"/>
                </a:solidFill>
                <a:latin typeface="Times New Roman" panose="02020603050405020304" pitchFamily="18" charset="0"/>
                <a:ea typeface="Garet 1"/>
                <a:cs typeface="Times New Roman" panose="02020603050405020304" pitchFamily="18" charset="0"/>
                <a:sym typeface="Garet 1"/>
              </a:rPr>
              <a:t>, </a:t>
            </a:r>
            <a:endParaRPr lang="uk-UA" sz="4000" dirty="0">
              <a:solidFill>
                <a:srgbClr val="004AAD"/>
              </a:solidFill>
              <a:latin typeface="Times New Roman" panose="02020603050405020304" pitchFamily="18" charset="0"/>
              <a:ea typeface="Garet 1"/>
              <a:cs typeface="Times New Roman" panose="02020603050405020304" pitchFamily="18" charset="0"/>
              <a:sym typeface="Garet 1"/>
            </a:endParaRPr>
          </a:p>
          <a:p>
            <a:pPr algn="l"/>
            <a:r>
              <a:rPr lang="en-US" sz="4000" b="1" u="sng" dirty="0" err="1">
                <a:solidFill>
                  <a:srgbClr val="004AAD"/>
                </a:solidFill>
                <a:latin typeface="Times New Roman" panose="02020603050405020304" pitchFamily="18" charset="0"/>
                <a:ea typeface="Garet 1"/>
                <a:cs typeface="Times New Roman" panose="02020603050405020304" pitchFamily="18" charset="0"/>
                <a:sym typeface="Garet 1"/>
              </a:rPr>
              <a:t>наприклад</a:t>
            </a:r>
            <a:r>
              <a:rPr lang="en-US" sz="4000" b="1" dirty="0">
                <a:solidFill>
                  <a:srgbClr val="004AAD"/>
                </a:solidFill>
                <a:latin typeface="Times New Roman" panose="02020603050405020304" pitchFamily="18" charset="0"/>
                <a:ea typeface="Garet 1"/>
                <a:cs typeface="Times New Roman" panose="02020603050405020304" pitchFamily="18" charset="0"/>
                <a:sym typeface="Garet 1"/>
              </a:rPr>
              <a:t>:</a:t>
            </a:r>
            <a:endParaRPr lang="uk-UA" sz="4000" b="1" dirty="0">
              <a:solidFill>
                <a:srgbClr val="004AAD"/>
              </a:solidFill>
              <a:latin typeface="Times New Roman" panose="02020603050405020304" pitchFamily="18" charset="0"/>
              <a:ea typeface="Garet 1"/>
              <a:cs typeface="Times New Roman" panose="02020603050405020304" pitchFamily="18" charset="0"/>
              <a:sym typeface="Garet 1"/>
            </a:endParaRPr>
          </a:p>
          <a:p>
            <a:pPr algn="l"/>
            <a:endParaRPr lang="en-US" sz="4000" b="1" dirty="0">
              <a:solidFill>
                <a:srgbClr val="004AAD"/>
              </a:solidFill>
              <a:latin typeface="Times New Roman" panose="02020603050405020304" pitchFamily="18" charset="0"/>
              <a:ea typeface="Garet 1"/>
              <a:cs typeface="Times New Roman" panose="02020603050405020304" pitchFamily="18" charset="0"/>
              <a:sym typeface="Garet 1"/>
            </a:endParaRPr>
          </a:p>
          <a:p>
            <a:pPr algn="l"/>
            <a:r>
              <a:rPr lang="en-US" sz="4000" dirty="0">
                <a:solidFill>
                  <a:srgbClr val="004AAD"/>
                </a:solidFill>
                <a:latin typeface="Times New Roman" panose="02020603050405020304" pitchFamily="18" charset="0"/>
                <a:ea typeface="Garet 1"/>
                <a:cs typeface="Times New Roman" panose="02020603050405020304" pitchFamily="18" charset="0"/>
                <a:sym typeface="Garet 1"/>
              </a:rPr>
              <a:t>«</a:t>
            </a:r>
            <a:r>
              <a:rPr lang="en-US" sz="4000" dirty="0" err="1">
                <a:solidFill>
                  <a:srgbClr val="004AAD"/>
                </a:solidFill>
                <a:latin typeface="Times New Roman" panose="02020603050405020304" pitchFamily="18" charset="0"/>
                <a:ea typeface="Garet 1"/>
                <a:cs typeface="Times New Roman" panose="02020603050405020304" pitchFamily="18" charset="0"/>
                <a:sym typeface="Garet 1"/>
              </a:rPr>
              <a:t>Медична</a:t>
            </a:r>
            <a:r>
              <a:rPr lang="en-US" sz="4000" dirty="0">
                <a:solidFill>
                  <a:srgbClr val="004AAD"/>
                </a:solidFill>
                <a:latin typeface="Times New Roman" panose="02020603050405020304" pitchFamily="18" charset="0"/>
                <a:ea typeface="Garet 1"/>
                <a:cs typeface="Times New Roman" panose="02020603050405020304" pitchFamily="18" charset="0"/>
                <a:sym typeface="Garet 1"/>
              </a:rPr>
              <a:t> </a:t>
            </a:r>
            <a:r>
              <a:rPr lang="en-US" sz="4000" dirty="0" err="1">
                <a:solidFill>
                  <a:srgbClr val="004AAD"/>
                </a:solidFill>
                <a:latin typeface="Times New Roman" panose="02020603050405020304" pitchFamily="18" charset="0"/>
                <a:ea typeface="Garet 1"/>
                <a:cs typeface="Times New Roman" panose="02020603050405020304" pitchFamily="18" charset="0"/>
                <a:sym typeface="Garet 1"/>
              </a:rPr>
              <a:t>освіта</a:t>
            </a:r>
            <a:r>
              <a:rPr lang="en-US" sz="4000" dirty="0">
                <a:solidFill>
                  <a:srgbClr val="004AAD"/>
                </a:solidFill>
                <a:latin typeface="Times New Roman" panose="02020603050405020304" pitchFamily="18" charset="0"/>
                <a:ea typeface="Garet 1"/>
                <a:cs typeface="Times New Roman" panose="02020603050405020304" pitchFamily="18" charset="0"/>
                <a:sym typeface="Garet 1"/>
              </a:rPr>
              <a:t> є </a:t>
            </a:r>
            <a:r>
              <a:rPr lang="en-US" sz="4000" dirty="0" err="1">
                <a:solidFill>
                  <a:srgbClr val="004AAD"/>
                </a:solidFill>
                <a:latin typeface="Times New Roman" panose="02020603050405020304" pitchFamily="18" charset="0"/>
                <a:ea typeface="Garet 1"/>
                <a:cs typeface="Times New Roman" panose="02020603050405020304" pitchFamily="18" charset="0"/>
                <a:sym typeface="Garet 1"/>
              </a:rPr>
              <a:t>ключовим</a:t>
            </a:r>
            <a:r>
              <a:rPr lang="en-US" sz="4000" dirty="0">
                <a:solidFill>
                  <a:srgbClr val="004AAD"/>
                </a:solidFill>
                <a:latin typeface="Times New Roman" panose="02020603050405020304" pitchFamily="18" charset="0"/>
                <a:ea typeface="Garet 1"/>
                <a:cs typeface="Times New Roman" panose="02020603050405020304" pitchFamily="18" charset="0"/>
                <a:sym typeface="Garet 1"/>
              </a:rPr>
              <a:t> </a:t>
            </a:r>
            <a:r>
              <a:rPr lang="en-US" sz="4000" dirty="0" err="1">
                <a:solidFill>
                  <a:srgbClr val="004AAD"/>
                </a:solidFill>
                <a:latin typeface="Times New Roman" panose="02020603050405020304" pitchFamily="18" charset="0"/>
                <a:ea typeface="Garet 1"/>
                <a:cs typeface="Times New Roman" panose="02020603050405020304" pitchFamily="18" charset="0"/>
                <a:sym typeface="Garet 1"/>
              </a:rPr>
              <a:t>чинником</a:t>
            </a:r>
            <a:r>
              <a:rPr lang="en-US" sz="4000" dirty="0">
                <a:solidFill>
                  <a:srgbClr val="004AAD"/>
                </a:solidFill>
                <a:latin typeface="Times New Roman" panose="02020603050405020304" pitchFamily="18" charset="0"/>
                <a:ea typeface="Garet 1"/>
                <a:cs typeface="Times New Roman" panose="02020603050405020304" pitchFamily="18" charset="0"/>
                <a:sym typeface="Garet 1"/>
              </a:rPr>
              <a:t> </a:t>
            </a:r>
            <a:r>
              <a:rPr lang="en-US" sz="4000" dirty="0" err="1">
                <a:solidFill>
                  <a:srgbClr val="004AAD"/>
                </a:solidFill>
                <a:latin typeface="Times New Roman" panose="02020603050405020304" pitchFamily="18" charset="0"/>
                <a:ea typeface="Garet 1"/>
                <a:cs typeface="Times New Roman" panose="02020603050405020304" pitchFamily="18" charset="0"/>
                <a:sym typeface="Garet 1"/>
              </a:rPr>
              <a:t>забезпечення</a:t>
            </a:r>
            <a:r>
              <a:rPr lang="en-US" sz="4000" dirty="0">
                <a:solidFill>
                  <a:srgbClr val="004AAD"/>
                </a:solidFill>
                <a:latin typeface="Times New Roman" panose="02020603050405020304" pitchFamily="18" charset="0"/>
                <a:ea typeface="Garet 1"/>
                <a:cs typeface="Times New Roman" panose="02020603050405020304" pitchFamily="18" charset="0"/>
                <a:sym typeface="Garet 1"/>
              </a:rPr>
              <a:t> </a:t>
            </a:r>
            <a:r>
              <a:rPr lang="en-US" sz="4000" dirty="0" err="1">
                <a:solidFill>
                  <a:srgbClr val="004AAD"/>
                </a:solidFill>
                <a:latin typeface="Times New Roman" panose="02020603050405020304" pitchFamily="18" charset="0"/>
                <a:ea typeface="Garet 1"/>
                <a:cs typeface="Times New Roman" panose="02020603050405020304" pitchFamily="18" charset="0"/>
                <a:sym typeface="Garet 1"/>
              </a:rPr>
              <a:t>якості</a:t>
            </a:r>
            <a:r>
              <a:rPr lang="en-US" sz="4000" dirty="0">
                <a:solidFill>
                  <a:srgbClr val="004AAD"/>
                </a:solidFill>
                <a:latin typeface="Times New Roman" panose="02020603050405020304" pitchFamily="18" charset="0"/>
                <a:ea typeface="Garet 1"/>
                <a:cs typeface="Times New Roman" panose="02020603050405020304" pitchFamily="18" charset="0"/>
                <a:sym typeface="Garet 1"/>
              </a:rPr>
              <a:t> </a:t>
            </a:r>
            <a:r>
              <a:rPr lang="en-US" sz="4000" dirty="0" err="1">
                <a:solidFill>
                  <a:srgbClr val="004AAD"/>
                </a:solidFill>
                <a:latin typeface="Times New Roman" panose="02020603050405020304" pitchFamily="18" charset="0"/>
                <a:ea typeface="Garet 1"/>
                <a:cs typeface="Times New Roman" panose="02020603050405020304" pitchFamily="18" charset="0"/>
                <a:sym typeface="Garet 1"/>
              </a:rPr>
              <a:t>охорони</a:t>
            </a:r>
            <a:r>
              <a:rPr lang="en-US" sz="4000" dirty="0">
                <a:solidFill>
                  <a:srgbClr val="004AAD"/>
                </a:solidFill>
                <a:latin typeface="Times New Roman" panose="02020603050405020304" pitchFamily="18" charset="0"/>
                <a:ea typeface="Garet 1"/>
                <a:cs typeface="Times New Roman" panose="02020603050405020304" pitchFamily="18" charset="0"/>
                <a:sym typeface="Garet 1"/>
              </a:rPr>
              <a:t> </a:t>
            </a:r>
            <a:r>
              <a:rPr lang="en-US" sz="4000" dirty="0" err="1">
                <a:solidFill>
                  <a:srgbClr val="004AAD"/>
                </a:solidFill>
                <a:latin typeface="Times New Roman" panose="02020603050405020304" pitchFamily="18" charset="0"/>
                <a:ea typeface="Garet 1"/>
                <a:cs typeface="Times New Roman" panose="02020603050405020304" pitchFamily="18" charset="0"/>
                <a:sym typeface="Garet 1"/>
              </a:rPr>
              <a:t>здоров’я</a:t>
            </a:r>
            <a:r>
              <a:rPr lang="en-US" sz="4000" dirty="0">
                <a:solidFill>
                  <a:srgbClr val="004AAD"/>
                </a:solidFill>
                <a:latin typeface="Times New Roman" panose="02020603050405020304" pitchFamily="18" charset="0"/>
                <a:ea typeface="Garet 1"/>
                <a:cs typeface="Times New Roman" panose="02020603050405020304" pitchFamily="18" charset="0"/>
                <a:sym typeface="Garet 1"/>
              </a:rPr>
              <a:t>» (</a:t>
            </a:r>
            <a:r>
              <a:rPr lang="en-US" sz="4000" dirty="0" err="1">
                <a:solidFill>
                  <a:srgbClr val="004AAD"/>
                </a:solidFill>
                <a:latin typeface="Times New Roman" panose="02020603050405020304" pitchFamily="18" charset="0"/>
                <a:ea typeface="Garet 1"/>
                <a:cs typeface="Times New Roman" panose="02020603050405020304" pitchFamily="18" charset="0"/>
                <a:sym typeface="Garet 1"/>
              </a:rPr>
              <a:t>Іваненко</a:t>
            </a:r>
            <a:r>
              <a:rPr lang="en-US" sz="4000" dirty="0">
                <a:solidFill>
                  <a:srgbClr val="004AAD"/>
                </a:solidFill>
                <a:latin typeface="Times New Roman" panose="02020603050405020304" pitchFamily="18" charset="0"/>
                <a:ea typeface="Garet 1"/>
                <a:cs typeface="Times New Roman" panose="02020603050405020304" pitchFamily="18" charset="0"/>
                <a:sym typeface="Garet 1"/>
              </a:rPr>
              <a:t>, 2020, с. 45).</a:t>
            </a:r>
          </a:p>
        </p:txBody>
      </p:sp>
      <p:sp>
        <p:nvSpPr>
          <p:cNvPr id="11" name="Freeform 11"/>
          <p:cNvSpPr/>
          <p:nvPr/>
        </p:nvSpPr>
        <p:spPr>
          <a:xfrm>
            <a:off x="1259840" y="3213542"/>
            <a:ext cx="229501" cy="229501"/>
          </a:xfrm>
          <a:custGeom>
            <a:avLst/>
            <a:gdLst/>
            <a:ahLst/>
            <a:cxnLst/>
            <a:rect l="l" t="t" r="r" b="b"/>
            <a:pathLst>
              <a:path w="229501" h="229501">
                <a:moveTo>
                  <a:pt x="0" y="0"/>
                </a:moveTo>
                <a:lnTo>
                  <a:pt x="229501" y="0"/>
                </a:lnTo>
                <a:lnTo>
                  <a:pt x="229501" y="229502"/>
                </a:lnTo>
                <a:lnTo>
                  <a:pt x="0" y="229502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</p:sp>
      <p:sp>
        <p:nvSpPr>
          <p:cNvPr id="12" name="Freeform 12"/>
          <p:cNvSpPr/>
          <p:nvPr/>
        </p:nvSpPr>
        <p:spPr>
          <a:xfrm>
            <a:off x="1259841" y="4318028"/>
            <a:ext cx="229501" cy="229501"/>
          </a:xfrm>
          <a:custGeom>
            <a:avLst/>
            <a:gdLst/>
            <a:ahLst/>
            <a:cxnLst/>
            <a:rect l="l" t="t" r="r" b="b"/>
            <a:pathLst>
              <a:path w="229501" h="229501">
                <a:moveTo>
                  <a:pt x="0" y="0"/>
                </a:moveTo>
                <a:lnTo>
                  <a:pt x="229501" y="0"/>
                </a:lnTo>
                <a:lnTo>
                  <a:pt x="229501" y="229501"/>
                </a:lnTo>
                <a:lnTo>
                  <a:pt x="0" y="229501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</p:sp>
      <p:sp>
        <p:nvSpPr>
          <p:cNvPr id="13" name="Freeform 13"/>
          <p:cNvSpPr/>
          <p:nvPr/>
        </p:nvSpPr>
        <p:spPr>
          <a:xfrm>
            <a:off x="1374590" y="5753100"/>
            <a:ext cx="229501" cy="229501"/>
          </a:xfrm>
          <a:custGeom>
            <a:avLst/>
            <a:gdLst/>
            <a:ahLst/>
            <a:cxnLst/>
            <a:rect l="l" t="t" r="r" b="b"/>
            <a:pathLst>
              <a:path w="229501" h="229501">
                <a:moveTo>
                  <a:pt x="0" y="0"/>
                </a:moveTo>
                <a:lnTo>
                  <a:pt x="229501" y="0"/>
                </a:lnTo>
                <a:lnTo>
                  <a:pt x="229501" y="229502"/>
                </a:lnTo>
                <a:lnTo>
                  <a:pt x="0" y="229502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8F5E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6"/>
          <p:cNvSpPr txBox="1"/>
          <p:nvPr/>
        </p:nvSpPr>
        <p:spPr>
          <a:xfrm>
            <a:off x="1800225" y="248761"/>
            <a:ext cx="14687550" cy="823559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7000"/>
              </a:lnSpc>
            </a:pPr>
            <a:r>
              <a:rPr lang="en-US" sz="5000" dirty="0" err="1">
                <a:solidFill>
                  <a:srgbClr val="004AAD"/>
                </a:solidFill>
                <a:latin typeface="Times New Roman" panose="02020603050405020304" pitchFamily="18" charset="0"/>
                <a:ea typeface="Garbata"/>
                <a:cs typeface="Times New Roman" panose="02020603050405020304" pitchFamily="18" charset="0"/>
                <a:sym typeface="Garbata"/>
              </a:rPr>
              <a:t>Бібліографічне</a:t>
            </a:r>
            <a:r>
              <a:rPr lang="en-US" sz="5000" dirty="0">
                <a:solidFill>
                  <a:srgbClr val="004AAD"/>
                </a:solidFill>
                <a:latin typeface="Times New Roman" panose="02020603050405020304" pitchFamily="18" charset="0"/>
                <a:ea typeface="Garbata"/>
                <a:cs typeface="Times New Roman" panose="02020603050405020304" pitchFamily="18" charset="0"/>
                <a:sym typeface="Garbata"/>
              </a:rPr>
              <a:t> </a:t>
            </a:r>
            <a:r>
              <a:rPr lang="en-US" sz="5000" dirty="0" err="1">
                <a:solidFill>
                  <a:srgbClr val="004AAD"/>
                </a:solidFill>
                <a:latin typeface="Times New Roman" panose="02020603050405020304" pitchFamily="18" charset="0"/>
                <a:ea typeface="Garbata"/>
                <a:cs typeface="Times New Roman" panose="02020603050405020304" pitchFamily="18" charset="0"/>
                <a:sym typeface="Garbata"/>
              </a:rPr>
              <a:t>посилання</a:t>
            </a:r>
            <a:endParaRPr lang="en-US" sz="5000" dirty="0">
              <a:solidFill>
                <a:srgbClr val="004AAD"/>
              </a:solidFill>
              <a:latin typeface="Times New Roman" panose="02020603050405020304" pitchFamily="18" charset="0"/>
              <a:ea typeface="Garbata"/>
              <a:cs typeface="Times New Roman" panose="02020603050405020304" pitchFamily="18" charset="0"/>
              <a:sym typeface="Garbata"/>
            </a:endParaRPr>
          </a:p>
        </p:txBody>
      </p:sp>
      <p:sp>
        <p:nvSpPr>
          <p:cNvPr id="7" name="TextBox 7"/>
          <p:cNvSpPr txBox="1"/>
          <p:nvPr/>
        </p:nvSpPr>
        <p:spPr>
          <a:xfrm>
            <a:off x="1063335" y="1227842"/>
            <a:ext cx="16230600" cy="1661993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/>
            <a:r>
              <a:rPr lang="en-US" sz="3600" dirty="0" err="1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Це</a:t>
            </a:r>
            <a:r>
              <a:rPr lang="en-US" sz="3600" dirty="0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 </a:t>
            </a:r>
            <a:r>
              <a:rPr lang="en-US" sz="3600" dirty="0" err="1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сукупність</a:t>
            </a:r>
            <a:r>
              <a:rPr lang="en-US" sz="3600" dirty="0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 </a:t>
            </a:r>
            <a:r>
              <a:rPr lang="en-US" sz="3600" dirty="0" err="1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бібліографічних</a:t>
            </a:r>
            <a:r>
              <a:rPr lang="en-US" sz="3600" dirty="0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 </a:t>
            </a:r>
            <a:r>
              <a:rPr lang="en-US" sz="3600" dirty="0" err="1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відомостей</a:t>
            </a:r>
            <a:r>
              <a:rPr lang="en-US" sz="3600" dirty="0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 </a:t>
            </a:r>
            <a:r>
              <a:rPr lang="en-US" sz="3600" dirty="0" err="1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про</a:t>
            </a:r>
            <a:r>
              <a:rPr lang="en-US" sz="3600" dirty="0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 </a:t>
            </a:r>
            <a:r>
              <a:rPr lang="en-US" sz="3600" dirty="0" err="1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цитований</a:t>
            </a:r>
            <a:r>
              <a:rPr lang="en-US" sz="3600" dirty="0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, </a:t>
            </a:r>
            <a:r>
              <a:rPr lang="en-US" sz="3600" dirty="0" err="1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розглядуваний</a:t>
            </a:r>
            <a:r>
              <a:rPr lang="en-US" sz="3600" dirty="0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 </a:t>
            </a:r>
            <a:r>
              <a:rPr lang="en-US" sz="3600" dirty="0" err="1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або</a:t>
            </a:r>
            <a:r>
              <a:rPr lang="en-US" sz="3600" dirty="0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 </a:t>
            </a:r>
            <a:r>
              <a:rPr lang="en-US" sz="3600" dirty="0" err="1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згадуваний</a:t>
            </a:r>
            <a:r>
              <a:rPr lang="en-US" sz="3600" dirty="0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 у </a:t>
            </a:r>
            <a:r>
              <a:rPr lang="en-US" sz="3600" dirty="0" err="1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тексті</a:t>
            </a:r>
            <a:r>
              <a:rPr lang="en-US" sz="3600" dirty="0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 </a:t>
            </a:r>
            <a:r>
              <a:rPr lang="en-US" sz="3600" dirty="0" err="1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документа</a:t>
            </a:r>
            <a:r>
              <a:rPr lang="en-US" sz="3600" dirty="0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 </a:t>
            </a:r>
            <a:r>
              <a:rPr lang="en-US" sz="3600" dirty="0" err="1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інший</a:t>
            </a:r>
            <a:r>
              <a:rPr lang="en-US" sz="3600" dirty="0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 </a:t>
            </a:r>
            <a:r>
              <a:rPr lang="en-US" sz="3600" dirty="0" err="1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документ</a:t>
            </a:r>
            <a:r>
              <a:rPr lang="en-US" sz="3600" dirty="0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, </a:t>
            </a:r>
            <a:r>
              <a:rPr lang="en-US" sz="3600" dirty="0" err="1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що</a:t>
            </a:r>
            <a:r>
              <a:rPr lang="en-US" sz="3600" dirty="0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 є </a:t>
            </a:r>
            <a:r>
              <a:rPr lang="en-US" sz="3600" dirty="0" err="1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необхідним</a:t>
            </a:r>
            <a:r>
              <a:rPr lang="en-US" sz="3600" dirty="0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 й </a:t>
            </a:r>
            <a:r>
              <a:rPr lang="en-US" sz="3600" dirty="0" err="1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достатнім</a:t>
            </a:r>
            <a:r>
              <a:rPr lang="en-US" sz="3600" dirty="0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 </a:t>
            </a:r>
            <a:r>
              <a:rPr lang="en-US" sz="3600" dirty="0" err="1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для</a:t>
            </a:r>
            <a:r>
              <a:rPr lang="en-US" sz="3600" dirty="0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 </a:t>
            </a:r>
            <a:r>
              <a:rPr lang="en-US" sz="3600" dirty="0" err="1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його</a:t>
            </a:r>
            <a:r>
              <a:rPr lang="en-US" sz="3600" dirty="0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 </a:t>
            </a:r>
            <a:r>
              <a:rPr lang="en-US" sz="3600" dirty="0" err="1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загальної</a:t>
            </a:r>
            <a:r>
              <a:rPr lang="en-US" sz="3600" dirty="0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 </a:t>
            </a:r>
            <a:r>
              <a:rPr lang="en-US" sz="3600" dirty="0" err="1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характеристики</a:t>
            </a:r>
            <a:r>
              <a:rPr lang="en-US" sz="3600" dirty="0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, </a:t>
            </a:r>
            <a:r>
              <a:rPr lang="en-US" sz="3600" dirty="0" err="1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ідентифікування</a:t>
            </a:r>
            <a:r>
              <a:rPr lang="en-US" sz="3600" dirty="0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 </a:t>
            </a:r>
            <a:r>
              <a:rPr lang="en-US" sz="3600" dirty="0" err="1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та</a:t>
            </a:r>
            <a:r>
              <a:rPr lang="en-US" sz="3600" dirty="0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 </a:t>
            </a:r>
            <a:r>
              <a:rPr lang="en-US" sz="3600" dirty="0" err="1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пошуку</a:t>
            </a:r>
            <a:endParaRPr lang="en-US" sz="3600" dirty="0">
              <a:solidFill>
                <a:srgbClr val="004AAD"/>
              </a:solidFill>
              <a:latin typeface="Times New Roman" panose="02020603050405020304" pitchFamily="18" charset="0"/>
              <a:ea typeface="Inter"/>
              <a:cs typeface="Times New Roman" panose="02020603050405020304" pitchFamily="18" charset="0"/>
              <a:sym typeface="Inter"/>
            </a:endParaRPr>
          </a:p>
        </p:txBody>
      </p:sp>
      <p:sp>
        <p:nvSpPr>
          <p:cNvPr id="8" name="TextBox 8"/>
          <p:cNvSpPr txBox="1"/>
          <p:nvPr/>
        </p:nvSpPr>
        <p:spPr>
          <a:xfrm>
            <a:off x="1800226" y="3238500"/>
            <a:ext cx="15599502" cy="2215991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l"/>
            <a:r>
              <a:rPr lang="en-US" sz="3600" dirty="0" err="1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Відсутність</a:t>
            </a:r>
            <a:r>
              <a:rPr lang="en-US" sz="3600" dirty="0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 </a:t>
            </a:r>
            <a:r>
              <a:rPr lang="en-US" sz="3600" dirty="0" err="1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посилання</a:t>
            </a:r>
            <a:r>
              <a:rPr lang="en-US" sz="3600" dirty="0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 </a:t>
            </a:r>
            <a:r>
              <a:rPr lang="en-US" sz="3600" dirty="0" err="1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являє</a:t>
            </a:r>
            <a:r>
              <a:rPr lang="en-US" sz="3600" dirty="0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 </a:t>
            </a:r>
            <a:r>
              <a:rPr lang="en-US" sz="3600" dirty="0" err="1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собою</a:t>
            </a:r>
            <a:r>
              <a:rPr lang="en-US" sz="3600" dirty="0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 </a:t>
            </a:r>
            <a:r>
              <a:rPr lang="en-US" sz="3600" dirty="0" err="1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порушення</a:t>
            </a:r>
            <a:r>
              <a:rPr lang="en-US" sz="3600" dirty="0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 </a:t>
            </a:r>
            <a:r>
              <a:rPr lang="en-US" sz="3600" dirty="0" err="1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авторських</a:t>
            </a:r>
            <a:r>
              <a:rPr lang="en-US" sz="3600" dirty="0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 </a:t>
            </a:r>
            <a:r>
              <a:rPr lang="en-US" sz="3600" dirty="0" err="1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прав</a:t>
            </a:r>
            <a:r>
              <a:rPr lang="en-US" sz="3600" dirty="0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, а </a:t>
            </a:r>
            <a:r>
              <a:rPr lang="en-US" sz="3600" dirty="0" err="1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неправильно</a:t>
            </a:r>
            <a:r>
              <a:rPr lang="en-US" sz="3600" dirty="0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 </a:t>
            </a:r>
            <a:r>
              <a:rPr lang="en-US" sz="3600" dirty="0" err="1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оформлене</a:t>
            </a:r>
            <a:r>
              <a:rPr lang="en-US" sz="3600" dirty="0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 </a:t>
            </a:r>
            <a:r>
              <a:rPr lang="en-US" sz="3600" dirty="0" err="1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посилання</a:t>
            </a:r>
            <a:r>
              <a:rPr lang="en-US" sz="3600" dirty="0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 </a:t>
            </a:r>
            <a:r>
              <a:rPr lang="en-US" sz="3600" dirty="0" err="1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розглядається</a:t>
            </a:r>
            <a:r>
              <a:rPr lang="en-US" sz="3600" dirty="0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 </a:t>
            </a:r>
            <a:r>
              <a:rPr lang="en-US" sz="3600" dirty="0" err="1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як</a:t>
            </a:r>
            <a:r>
              <a:rPr lang="en-US" sz="3600" dirty="0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 </a:t>
            </a:r>
            <a:r>
              <a:rPr lang="en-US" sz="3600" dirty="0" err="1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серйозна</a:t>
            </a:r>
            <a:r>
              <a:rPr lang="en-US" sz="3600" dirty="0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 </a:t>
            </a:r>
            <a:r>
              <a:rPr lang="en-US" sz="3600" dirty="0" err="1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помилка</a:t>
            </a:r>
            <a:r>
              <a:rPr lang="en-US" sz="3600" dirty="0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. </a:t>
            </a:r>
            <a:r>
              <a:rPr lang="en-US" sz="3600" dirty="0" err="1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На</a:t>
            </a:r>
            <a:r>
              <a:rPr lang="en-US" sz="3600" dirty="0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 </a:t>
            </a:r>
            <a:r>
              <a:rPr lang="en-US" sz="3600" dirty="0" err="1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всі</a:t>
            </a:r>
            <a:r>
              <a:rPr lang="en-US" sz="3600" dirty="0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 </a:t>
            </a:r>
            <a:r>
              <a:rPr lang="en-US" sz="3600" dirty="0" err="1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джерела</a:t>
            </a:r>
            <a:r>
              <a:rPr lang="en-US" sz="3600" dirty="0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, </a:t>
            </a:r>
            <a:r>
              <a:rPr lang="en-US" sz="3600" dirty="0" err="1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наведені</a:t>
            </a:r>
            <a:r>
              <a:rPr lang="en-US" sz="3600" dirty="0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 в </a:t>
            </a:r>
            <a:r>
              <a:rPr lang="en-US" sz="3600" dirty="0" err="1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списку</a:t>
            </a:r>
            <a:r>
              <a:rPr lang="en-US" sz="3600" dirty="0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 </a:t>
            </a:r>
            <a:r>
              <a:rPr lang="en-US" sz="3600" dirty="0" err="1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використаної</a:t>
            </a:r>
            <a:r>
              <a:rPr lang="en-US" sz="3600" dirty="0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 </a:t>
            </a:r>
            <a:r>
              <a:rPr lang="en-US" sz="3600" dirty="0" err="1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літератури</a:t>
            </a:r>
            <a:r>
              <a:rPr lang="en-US" sz="3600" dirty="0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, </a:t>
            </a:r>
            <a:r>
              <a:rPr lang="en-US" sz="3600" dirty="0" err="1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обов’язково</a:t>
            </a:r>
            <a:r>
              <a:rPr lang="en-US" sz="3600" dirty="0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 </a:t>
            </a:r>
            <a:r>
              <a:rPr lang="en-US" sz="3600" dirty="0" err="1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повинні</a:t>
            </a:r>
            <a:r>
              <a:rPr lang="en-US" sz="3600" dirty="0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 </a:t>
            </a:r>
            <a:r>
              <a:rPr lang="en-US" sz="3600" dirty="0" err="1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бути</a:t>
            </a:r>
            <a:r>
              <a:rPr lang="en-US" sz="3600" dirty="0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 </a:t>
            </a:r>
            <a:r>
              <a:rPr lang="en-US" sz="3600" dirty="0" err="1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вказівки</a:t>
            </a:r>
            <a:r>
              <a:rPr lang="en-US" sz="3600" dirty="0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 в </a:t>
            </a:r>
            <a:r>
              <a:rPr lang="en-US" sz="3600" dirty="0" err="1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тексті</a:t>
            </a:r>
            <a:r>
              <a:rPr lang="en-US" sz="3600" dirty="0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.</a:t>
            </a:r>
          </a:p>
        </p:txBody>
      </p:sp>
      <p:sp>
        <p:nvSpPr>
          <p:cNvPr id="9" name="TextBox 9"/>
          <p:cNvSpPr txBox="1"/>
          <p:nvPr/>
        </p:nvSpPr>
        <p:spPr>
          <a:xfrm>
            <a:off x="1715098" y="5589394"/>
            <a:ext cx="15684629" cy="1661993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l"/>
            <a:r>
              <a:rPr lang="en-US" sz="3600" dirty="0" err="1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Недотримання</a:t>
            </a:r>
            <a:r>
              <a:rPr lang="en-US" sz="3600" dirty="0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 </a:t>
            </a:r>
            <a:r>
              <a:rPr lang="en-US" sz="3600" dirty="0" err="1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даних</a:t>
            </a:r>
            <a:r>
              <a:rPr lang="en-US" sz="3600" dirty="0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 </a:t>
            </a:r>
            <a:r>
              <a:rPr lang="en-US" sz="3600" dirty="0" err="1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правил</a:t>
            </a:r>
            <a:r>
              <a:rPr lang="en-US" sz="3600" dirty="0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 </a:t>
            </a:r>
            <a:r>
              <a:rPr lang="en-US" sz="3600" dirty="0" err="1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згід</a:t>
            </a:r>
            <a:r>
              <a:rPr lang="en-US" sz="3600" u="none" dirty="0" err="1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но</a:t>
            </a:r>
            <a:r>
              <a:rPr lang="en-US" sz="3600" u="none" dirty="0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 </a:t>
            </a:r>
            <a:r>
              <a:rPr lang="en-US" sz="3600" u="none" dirty="0" err="1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із</a:t>
            </a:r>
            <a:r>
              <a:rPr lang="en-US" sz="3600" u="none" dirty="0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 </a:t>
            </a:r>
            <a:r>
              <a:rPr lang="en-US" sz="3600" u="none" dirty="0" err="1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закон</a:t>
            </a:r>
            <a:r>
              <a:rPr lang="en-US" sz="3600" dirty="0" err="1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ом</a:t>
            </a:r>
            <a:r>
              <a:rPr lang="en-US" sz="3600" dirty="0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 </a:t>
            </a:r>
            <a:r>
              <a:rPr lang="en-US" sz="3600" dirty="0" err="1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України</a:t>
            </a:r>
            <a:r>
              <a:rPr lang="en-US" sz="3600" dirty="0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 «</a:t>
            </a:r>
            <a:r>
              <a:rPr lang="en-US" sz="3600" dirty="0" err="1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Про</a:t>
            </a:r>
            <a:r>
              <a:rPr lang="en-US" sz="3600" dirty="0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 </a:t>
            </a:r>
            <a:r>
              <a:rPr lang="en-US" sz="3600" dirty="0" err="1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авторське</a:t>
            </a:r>
            <a:r>
              <a:rPr lang="en-US" sz="3600" dirty="0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 </a:t>
            </a:r>
            <a:r>
              <a:rPr lang="en-US" sz="3600" dirty="0" err="1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право</a:t>
            </a:r>
            <a:r>
              <a:rPr lang="en-US" sz="3600" dirty="0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 </a:t>
            </a:r>
            <a:r>
              <a:rPr lang="en-US" sz="3600" dirty="0" err="1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та</a:t>
            </a:r>
            <a:r>
              <a:rPr lang="en-US" sz="3600" dirty="0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 </a:t>
            </a:r>
            <a:r>
              <a:rPr lang="en-US" sz="3600" dirty="0" err="1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суміжні</a:t>
            </a:r>
            <a:r>
              <a:rPr lang="en-US" sz="3600" dirty="0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 </a:t>
            </a:r>
            <a:r>
              <a:rPr lang="en-US" sz="3600" dirty="0" err="1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права</a:t>
            </a:r>
            <a:r>
              <a:rPr lang="en-US" sz="3600" dirty="0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», </a:t>
            </a:r>
            <a:r>
              <a:rPr lang="en-US" sz="3600" dirty="0" err="1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ст</a:t>
            </a:r>
            <a:r>
              <a:rPr lang="en-US" sz="3600" dirty="0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. 50, </a:t>
            </a:r>
            <a:r>
              <a:rPr lang="en-US" sz="3600" dirty="0" err="1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вважається</a:t>
            </a:r>
            <a:r>
              <a:rPr lang="en-US" sz="3600" dirty="0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 </a:t>
            </a:r>
            <a:r>
              <a:rPr lang="en-US" sz="3600" dirty="0" err="1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плагіатом</a:t>
            </a:r>
            <a:r>
              <a:rPr lang="en-US" sz="3600" dirty="0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.</a:t>
            </a:r>
            <a:endParaRPr lang="uk-UA" sz="3600" dirty="0">
              <a:solidFill>
                <a:srgbClr val="004AAD"/>
              </a:solidFill>
              <a:latin typeface="Times New Roman" panose="02020603050405020304" pitchFamily="18" charset="0"/>
              <a:ea typeface="Inter"/>
              <a:cs typeface="Times New Roman" panose="02020603050405020304" pitchFamily="18" charset="0"/>
              <a:sym typeface="Inter"/>
            </a:endParaRPr>
          </a:p>
          <a:p>
            <a:pPr algn="l"/>
            <a:endParaRPr lang="en-US" sz="3600" dirty="0">
              <a:solidFill>
                <a:srgbClr val="004AAD"/>
              </a:solidFill>
              <a:latin typeface="Times New Roman" panose="02020603050405020304" pitchFamily="18" charset="0"/>
              <a:ea typeface="Inter"/>
              <a:cs typeface="Times New Roman" panose="02020603050405020304" pitchFamily="18" charset="0"/>
              <a:sym typeface="Inter"/>
            </a:endParaRPr>
          </a:p>
        </p:txBody>
      </p:sp>
      <p:sp>
        <p:nvSpPr>
          <p:cNvPr id="10" name="TextBox 10"/>
          <p:cNvSpPr txBox="1"/>
          <p:nvPr/>
        </p:nvSpPr>
        <p:spPr>
          <a:xfrm>
            <a:off x="1715098" y="7087050"/>
            <a:ext cx="15684629" cy="1661993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l"/>
            <a:r>
              <a:rPr lang="en-US" sz="3600" dirty="0" err="1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Поява</a:t>
            </a:r>
            <a:r>
              <a:rPr lang="en-US" sz="3600" dirty="0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 в </a:t>
            </a:r>
            <a:r>
              <a:rPr lang="en-US" sz="3600" dirty="0" err="1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тексті</a:t>
            </a:r>
            <a:r>
              <a:rPr lang="en-US" sz="3600" dirty="0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 </a:t>
            </a:r>
            <a:r>
              <a:rPr lang="en-US" sz="3600" dirty="0" err="1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роботи</a:t>
            </a:r>
            <a:r>
              <a:rPr lang="en-US" sz="3600" dirty="0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 </a:t>
            </a:r>
            <a:r>
              <a:rPr lang="en-US" sz="3600" dirty="0" err="1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цитат</a:t>
            </a:r>
            <a:r>
              <a:rPr lang="en-US" sz="3600" dirty="0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 і </a:t>
            </a:r>
            <a:r>
              <a:rPr lang="en-US" sz="3600" dirty="0" err="1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посилань</a:t>
            </a:r>
            <a:r>
              <a:rPr lang="en-US" sz="3600" dirty="0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, </a:t>
            </a:r>
            <a:r>
              <a:rPr lang="en-US" sz="3600" dirty="0" err="1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які</a:t>
            </a:r>
            <a:r>
              <a:rPr lang="en-US" sz="3600" dirty="0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 </a:t>
            </a:r>
            <a:r>
              <a:rPr lang="en-US" sz="3600" dirty="0" err="1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не</a:t>
            </a:r>
            <a:r>
              <a:rPr lang="en-US" sz="3600" dirty="0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 </a:t>
            </a:r>
            <a:r>
              <a:rPr lang="en-US" sz="3600" dirty="0" err="1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представлені</a:t>
            </a:r>
            <a:r>
              <a:rPr lang="en-US" sz="3600" u="none" dirty="0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 у </a:t>
            </a:r>
            <a:r>
              <a:rPr lang="en-US" sz="3600" u="none" dirty="0" err="1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списку</a:t>
            </a:r>
            <a:r>
              <a:rPr lang="en-US" sz="3600" dirty="0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 </a:t>
            </a:r>
            <a:r>
              <a:rPr lang="en-US" sz="3600" dirty="0" err="1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літератури</a:t>
            </a:r>
            <a:r>
              <a:rPr lang="en-US" sz="3600" dirty="0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, і </a:t>
            </a:r>
            <a:r>
              <a:rPr lang="en-US" sz="3600" dirty="0" err="1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навпаки</a:t>
            </a:r>
            <a:r>
              <a:rPr lang="en-US" sz="3600" dirty="0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, </a:t>
            </a:r>
            <a:r>
              <a:rPr lang="en-US" sz="3600" dirty="0" err="1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поява</a:t>
            </a:r>
            <a:r>
              <a:rPr lang="en-US" sz="3600" dirty="0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 в </a:t>
            </a:r>
            <a:r>
              <a:rPr lang="en-US" sz="3600" dirty="0" err="1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списку</a:t>
            </a:r>
            <a:r>
              <a:rPr lang="en-US" sz="3600" dirty="0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 </a:t>
            </a:r>
            <a:r>
              <a:rPr lang="en-US" sz="3600" dirty="0" err="1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літератури</a:t>
            </a:r>
            <a:r>
              <a:rPr lang="en-US" sz="3600" dirty="0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 </a:t>
            </a:r>
            <a:r>
              <a:rPr lang="en-US" sz="3600" dirty="0" err="1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джерел</a:t>
            </a:r>
            <a:r>
              <a:rPr lang="en-US" sz="3600" dirty="0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, </a:t>
            </a:r>
            <a:r>
              <a:rPr lang="en-US" sz="3600" dirty="0" err="1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на</a:t>
            </a:r>
            <a:r>
              <a:rPr lang="en-US" sz="3600" dirty="0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 </a:t>
            </a:r>
            <a:r>
              <a:rPr lang="en-US" sz="3600" dirty="0" err="1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які</a:t>
            </a:r>
            <a:r>
              <a:rPr lang="en-US" sz="3600" dirty="0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 </a:t>
            </a:r>
            <a:r>
              <a:rPr lang="en-US" sz="3600" dirty="0" err="1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немає</a:t>
            </a:r>
            <a:r>
              <a:rPr lang="en-US" sz="3600" dirty="0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 </a:t>
            </a:r>
            <a:r>
              <a:rPr lang="en-US" sz="3600" dirty="0" err="1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посилань</a:t>
            </a:r>
            <a:r>
              <a:rPr lang="en-US" sz="3600" dirty="0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 у </a:t>
            </a:r>
            <a:r>
              <a:rPr lang="en-US" sz="3600" dirty="0" err="1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тексті</a:t>
            </a:r>
            <a:r>
              <a:rPr lang="en-US" sz="3600" dirty="0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 </a:t>
            </a:r>
            <a:r>
              <a:rPr lang="en-US" sz="3600" dirty="0" err="1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роботи</a:t>
            </a:r>
            <a:r>
              <a:rPr lang="en-US" sz="3600" dirty="0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, є </a:t>
            </a:r>
            <a:r>
              <a:rPr lang="en-US" sz="3600" dirty="0" err="1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грубою</a:t>
            </a:r>
            <a:r>
              <a:rPr lang="en-US" sz="3600" dirty="0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 </a:t>
            </a:r>
            <a:r>
              <a:rPr lang="en-US" sz="3600" dirty="0" err="1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помилкою</a:t>
            </a:r>
            <a:r>
              <a:rPr lang="en-US" sz="3600" dirty="0">
                <a:solidFill>
                  <a:srgbClr val="004AAD"/>
                </a:solidFill>
                <a:latin typeface="Times New Roman" panose="02020603050405020304" pitchFamily="18" charset="0"/>
                <a:ea typeface="Inter"/>
                <a:cs typeface="Times New Roman" panose="02020603050405020304" pitchFamily="18" charset="0"/>
                <a:sym typeface="Inter"/>
              </a:rPr>
              <a:t>.</a:t>
            </a:r>
          </a:p>
        </p:txBody>
      </p:sp>
      <p:sp>
        <p:nvSpPr>
          <p:cNvPr id="11" name="Freeform 11"/>
          <p:cNvSpPr/>
          <p:nvPr/>
        </p:nvSpPr>
        <p:spPr>
          <a:xfrm>
            <a:off x="1145617" y="3404576"/>
            <a:ext cx="229501" cy="229501"/>
          </a:xfrm>
          <a:custGeom>
            <a:avLst/>
            <a:gdLst/>
            <a:ahLst/>
            <a:cxnLst/>
            <a:rect l="l" t="t" r="r" b="b"/>
            <a:pathLst>
              <a:path w="229501" h="229501">
                <a:moveTo>
                  <a:pt x="0" y="0"/>
                </a:moveTo>
                <a:lnTo>
                  <a:pt x="229501" y="0"/>
                </a:lnTo>
                <a:lnTo>
                  <a:pt x="229501" y="229501"/>
                </a:lnTo>
                <a:lnTo>
                  <a:pt x="0" y="229501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</p:sp>
      <p:sp>
        <p:nvSpPr>
          <p:cNvPr id="13" name="Freeform 13"/>
          <p:cNvSpPr/>
          <p:nvPr/>
        </p:nvSpPr>
        <p:spPr>
          <a:xfrm flipV="1">
            <a:off x="1143450" y="7397166"/>
            <a:ext cx="231669" cy="229500"/>
          </a:xfrm>
          <a:custGeom>
            <a:avLst/>
            <a:gdLst/>
            <a:ahLst/>
            <a:cxnLst/>
            <a:rect l="l" t="t" r="r" b="b"/>
            <a:pathLst>
              <a:path w="229501" h="229501">
                <a:moveTo>
                  <a:pt x="0" y="0"/>
                </a:moveTo>
                <a:lnTo>
                  <a:pt x="229501" y="0"/>
                </a:lnTo>
                <a:lnTo>
                  <a:pt x="229501" y="229501"/>
                </a:lnTo>
                <a:lnTo>
                  <a:pt x="0" y="229501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43450" y="5911724"/>
            <a:ext cx="231668" cy="231668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1431</TotalTime>
  <Words>5063</Words>
  <Application>Microsoft Office PowerPoint</Application>
  <PresentationFormat>Произвольный</PresentationFormat>
  <Paragraphs>228</Paragraphs>
  <Slides>28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28</vt:i4>
      </vt:variant>
    </vt:vector>
  </HeadingPairs>
  <TitlesOfParts>
    <vt:vector size="33" baseType="lpstr">
      <vt:lpstr>Wingdings</vt:lpstr>
      <vt:lpstr>Calibri</vt:lpstr>
      <vt:lpstr>Arial</vt:lpstr>
      <vt:lpstr>Times New Roman</vt:lpstr>
      <vt:lpstr>Office Theme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Державні стандарти  України </vt:lpstr>
      <vt:lpstr>Презентация PowerPoint</vt:lpstr>
      <vt:lpstr>Презентация PowerPoint</vt:lpstr>
      <vt:lpstr>Приклади опису книг одного автора</vt:lpstr>
      <vt:lpstr>Приклади опису книг двох та трьох авторів</vt:lpstr>
      <vt:lpstr>Приклади опису книг чотирьох авторів і більше</vt:lpstr>
      <vt:lpstr>Прикладиопису книг (автори) та редактори, укладачі/ упорядники (без автора)</vt:lpstr>
      <vt:lpstr>Приклади опису  багатотомного видання</vt:lpstr>
      <vt:lpstr>Приклади опису  частини видання</vt:lpstr>
      <vt:lpstr>Приклад оформлення матеріалів конференції </vt:lpstr>
      <vt:lpstr>Оформлення матеріалів конференції (електронний ресурс) </vt:lpstr>
      <vt:lpstr>Презентация PowerPoint</vt:lpstr>
      <vt:lpstr>Презентация PowerPoint</vt:lpstr>
      <vt:lpstr>Презентация PowerPoint</vt:lpstr>
      <vt:lpstr>Приклади опису законодавчих та нормативних документів 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Оформлення</dc:title>
  <dc:creator>user</dc:creator>
  <cp:lastModifiedBy>user</cp:lastModifiedBy>
  <cp:revision>126</cp:revision>
  <dcterms:created xsi:type="dcterms:W3CDTF">2006-08-16T00:00:00Z</dcterms:created>
  <dcterms:modified xsi:type="dcterms:W3CDTF">2025-05-08T12:12:05Z</dcterms:modified>
  <dc:identifier>DAGmHL3crp4</dc:identifier>
</cp:coreProperties>
</file>