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648" r:id="rId1"/>
  </p:sldMasterIdLst>
  <p:sldIdLst>
    <p:sldId id="256" r:id="rId2"/>
    <p:sldId id="258" r:id="rId3"/>
    <p:sldId id="259" r:id="rId4"/>
    <p:sldId id="272" r:id="rId5"/>
    <p:sldId id="287" r:id="rId6"/>
    <p:sldId id="305" r:id="rId7"/>
    <p:sldId id="263" r:id="rId8"/>
    <p:sldId id="264" r:id="rId9"/>
    <p:sldId id="266" r:id="rId10"/>
    <p:sldId id="296" r:id="rId11"/>
    <p:sldId id="306" r:id="rId12"/>
    <p:sldId id="309" r:id="rId13"/>
    <p:sldId id="261" r:id="rId14"/>
    <p:sldId id="276" r:id="rId15"/>
    <p:sldId id="300" r:id="rId16"/>
    <p:sldId id="290" r:id="rId17"/>
    <p:sldId id="298" r:id="rId18"/>
    <p:sldId id="299" r:id="rId19"/>
    <p:sldId id="291" r:id="rId20"/>
    <p:sldId id="301" r:id="rId21"/>
    <p:sldId id="280" r:id="rId22"/>
    <p:sldId id="304" r:id="rId23"/>
    <p:sldId id="293" r:id="rId24"/>
    <p:sldId id="303" r:id="rId25"/>
    <p:sldId id="302" r:id="rId26"/>
    <p:sldId id="277" r:id="rId27"/>
    <p:sldId id="307" r:id="rId28"/>
    <p:sldId id="308" r:id="rId29"/>
  </p:sldIdLst>
  <p:sldSz cx="18288000" cy="10287000"/>
  <p:notesSz cx="6858000" cy="9144000"/>
  <p:embeddedFontLst>
    <p:embeddedFont>
      <p:font typeface="Calibri" panose="020F0502020204030204" pitchFamily="34" charset="0"/>
      <p:regular r:id="rId30"/>
      <p:bold r:id="rId31"/>
      <p:italic r:id="rId32"/>
      <p:boldItalic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AD"/>
    <a:srgbClr val="F8F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94503" autoAdjust="0"/>
  </p:normalViewPr>
  <p:slideViewPr>
    <p:cSldViewPr>
      <p:cViewPr varScale="1">
        <p:scale>
          <a:sx n="69" d="100"/>
          <a:sy n="69" d="100"/>
        </p:scale>
        <p:origin x="7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7321/immunology.2024.1-08" TargetMode="External"/><Relationship Id="rId2" Type="http://schemas.openxmlformats.org/officeDocument/2006/relationships/hyperlink" Target="https://immunology.org.ua/index.php/journal/article/view/120/9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jso.com/article/S0748-7983(19)31510-0/abstract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bank.gov.ua/ua/markets/exchangerates?date=11.06.2020&amp;amp;period=daily" TargetMode="External"/><Relationship Id="rId2" Type="http://schemas.openxmlformats.org/officeDocument/2006/relationships/hyperlink" Target="https://plr.com.ua/index.php/journal/article/download/24/23/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145-19#Text" TargetMode="External"/><Relationship Id="rId2" Type="http://schemas.openxmlformats.org/officeDocument/2006/relationships/hyperlink" Target="https://zakon.rada.gov.ua/laws/show/254%D0%BA/96-%D0%B2%D1%80#Text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ameo.com/read/003338077598f5ce8c893" TargetMode="External"/><Relationship Id="rId2" Type="http://schemas.openxmlformats.org/officeDocument/2006/relationships/hyperlink" Target="https://library.kubg.edu.ua/images/stories/Departaments/uk/biblio/na_dopomogu_naukovcyam/%D0%9E%D1%84%D0%BE%D1%80%D0%BC%D0%BB%D0%B5%D0%BD%D0%BD%D1%8F_%D0%B4%D0%B6%D0%B5%D1%80%D0%B5%D0%BB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space.nuph.edu.ua/handle/123456789/13388" TargetMode="External"/><Relationship Id="rId2" Type="http://schemas.openxmlformats.org/officeDocument/2006/relationships/hyperlink" Target="https://doi.org/10.32782/2304-0920/5-78-6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ink.springer.com/book/10.1007/978-3-319-69308-8" TargetMode="External"/><Relationship Id="rId4" Type="http://schemas.openxmlformats.org/officeDocument/2006/relationships/hyperlink" Target="https://doi.org/10.1109/TSG.2015.250850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4475039" y="0"/>
            <a:ext cx="3812961" cy="10287000"/>
            <a:chOff x="0" y="0"/>
            <a:chExt cx="1004237" cy="27093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04237" cy="2709333"/>
            </a:xfrm>
            <a:custGeom>
              <a:avLst/>
              <a:gdLst/>
              <a:ahLst/>
              <a:cxnLst/>
              <a:rect l="l" t="t" r="r" b="b"/>
              <a:pathLst>
                <a:path w="1004237" h="2709333">
                  <a:moveTo>
                    <a:pt x="0" y="0"/>
                  </a:moveTo>
                  <a:lnTo>
                    <a:pt x="1004237" y="0"/>
                  </a:lnTo>
                  <a:lnTo>
                    <a:pt x="100423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1004237" cy="2747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 dirty="0"/>
            </a:p>
          </p:txBody>
        </p:sp>
      </p:grpSp>
      <p:sp>
        <p:nvSpPr>
          <p:cNvPr id="5" name="Freeform 5"/>
          <p:cNvSpPr/>
          <p:nvPr/>
        </p:nvSpPr>
        <p:spPr>
          <a:xfrm>
            <a:off x="13695608" y="4364069"/>
            <a:ext cx="1558861" cy="1558861"/>
          </a:xfrm>
          <a:custGeom>
            <a:avLst/>
            <a:gdLst/>
            <a:ahLst/>
            <a:cxnLst/>
            <a:rect l="l" t="t" r="r" b="b"/>
            <a:pathLst>
              <a:path w="1558861" h="1558861">
                <a:moveTo>
                  <a:pt x="0" y="0"/>
                </a:moveTo>
                <a:lnTo>
                  <a:pt x="1558861" y="0"/>
                </a:lnTo>
                <a:lnTo>
                  <a:pt x="1558861" y="1558862"/>
                </a:lnTo>
                <a:lnTo>
                  <a:pt x="0" y="15588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609600" y="3000641"/>
            <a:ext cx="13395884" cy="24350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33"/>
              </a:lnSpc>
            </a:pPr>
            <a:r>
              <a:rPr lang="en-US" sz="7095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Оформлення </a:t>
            </a:r>
            <a:r>
              <a:rPr lang="en-US" sz="7095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списку</a:t>
            </a:r>
            <a:r>
              <a:rPr lang="en-US" sz="7095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7095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використаних</a:t>
            </a:r>
            <a:r>
              <a:rPr lang="en-US" sz="7095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7095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джерел</a:t>
            </a:r>
            <a:r>
              <a:rPr lang="en-US" sz="7095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7095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для</a:t>
            </a:r>
            <a:r>
              <a:rPr lang="en-US" sz="7095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7095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магістерських</a:t>
            </a:r>
            <a:r>
              <a:rPr lang="en-US" sz="7095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7095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робіт</a:t>
            </a:r>
            <a:endParaRPr lang="en-US" sz="7095" dirty="0">
              <a:solidFill>
                <a:srgbClr val="004AAD"/>
              </a:solidFill>
              <a:latin typeface="Times New Roman" panose="02020603050405020304" pitchFamily="18" charset="0"/>
              <a:ea typeface="Garbata"/>
              <a:cs typeface="Times New Roman" panose="02020603050405020304" pitchFamily="18" charset="0"/>
              <a:sym typeface="Garbata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99808" y="8115300"/>
            <a:ext cx="4495800" cy="6239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4691"/>
              </a:lnSpc>
            </a:pP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Олена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Клюшніченко</a:t>
            </a:r>
            <a:endParaRPr lang="en-US" sz="4000" dirty="0">
              <a:solidFill>
                <a:srgbClr val="004AAD"/>
              </a:solidFill>
              <a:latin typeface="Times New Roman" panose="02020603050405020304" pitchFamily="18" charset="0"/>
              <a:ea typeface="Garbata"/>
              <a:cs typeface="Times New Roman" panose="02020603050405020304" pitchFamily="18" charset="0"/>
              <a:sym typeface="Garbat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8539163" y="-8356283"/>
            <a:ext cx="1209675" cy="18288000"/>
            <a:chOff x="0" y="0"/>
            <a:chExt cx="318598" cy="48165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18598" cy="4816592"/>
            </a:xfrm>
            <a:custGeom>
              <a:avLst/>
              <a:gdLst/>
              <a:ahLst/>
              <a:cxnLst/>
              <a:rect l="l" t="t" r="r" b="b"/>
              <a:pathLst>
                <a:path w="318598" h="4816592">
                  <a:moveTo>
                    <a:pt x="0" y="0"/>
                  </a:moveTo>
                  <a:lnTo>
                    <a:pt x="318598" y="0"/>
                  </a:lnTo>
                  <a:lnTo>
                    <a:pt x="318598" y="4816592"/>
                  </a:lnTo>
                  <a:lnTo>
                    <a:pt x="0" y="4816592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318598" cy="48546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8364569" y="430244"/>
            <a:ext cx="1558861" cy="1558861"/>
          </a:xfrm>
          <a:custGeom>
            <a:avLst/>
            <a:gdLst/>
            <a:ahLst/>
            <a:cxnLst/>
            <a:rect l="l" t="t" r="r" b="b"/>
            <a:pathLst>
              <a:path w="1558861" h="1558861">
                <a:moveTo>
                  <a:pt x="0" y="0"/>
                </a:moveTo>
                <a:lnTo>
                  <a:pt x="1558862" y="0"/>
                </a:lnTo>
                <a:lnTo>
                  <a:pt x="1558862" y="1558862"/>
                </a:lnTo>
                <a:lnTo>
                  <a:pt x="0" y="15588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913469" y="209982"/>
            <a:ext cx="14461060" cy="8045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9"/>
              </a:lnSpc>
            </a:pPr>
            <a:r>
              <a:rPr lang="uk-UA" sz="4699" dirty="0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Неп</a:t>
            </a:r>
            <a:r>
              <a:rPr lang="en-US" sz="4699" dirty="0" err="1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ряме</a:t>
            </a:r>
            <a:r>
              <a:rPr lang="en-US" sz="4699" dirty="0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699" dirty="0" err="1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цитування</a:t>
            </a:r>
            <a:endParaRPr lang="en-US" sz="4699" dirty="0">
              <a:solidFill>
                <a:srgbClr val="F8F5ED"/>
              </a:solidFill>
              <a:latin typeface="Times New Roman" panose="02020603050405020304" pitchFamily="18" charset="0"/>
              <a:ea typeface="Garbata"/>
              <a:cs typeface="Times New Roman" panose="02020603050405020304" pitchFamily="18" charset="0"/>
              <a:sym typeface="Garbata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670254" y="2001609"/>
            <a:ext cx="17389146" cy="36933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4000" b="1" u="sng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Непряме</a:t>
            </a:r>
            <a:r>
              <a:rPr lang="en-US" sz="4000" b="1" u="sng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b="1" u="sng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цитування</a:t>
            </a:r>
            <a:r>
              <a:rPr lang="en-US" sz="4000" b="1" u="sng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</a:t>
            </a:r>
            <a:r>
              <a:rPr lang="en-US" sz="4000" b="1" u="sng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парафраз</a:t>
            </a:r>
            <a:r>
              <a:rPr lang="en-US" sz="4000" b="1" u="sng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)</a:t>
            </a:r>
            <a:r>
              <a:rPr lang="en-US" sz="4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–</a:t>
            </a:r>
            <a:r>
              <a:rPr lang="uk-UA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uk-UA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Garet 1"/>
              </a:rPr>
              <a:t>ц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е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передача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основної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ідеї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автора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своїми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словами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. </a:t>
            </a:r>
            <a:endParaRPr lang="uk-UA" sz="4000" dirty="0">
              <a:solidFill>
                <a:srgbClr val="004AAD"/>
              </a:solidFill>
              <a:latin typeface="Times New Roman" panose="02020603050405020304" pitchFamily="18" charset="0"/>
              <a:ea typeface="Garet 1"/>
              <a:cs typeface="Times New Roman" panose="02020603050405020304" pitchFamily="18" charset="0"/>
              <a:sym typeface="Garet 1"/>
            </a:endParaRPr>
          </a:p>
          <a:p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Такий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спосіб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uk-UA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більш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гнучкіший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і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дозволяє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вписати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думку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в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логіку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вашого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тексту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.</a:t>
            </a:r>
            <a:r>
              <a:rPr lang="en-US" sz="4000" u="sng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endParaRPr lang="uk-UA" sz="4000" u="sng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  <a:p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Парафраз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має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бути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 Bold"/>
                <a:cs typeface="Times New Roman" panose="02020603050405020304" pitchFamily="18" charset="0"/>
                <a:sym typeface="Inter Bold"/>
              </a:rPr>
              <a:t>достатньо</a:t>
            </a:r>
            <a:r>
              <a:rPr lang="en-US" sz="4000" b="1" dirty="0">
                <a:solidFill>
                  <a:srgbClr val="004AAD"/>
                </a:solidFill>
                <a:latin typeface="Times New Roman" panose="02020603050405020304" pitchFamily="18" charset="0"/>
                <a:ea typeface="Inter Bold"/>
                <a:cs typeface="Times New Roman" panose="02020603050405020304" pitchFamily="18" charset="0"/>
                <a:sym typeface="Inter Bold"/>
              </a:rPr>
              <a:t> </a:t>
            </a: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 Bold"/>
                <a:cs typeface="Times New Roman" panose="02020603050405020304" pitchFamily="18" charset="0"/>
                <a:sym typeface="Inter Bold"/>
              </a:rPr>
              <a:t>віддаленим</a:t>
            </a:r>
            <a:r>
              <a:rPr lang="en-US" sz="4000" b="1" dirty="0">
                <a:solidFill>
                  <a:srgbClr val="004AAD"/>
                </a:solidFill>
                <a:latin typeface="Times New Roman" panose="02020603050405020304" pitchFamily="18" charset="0"/>
                <a:ea typeface="Inter Bold"/>
                <a:cs typeface="Times New Roman" panose="02020603050405020304" pitchFamily="18" charset="0"/>
                <a:sym typeface="Inter Bold"/>
              </a:rPr>
              <a:t> </a:t>
            </a: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 Bold"/>
                <a:cs typeface="Times New Roman" panose="02020603050405020304" pitchFamily="18" charset="0"/>
                <a:sym typeface="Inter Bold"/>
              </a:rPr>
              <a:t>від</a:t>
            </a:r>
            <a:r>
              <a:rPr lang="en-US" sz="4000" b="1" dirty="0">
                <a:solidFill>
                  <a:srgbClr val="004AAD"/>
                </a:solidFill>
                <a:latin typeface="Times New Roman" panose="02020603050405020304" pitchFamily="18" charset="0"/>
                <a:ea typeface="Inter Bold"/>
                <a:cs typeface="Times New Roman" panose="02020603050405020304" pitchFamily="18" charset="0"/>
                <a:sym typeface="Inter Bold"/>
              </a:rPr>
              <a:t> </a:t>
            </a: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 Bold"/>
                <a:cs typeface="Times New Roman" panose="02020603050405020304" pitchFamily="18" charset="0"/>
                <a:sym typeface="Inter Bold"/>
              </a:rPr>
              <a:t>оригіналу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щоб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не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бути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плагіатом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</a:t>
            </a:r>
          </a:p>
          <a:p>
            <a:r>
              <a:rPr lang="uk-UA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переказує</a:t>
            </a:r>
            <a:r>
              <a:rPr lang="uk-UA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те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зміст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своїми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словами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але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uk-UA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бов’язково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вказує</a:t>
            </a:r>
            <a:r>
              <a:rPr lang="uk-UA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те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джерело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752600" y="6591300"/>
            <a:ext cx="16306800" cy="26930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36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Приклад</a:t>
            </a:r>
            <a:r>
              <a:rPr lang="en-US" sz="36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:</a:t>
            </a:r>
          </a:p>
          <a:p>
            <a:pPr algn="l">
              <a:lnSpc>
                <a:spcPts val="3499"/>
              </a:lnSpc>
            </a:pP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дослідженням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Петрова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(2019),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ефективність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нової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методики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виявилася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значно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вищою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ніж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традиційної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терапії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</a:t>
            </a:r>
            <a:endParaRPr lang="uk-UA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  <a:p>
            <a:pPr algn="l">
              <a:lnSpc>
                <a:spcPts val="3499"/>
              </a:lnSpc>
            </a:pP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  <a:p>
            <a:pPr algn="l">
              <a:lnSpc>
                <a:spcPts val="3499"/>
              </a:lnSpc>
            </a:pP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Якщо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у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списку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посилань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є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два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однакових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прізвища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краще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вказувати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ініціали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:</a:t>
            </a:r>
            <a:r>
              <a:rPr lang="uk-UA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  <a:p>
            <a:pPr algn="l">
              <a:lnSpc>
                <a:spcPts val="3499"/>
              </a:lnSpc>
            </a:pP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Петрова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О. (2019) </a:t>
            </a:r>
            <a:endParaRPr lang="uk-UA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19" name="Freeform 19"/>
          <p:cNvSpPr/>
          <p:nvPr/>
        </p:nvSpPr>
        <p:spPr>
          <a:xfrm>
            <a:off x="914400" y="8420100"/>
            <a:ext cx="287107" cy="316642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1" y="0"/>
                </a:lnTo>
                <a:lnTo>
                  <a:pt x="229501" y="229501"/>
                </a:lnTo>
                <a:lnTo>
                  <a:pt x="0" y="2295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79556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1800225" y="248761"/>
            <a:ext cx="14687550" cy="8235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</a:pPr>
            <a:r>
              <a:rPr lang="uk-UA" sz="50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Оформлення б</a:t>
            </a:r>
            <a:r>
              <a:rPr lang="en-US" sz="50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ібліографічн</a:t>
            </a:r>
            <a:r>
              <a:rPr lang="uk-UA" sz="50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ого</a:t>
            </a:r>
            <a:r>
              <a:rPr lang="en-US" sz="50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50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посилання</a:t>
            </a:r>
            <a:endParaRPr lang="en-US" sz="5000" dirty="0">
              <a:solidFill>
                <a:srgbClr val="004AAD"/>
              </a:solidFill>
              <a:latin typeface="Times New Roman" panose="02020603050405020304" pitchFamily="18" charset="0"/>
              <a:ea typeface="Garbata"/>
              <a:cs typeface="Times New Roman" panose="02020603050405020304" pitchFamily="18" charset="0"/>
              <a:sym typeface="Garbata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10EC42A-6C1E-4F4B-A590-F9C98EA59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91092"/>
            <a:ext cx="17221200" cy="846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rgbClr val="4A474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200" b="0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 в тексті статті подавати тільки у квадратних дужках, наприклад </a:t>
            </a:r>
            <a:r>
              <a:rPr kumimoji="0" lang="uk-UA" altLang="uk-UA" sz="3200" b="1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[1], [1; 6], </a:t>
            </a:r>
            <a:r>
              <a:rPr kumimoji="0" lang="uk-UA" altLang="uk-UA" sz="3200" b="0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 цифри 1 і 6 відповідають порядковому номеру праці або джерела у Списку використаних джерел. Якщо посилання на джерела підряд з 1 по 6, тоді [1-6].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200" b="0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 на конкретні сторінки наводити після номера джерела через кому з маленької букви “с.”, наприклад: </a:t>
            </a:r>
            <a:r>
              <a:rPr kumimoji="0" lang="uk-UA" altLang="uk-UA" sz="3200" b="1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[1, с. 5].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rgbClr val="004AA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200" b="0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 посилання на кілька праць, вони розділяються крапкою з комою: </a:t>
            </a:r>
            <a:r>
              <a:rPr kumimoji="0" lang="uk-UA" altLang="uk-UA" sz="3200" b="1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[1, с. 5; 6, с. 25-33].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200" b="0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 використано відомості, матеріали чи твердження з монографій, оглядових статей, інших джерел з великою кількістю сторінок, тоді в посиланні необхідно точно вказати номери сторінок, ілюстрацій, таблиць тощо з джерела, на яке дано посилання.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200" b="0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 у тексті зазвичай робиться в кінці речення.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rgbClr val="004AA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200" b="0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робити посторінкові посилання,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200" b="0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подавати в тексті розгорнутих посилань, таких як (Іванов А.П. Вступ до мовознавства. – К., 2016).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200" b="0" i="0" u="none" strike="noStrike" cap="none" normalizeH="0" baseline="0" dirty="0">
                <a:ln>
                  <a:noFill/>
                </a:ln>
                <a:solidFill>
                  <a:srgbClr val="004A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Неприпустиме посилання на неопубліковані та незавершені праці.</a:t>
            </a:r>
          </a:p>
        </p:txBody>
      </p:sp>
    </p:spTree>
    <p:extLst>
      <p:ext uri="{BB962C8B-B14F-4D97-AF65-F5344CB8AC3E}">
        <p14:creationId xmlns:p14="http://schemas.microsoft.com/office/powerpoint/2010/main" val="3023396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>
            <a:extLst>
              <a:ext uri="{FF2B5EF4-FFF2-40B4-BE49-F238E27FC236}">
                <a16:creationId xmlns:a16="http://schemas.microsoft.com/office/drawing/2014/main" id="{127FB098-56ED-46B9-8463-D01D07D2F158}"/>
              </a:ext>
            </a:extLst>
          </p:cNvPr>
          <p:cNvSpPr txBox="1"/>
          <p:nvPr/>
        </p:nvSpPr>
        <p:spPr>
          <a:xfrm>
            <a:off x="2136947" y="1257300"/>
            <a:ext cx="15150061" cy="4159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219"/>
              </a:lnSpc>
            </a:pP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відповідають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оформлення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бібліографічної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інформації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у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наукових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роботах</a:t>
            </a: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F198E95C-03C3-479E-883A-DA35DF692D15}"/>
              </a:ext>
            </a:extLst>
          </p:cNvPr>
          <p:cNvSpPr txBox="1"/>
          <p:nvPr/>
        </p:nvSpPr>
        <p:spPr>
          <a:xfrm>
            <a:off x="2136948" y="1887835"/>
            <a:ext cx="15271404" cy="8207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219"/>
              </a:lnSpc>
            </a:pP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уніфікація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бібліографічного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запису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у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відповідності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Міжнародних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національних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стандартів</a:t>
            </a:r>
            <a:r>
              <a:rPr lang="uk-UA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8F2335C1-3225-48D6-8D57-5040DBF1578C}"/>
              </a:ext>
            </a:extLst>
          </p:cNvPr>
          <p:cNvSpPr txBox="1"/>
          <p:nvPr/>
        </p:nvSpPr>
        <p:spPr>
          <a:xfrm>
            <a:off x="1084118" y="5711191"/>
            <a:ext cx="16230600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219"/>
              </a:lnSpc>
            </a:pPr>
            <a:r>
              <a:rPr lang="en-US" sz="32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 Bold"/>
              </a:rPr>
              <a:t>ДСТУ 3582:2013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Інформація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документація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Бібліографічний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опис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Скорочення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слів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і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словосполучень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в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українській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мові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Загальні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вимоги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правила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(ISO 4:1984, NEQ; ISO 832:1994, NEQ).</a:t>
            </a:r>
          </a:p>
        </p:txBody>
      </p:sp>
      <p:sp>
        <p:nvSpPr>
          <p:cNvPr id="10" name="TextBox 13">
            <a:extLst>
              <a:ext uri="{FF2B5EF4-FFF2-40B4-BE49-F238E27FC236}">
                <a16:creationId xmlns:a16="http://schemas.microsoft.com/office/drawing/2014/main" id="{5EE1A5CA-D466-40FA-A2BA-638833D74D28}"/>
              </a:ext>
            </a:extLst>
          </p:cNvPr>
          <p:cNvSpPr txBox="1"/>
          <p:nvPr/>
        </p:nvSpPr>
        <p:spPr>
          <a:xfrm>
            <a:off x="1091045" y="3513229"/>
            <a:ext cx="16202891" cy="8207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219"/>
              </a:lnSpc>
            </a:pPr>
            <a:r>
              <a:rPr lang="en-US" sz="32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 Bold"/>
              </a:rPr>
              <a:t>ДСТУ ГОСТ 7.1:2006.</a:t>
            </a:r>
            <a:r>
              <a:rPr lang="en-US" sz="32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Система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стандартів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з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інформації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бібліотечної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видавничої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справи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Бібліографічний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запис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Бібліографічний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опис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Загальні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вимоги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правила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складання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</a:t>
            </a:r>
          </a:p>
        </p:txBody>
      </p:sp>
      <p:sp>
        <p:nvSpPr>
          <p:cNvPr id="11" name="TextBox 14">
            <a:extLst>
              <a:ext uri="{FF2B5EF4-FFF2-40B4-BE49-F238E27FC236}">
                <a16:creationId xmlns:a16="http://schemas.microsoft.com/office/drawing/2014/main" id="{E7827416-53D2-41B4-9122-967DEB1CAC5F}"/>
              </a:ext>
            </a:extLst>
          </p:cNvPr>
          <p:cNvSpPr txBox="1"/>
          <p:nvPr/>
        </p:nvSpPr>
        <p:spPr>
          <a:xfrm>
            <a:off x="1091045" y="4668232"/>
            <a:ext cx="16230600" cy="820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219"/>
              </a:lnSpc>
            </a:pPr>
            <a:r>
              <a:rPr lang="en-US" sz="32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 Bold"/>
              </a:rPr>
              <a:t>ДСТУ 8302:2015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 Bold"/>
              </a:rPr>
              <a:t>.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Інформація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документація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Бібліографічне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Загальні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положення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правила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складання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9DA1A6D8-A704-479E-9EE2-6F84A9A86BD5}"/>
              </a:ext>
            </a:extLst>
          </p:cNvPr>
          <p:cNvSpPr txBox="1"/>
          <p:nvPr/>
        </p:nvSpPr>
        <p:spPr>
          <a:xfrm>
            <a:off x="2136948" y="2804053"/>
            <a:ext cx="13785504" cy="4159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219"/>
              </a:lnSpc>
            </a:pP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полегшення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процесів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розуміння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обміну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інформацією</a:t>
            </a: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369A5FEE-8D8A-4CF1-8B1C-A4BE4D5AB6AE}"/>
              </a:ext>
            </a:extLst>
          </p:cNvPr>
          <p:cNvSpPr txBox="1"/>
          <p:nvPr/>
        </p:nvSpPr>
        <p:spPr>
          <a:xfrm>
            <a:off x="1084118" y="7126129"/>
            <a:ext cx="16230600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219"/>
              </a:lnSpc>
            </a:pPr>
            <a:r>
              <a:rPr lang="en-US" sz="32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 Bold"/>
              </a:rPr>
              <a:t>ДСТУ 7093:2009</a:t>
            </a:r>
            <a:r>
              <a:rPr lang="en-US" sz="32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Система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стандартів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з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інформації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бібліотечної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видавничої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справи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Бібліографічний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запис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Скорочення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слів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і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словосполук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поданих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іноземними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європейськими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мовами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(ГОСТ 7.11-2004, MOD; ISO 832:1994, MOD).</a:t>
            </a:r>
          </a:p>
        </p:txBody>
      </p:sp>
      <p:sp>
        <p:nvSpPr>
          <p:cNvPr id="17" name="TextBox 20">
            <a:extLst>
              <a:ext uri="{FF2B5EF4-FFF2-40B4-BE49-F238E27FC236}">
                <a16:creationId xmlns:a16="http://schemas.microsoft.com/office/drawing/2014/main" id="{7FC8A9CC-074C-4CE0-9A5A-A5DAE164BB47}"/>
              </a:ext>
            </a:extLst>
          </p:cNvPr>
          <p:cNvSpPr txBox="1"/>
          <p:nvPr/>
        </p:nvSpPr>
        <p:spPr>
          <a:xfrm>
            <a:off x="1056408" y="8724900"/>
            <a:ext cx="16621991" cy="12366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219"/>
              </a:lnSpc>
            </a:pPr>
            <a:r>
              <a:rPr lang="en-US" sz="32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 Bold"/>
              </a:rPr>
              <a:t>ДСТУ ГОСТ 7.80:2007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Система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стандартів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з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інформації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бібліотечної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видавничої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справи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Бібліографічний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запис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Бібліографічний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опис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Заголовок.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Загальні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вимоги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правила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складання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(ГОСТ 7.80-2000, IDT)</a:t>
            </a:r>
          </a:p>
        </p:txBody>
      </p:sp>
      <p:sp>
        <p:nvSpPr>
          <p:cNvPr id="19" name="Заголовок 18">
            <a:extLst>
              <a:ext uri="{FF2B5EF4-FFF2-40B4-BE49-F238E27FC236}">
                <a16:creationId xmlns:a16="http://schemas.microsoft.com/office/drawing/2014/main" id="{3A1C8DEE-9F18-421B-B16F-F1FE12764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5103"/>
            <a:ext cx="17145000" cy="1143000"/>
          </a:xfrm>
        </p:spPr>
        <p:txBody>
          <a:bodyPr>
            <a:normAutofit/>
          </a:bodyPr>
          <a:lstStyle/>
          <a:p>
            <a:r>
              <a:rPr lang="uk-UA" sz="54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</a:rPr>
              <a:t>Державні стандарти  України </a:t>
            </a:r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3FA7CD7D-FA09-48DD-906D-2F49688BC777}"/>
              </a:ext>
            </a:extLst>
          </p:cNvPr>
          <p:cNvSpPr/>
          <p:nvPr/>
        </p:nvSpPr>
        <p:spPr>
          <a:xfrm>
            <a:off x="1526172" y="1360359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2" y="0"/>
                </a:lnTo>
                <a:lnTo>
                  <a:pt x="229502" y="229502"/>
                </a:lnTo>
                <a:lnTo>
                  <a:pt x="0" y="229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14D4209-B31E-4984-9CD0-94D1093F5338}"/>
              </a:ext>
            </a:extLst>
          </p:cNvPr>
          <p:cNvSpPr/>
          <p:nvPr/>
        </p:nvSpPr>
        <p:spPr>
          <a:xfrm>
            <a:off x="1526172" y="2018731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2" y="0"/>
                </a:lnTo>
                <a:lnTo>
                  <a:pt x="229502" y="229502"/>
                </a:lnTo>
                <a:lnTo>
                  <a:pt x="0" y="229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05AB1AB9-AA77-45F2-9949-E1E8ADA5781E}"/>
              </a:ext>
            </a:extLst>
          </p:cNvPr>
          <p:cNvSpPr/>
          <p:nvPr/>
        </p:nvSpPr>
        <p:spPr>
          <a:xfrm>
            <a:off x="1556052" y="2881400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2" y="0"/>
                </a:lnTo>
                <a:lnTo>
                  <a:pt x="229502" y="229502"/>
                </a:lnTo>
                <a:lnTo>
                  <a:pt x="0" y="229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642246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5400000">
            <a:off x="8138038" y="1532715"/>
            <a:ext cx="2011924" cy="18288000"/>
            <a:chOff x="0" y="0"/>
            <a:chExt cx="529889" cy="48165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29889" cy="4816592"/>
            </a:xfrm>
            <a:custGeom>
              <a:avLst/>
              <a:gdLst/>
              <a:ahLst/>
              <a:cxnLst/>
              <a:rect l="l" t="t" r="r" b="b"/>
              <a:pathLst>
                <a:path w="529889" h="4816592">
                  <a:moveTo>
                    <a:pt x="0" y="0"/>
                  </a:moveTo>
                  <a:lnTo>
                    <a:pt x="529889" y="0"/>
                  </a:lnTo>
                  <a:lnTo>
                    <a:pt x="529889" y="4816592"/>
                  </a:lnTo>
                  <a:lnTo>
                    <a:pt x="0" y="4816592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529889" cy="48546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8364569" y="8891323"/>
            <a:ext cx="1558861" cy="1558861"/>
          </a:xfrm>
          <a:custGeom>
            <a:avLst/>
            <a:gdLst/>
            <a:ahLst/>
            <a:cxnLst/>
            <a:rect l="l" t="t" r="r" b="b"/>
            <a:pathLst>
              <a:path w="1558861" h="1558861">
                <a:moveTo>
                  <a:pt x="0" y="0"/>
                </a:moveTo>
                <a:lnTo>
                  <a:pt x="1558862" y="0"/>
                </a:lnTo>
                <a:lnTo>
                  <a:pt x="1558862" y="1558861"/>
                </a:lnTo>
                <a:lnTo>
                  <a:pt x="0" y="15588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609600" y="153093"/>
            <a:ext cx="17526000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Загальні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правила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основні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вимоги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укладання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бібліографічного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опису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ДСТУ 8302:2015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Інформація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документація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Бібліографічне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посилання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Загальні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положення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правила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складання</a:t>
            </a:r>
            <a:r>
              <a:rPr lang="en-US" sz="3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: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897464" y="1564915"/>
            <a:ext cx="12754852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опис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здійснюється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мовою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оригіналу</a:t>
            </a: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957961" y="8269034"/>
            <a:ext cx="15151699" cy="8976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499"/>
              </a:lnSpc>
            </a:pP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вказівки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тому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частини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випуску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номеру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а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також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рік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видання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подаються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арабськими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цифрами</a:t>
            </a: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957961" y="4000924"/>
            <a:ext cx="15548926" cy="17953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499"/>
              </a:lnSpc>
            </a:pP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замість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знака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«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крапка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й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тире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» («. – »),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який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розділяє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зони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бібліографічного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опису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в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бібліографічному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рекомендовано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застосовувати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знак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«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крапка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» (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цьому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в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межах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одного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застосування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в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бібліографічних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посиланнях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розділових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знаків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уніфіковують</a:t>
            </a: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957961" y="7434409"/>
            <a:ext cx="15151699" cy="4488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назва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місця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видання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подається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повністю</a:t>
            </a:r>
            <a:r>
              <a:rPr lang="uk-UA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(К. :    Київ :)</a:t>
            </a: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897464" y="2380474"/>
            <a:ext cx="14856411" cy="4488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опис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здійснюється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титульною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сторінкою</a:t>
            </a: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14" name="Freeform 14"/>
          <p:cNvSpPr/>
          <p:nvPr/>
        </p:nvSpPr>
        <p:spPr>
          <a:xfrm>
            <a:off x="1520319" y="1745460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2" y="0"/>
                </a:lnTo>
                <a:lnTo>
                  <a:pt x="229502" y="229502"/>
                </a:lnTo>
                <a:lnTo>
                  <a:pt x="0" y="229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>
            <a:off x="1511743" y="4095175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2" y="0"/>
                </a:lnTo>
                <a:lnTo>
                  <a:pt x="229502" y="229502"/>
                </a:lnTo>
                <a:lnTo>
                  <a:pt x="0" y="229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7" name="Freeform 17"/>
          <p:cNvSpPr/>
          <p:nvPr/>
        </p:nvSpPr>
        <p:spPr>
          <a:xfrm>
            <a:off x="1532364" y="6224535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2" y="0"/>
                </a:lnTo>
                <a:lnTo>
                  <a:pt x="229502" y="229501"/>
                </a:lnTo>
                <a:lnTo>
                  <a:pt x="0" y="2295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8" name="Freeform 18"/>
          <p:cNvSpPr/>
          <p:nvPr/>
        </p:nvSpPr>
        <p:spPr>
          <a:xfrm>
            <a:off x="1525598" y="7544078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2" y="0"/>
                </a:lnTo>
                <a:lnTo>
                  <a:pt x="229502" y="229501"/>
                </a:lnTo>
                <a:lnTo>
                  <a:pt x="0" y="2295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9" name="Freeform 19"/>
          <p:cNvSpPr/>
          <p:nvPr/>
        </p:nvSpPr>
        <p:spPr>
          <a:xfrm flipV="1">
            <a:off x="1520319" y="2490700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2" y="0"/>
                </a:lnTo>
                <a:lnTo>
                  <a:pt x="229502" y="229501"/>
                </a:lnTo>
                <a:lnTo>
                  <a:pt x="0" y="2295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1B1416-9B1C-4B50-8846-46D1E3A7E085}"/>
              </a:ext>
            </a:extLst>
          </p:cNvPr>
          <p:cNvSpPr txBox="1"/>
          <p:nvPr/>
        </p:nvSpPr>
        <p:spPr>
          <a:xfrm>
            <a:off x="1862828" y="5956567"/>
            <a:ext cx="149308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 </a:t>
            </a:r>
            <a:r>
              <a:rPr lang="ru-RU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ліографічному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ru-RU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дві</a:t>
            </a:r>
            <a:r>
              <a:rPr lang="ru-RU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«</a:t>
            </a:r>
            <a:r>
              <a:rPr lang="ru-RU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навскісні</a:t>
            </a:r>
            <a:r>
              <a:rPr lang="ru-RU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риски «//» </a:t>
            </a:r>
            <a:r>
              <a:rPr lang="ru-RU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замінюють</a:t>
            </a:r>
            <a:r>
              <a:rPr lang="ru-RU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ru-RU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крапкою</a:t>
            </a:r>
            <a:r>
              <a:rPr lang="ru-RU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а </a:t>
            </a:r>
            <a:r>
              <a:rPr lang="ru-RU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назву</a:t>
            </a:r>
            <a:r>
              <a:rPr lang="ru-RU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журналу </a:t>
            </a:r>
            <a:r>
              <a:rPr lang="ru-RU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або</a:t>
            </a:r>
            <a:r>
              <a:rPr lang="ru-RU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тез </a:t>
            </a:r>
            <a:r>
              <a:rPr lang="ru-RU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конференції</a:t>
            </a:r>
            <a:r>
              <a:rPr lang="ru-RU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ru-RU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виділять</a:t>
            </a:r>
            <a:r>
              <a:rPr lang="ru-RU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ru-RU" sz="3600" b="1" i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курсивом</a:t>
            </a:r>
            <a:endParaRPr lang="uk-UA" sz="3600" dirty="0">
              <a:solidFill>
                <a:srgbClr val="004A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F8BE8359-8C18-4DB3-9977-3B95D65295F3}"/>
              </a:ext>
            </a:extLst>
          </p:cNvPr>
          <p:cNvSpPr/>
          <p:nvPr/>
        </p:nvSpPr>
        <p:spPr>
          <a:xfrm>
            <a:off x="1543675" y="8388480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2" y="0"/>
                </a:lnTo>
                <a:lnTo>
                  <a:pt x="229502" y="229501"/>
                </a:lnTo>
                <a:lnTo>
                  <a:pt x="0" y="2295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67D1CF-ECF6-47CE-B54D-A6C139BE50B0}"/>
              </a:ext>
            </a:extLst>
          </p:cNvPr>
          <p:cNvSpPr txBox="1"/>
          <p:nvPr/>
        </p:nvSpPr>
        <p:spPr>
          <a:xfrm>
            <a:off x="1773176" y="2964520"/>
            <a:ext cx="150205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в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ідомост</a:t>
            </a:r>
            <a:r>
              <a:rPr lang="uk-UA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ях</a:t>
            </a:r>
            <a:r>
              <a:rPr lang="uk-UA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відповідальність</a:t>
            </a:r>
            <a:r>
              <a:rPr lang="uk-UA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за косою рискою, не дублюють авторів </a:t>
            </a:r>
            <a:endParaRPr lang="uk-UA" sz="3600" dirty="0">
              <a:solidFill>
                <a:srgbClr val="004A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Freeform 19">
            <a:extLst>
              <a:ext uri="{FF2B5EF4-FFF2-40B4-BE49-F238E27FC236}">
                <a16:creationId xmlns:a16="http://schemas.microsoft.com/office/drawing/2014/main" id="{038E7525-AFE1-42B3-8E04-B1754186CA18}"/>
              </a:ext>
            </a:extLst>
          </p:cNvPr>
          <p:cNvSpPr/>
          <p:nvPr/>
        </p:nvSpPr>
        <p:spPr>
          <a:xfrm flipV="1">
            <a:off x="1516638" y="3221293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2" y="0"/>
                </a:lnTo>
                <a:lnTo>
                  <a:pt x="229502" y="229501"/>
                </a:lnTo>
                <a:lnTo>
                  <a:pt x="0" y="2295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>
            <a:extLst>
              <a:ext uri="{FF2B5EF4-FFF2-40B4-BE49-F238E27FC236}">
                <a16:creationId xmlns:a16="http://schemas.microsoft.com/office/drawing/2014/main" id="{A07097B5-F9CE-46EE-AAED-9589F6512A68}"/>
              </a:ext>
            </a:extLst>
          </p:cNvPr>
          <p:cNvSpPr txBox="1"/>
          <p:nvPr/>
        </p:nvSpPr>
        <p:spPr>
          <a:xfrm>
            <a:off x="1702897" y="1876384"/>
            <a:ext cx="15684629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080"/>
              </a:lnSpc>
            </a:pP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Заголовок бібліографічного </a:t>
            </a: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опису 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(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ім’я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автора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) </a:t>
            </a: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CE1A1E28-42BD-464C-AA60-B033C77D1118}"/>
              </a:ext>
            </a:extLst>
          </p:cNvPr>
          <p:cNvSpPr/>
          <p:nvPr/>
        </p:nvSpPr>
        <p:spPr>
          <a:xfrm>
            <a:off x="1103484" y="2406052"/>
            <a:ext cx="329998" cy="385348"/>
          </a:xfrm>
          <a:custGeom>
            <a:avLst/>
            <a:gdLst/>
            <a:ahLst/>
            <a:cxnLst/>
            <a:rect l="l" t="t" r="r" b="b"/>
            <a:pathLst>
              <a:path w="329998" h="385348">
                <a:moveTo>
                  <a:pt x="0" y="0"/>
                </a:moveTo>
                <a:lnTo>
                  <a:pt x="329998" y="0"/>
                </a:lnTo>
                <a:lnTo>
                  <a:pt x="329998" y="385348"/>
                </a:lnTo>
                <a:lnTo>
                  <a:pt x="0" y="3853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2D517456-FEFF-4458-860F-BA10FBEFCA69}"/>
              </a:ext>
            </a:extLst>
          </p:cNvPr>
          <p:cNvSpPr txBox="1"/>
          <p:nvPr/>
        </p:nvSpPr>
        <p:spPr>
          <a:xfrm>
            <a:off x="1707189" y="2399954"/>
            <a:ext cx="15684629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080"/>
              </a:lnSpc>
            </a:pP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Основна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назва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документа</a:t>
            </a:r>
            <a:endParaRPr lang="en-US" sz="32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FB40101F-5F8F-44D8-980E-6AF5339A6601}"/>
              </a:ext>
            </a:extLst>
          </p:cNvPr>
          <p:cNvSpPr/>
          <p:nvPr/>
        </p:nvSpPr>
        <p:spPr>
          <a:xfrm>
            <a:off x="1103484" y="3039088"/>
            <a:ext cx="329998" cy="385348"/>
          </a:xfrm>
          <a:custGeom>
            <a:avLst/>
            <a:gdLst/>
            <a:ahLst/>
            <a:cxnLst/>
            <a:rect l="l" t="t" r="r" b="b"/>
            <a:pathLst>
              <a:path w="329998" h="385348">
                <a:moveTo>
                  <a:pt x="0" y="0"/>
                </a:moveTo>
                <a:lnTo>
                  <a:pt x="329998" y="0"/>
                </a:lnTo>
                <a:lnTo>
                  <a:pt x="329998" y="385348"/>
                </a:lnTo>
                <a:lnTo>
                  <a:pt x="0" y="3853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73DC5BF9-E870-45EA-A337-5FE7F9F7088C}"/>
              </a:ext>
            </a:extLst>
          </p:cNvPr>
          <p:cNvSpPr txBox="1"/>
          <p:nvPr/>
        </p:nvSpPr>
        <p:spPr>
          <a:xfrm>
            <a:off x="1685962" y="2967672"/>
            <a:ext cx="13813731" cy="7950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080"/>
              </a:lnSpc>
            </a:pP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Відомості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що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належать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назви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вид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)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наприклад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огляд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методичні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рекомендації</a:t>
            </a: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монографія, 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підручник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тощо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)</a:t>
            </a: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8A7747E9-2E01-485D-A41B-988D3D8E4785}"/>
              </a:ext>
            </a:extLst>
          </p:cNvPr>
          <p:cNvSpPr/>
          <p:nvPr/>
        </p:nvSpPr>
        <p:spPr>
          <a:xfrm>
            <a:off x="1098067" y="3942378"/>
            <a:ext cx="329998" cy="385348"/>
          </a:xfrm>
          <a:custGeom>
            <a:avLst/>
            <a:gdLst/>
            <a:ahLst/>
            <a:cxnLst/>
            <a:rect l="l" t="t" r="r" b="b"/>
            <a:pathLst>
              <a:path w="329998" h="385348">
                <a:moveTo>
                  <a:pt x="0" y="0"/>
                </a:moveTo>
                <a:lnTo>
                  <a:pt x="329998" y="0"/>
                </a:lnTo>
                <a:lnTo>
                  <a:pt x="329998" y="385348"/>
                </a:lnTo>
                <a:lnTo>
                  <a:pt x="0" y="3853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353FD003-1EC6-495E-A77A-8473361E258C}"/>
              </a:ext>
            </a:extLst>
          </p:cNvPr>
          <p:cNvSpPr txBox="1"/>
          <p:nvPr/>
        </p:nvSpPr>
        <p:spPr>
          <a:xfrm>
            <a:off x="1702897" y="4002740"/>
            <a:ext cx="13193091" cy="7950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080"/>
              </a:lnSpc>
            </a:pP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Відомості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відповідальність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особи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або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організації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які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брали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участь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у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створенні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)</a:t>
            </a:r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02B7B196-2D24-49E1-BCF1-8215037093C0}"/>
              </a:ext>
            </a:extLst>
          </p:cNvPr>
          <p:cNvSpPr/>
          <p:nvPr/>
        </p:nvSpPr>
        <p:spPr>
          <a:xfrm>
            <a:off x="1098067" y="4987751"/>
            <a:ext cx="329998" cy="385348"/>
          </a:xfrm>
          <a:custGeom>
            <a:avLst/>
            <a:gdLst/>
            <a:ahLst/>
            <a:cxnLst/>
            <a:rect l="l" t="t" r="r" b="b"/>
            <a:pathLst>
              <a:path w="329998" h="385348">
                <a:moveTo>
                  <a:pt x="0" y="0"/>
                </a:moveTo>
                <a:lnTo>
                  <a:pt x="329998" y="0"/>
                </a:lnTo>
                <a:lnTo>
                  <a:pt x="329998" y="385347"/>
                </a:lnTo>
                <a:lnTo>
                  <a:pt x="0" y="38534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413B5831-78A7-4DEE-A72E-73A4E7C827E4}"/>
              </a:ext>
            </a:extLst>
          </p:cNvPr>
          <p:cNvSpPr txBox="1"/>
          <p:nvPr/>
        </p:nvSpPr>
        <p:spPr>
          <a:xfrm>
            <a:off x="1692889" y="4787919"/>
            <a:ext cx="15684629" cy="795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080"/>
              </a:lnSpc>
            </a:pP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Відомості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повторність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видання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зміни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й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особливості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видання</a:t>
            </a:r>
            <a:endParaRPr lang="uk-UA" sz="32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  <a:p>
            <a:pPr algn="l">
              <a:lnSpc>
                <a:spcPts val="3080"/>
              </a:lnSpc>
            </a:pP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2-ге вид., перероб. і </a:t>
            </a:r>
            <a:r>
              <a:rPr lang="uk-UA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допов</a:t>
            </a: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)</a:t>
            </a:r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929FB9B6-7908-4A28-9BE5-1B402C16F370}"/>
              </a:ext>
            </a:extLst>
          </p:cNvPr>
          <p:cNvSpPr/>
          <p:nvPr/>
        </p:nvSpPr>
        <p:spPr>
          <a:xfrm>
            <a:off x="1098067" y="5715812"/>
            <a:ext cx="329998" cy="385348"/>
          </a:xfrm>
          <a:custGeom>
            <a:avLst/>
            <a:gdLst/>
            <a:ahLst/>
            <a:cxnLst/>
            <a:rect l="l" t="t" r="r" b="b"/>
            <a:pathLst>
              <a:path w="329998" h="385348">
                <a:moveTo>
                  <a:pt x="0" y="0"/>
                </a:moveTo>
                <a:lnTo>
                  <a:pt x="329998" y="0"/>
                </a:lnTo>
                <a:lnTo>
                  <a:pt x="329998" y="385347"/>
                </a:lnTo>
                <a:lnTo>
                  <a:pt x="0" y="38534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F1512F16-CA5C-4A36-B629-D5C1F01579A2}"/>
              </a:ext>
            </a:extLst>
          </p:cNvPr>
          <p:cNvSpPr txBox="1"/>
          <p:nvPr/>
        </p:nvSpPr>
        <p:spPr>
          <a:xfrm>
            <a:off x="1702896" y="5768222"/>
            <a:ext cx="15684629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080"/>
              </a:lnSpc>
            </a:pP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Вихідні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дані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місце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видання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),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видавця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рік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випуску</a:t>
            </a:r>
            <a:endParaRPr lang="en-US" sz="32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id="{16F32679-4C8C-40D0-870A-2B505F41D622}"/>
              </a:ext>
            </a:extLst>
          </p:cNvPr>
          <p:cNvSpPr/>
          <p:nvPr/>
        </p:nvSpPr>
        <p:spPr>
          <a:xfrm>
            <a:off x="1086571" y="6440090"/>
            <a:ext cx="329998" cy="385348"/>
          </a:xfrm>
          <a:custGeom>
            <a:avLst/>
            <a:gdLst/>
            <a:ahLst/>
            <a:cxnLst/>
            <a:rect l="l" t="t" r="r" b="b"/>
            <a:pathLst>
              <a:path w="329998" h="385348">
                <a:moveTo>
                  <a:pt x="0" y="0"/>
                </a:moveTo>
                <a:lnTo>
                  <a:pt x="329998" y="0"/>
                </a:lnTo>
                <a:lnTo>
                  <a:pt x="329998" y="385347"/>
                </a:lnTo>
                <a:lnTo>
                  <a:pt x="0" y="38534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5" name="TextBox 21">
            <a:extLst>
              <a:ext uri="{FF2B5EF4-FFF2-40B4-BE49-F238E27FC236}">
                <a16:creationId xmlns:a16="http://schemas.microsoft.com/office/drawing/2014/main" id="{4B96AE7F-C73B-4BB6-94FD-45661685C4D8}"/>
              </a:ext>
            </a:extLst>
          </p:cNvPr>
          <p:cNvSpPr txBox="1"/>
          <p:nvPr/>
        </p:nvSpPr>
        <p:spPr>
          <a:xfrm>
            <a:off x="1664318" y="6459056"/>
            <a:ext cx="15684629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080"/>
              </a:lnSpc>
            </a:pP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Позначення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порядковий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номер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тому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номера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випуску</a:t>
            </a:r>
            <a:endParaRPr lang="en-US" sz="32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16" name="Freeform 22">
            <a:extLst>
              <a:ext uri="{FF2B5EF4-FFF2-40B4-BE49-F238E27FC236}">
                <a16:creationId xmlns:a16="http://schemas.microsoft.com/office/drawing/2014/main" id="{DD26E01A-E641-45C5-A717-9DF03E31582B}"/>
              </a:ext>
            </a:extLst>
          </p:cNvPr>
          <p:cNvSpPr/>
          <p:nvPr/>
        </p:nvSpPr>
        <p:spPr>
          <a:xfrm>
            <a:off x="1051121" y="7188080"/>
            <a:ext cx="329998" cy="385348"/>
          </a:xfrm>
          <a:custGeom>
            <a:avLst/>
            <a:gdLst/>
            <a:ahLst/>
            <a:cxnLst/>
            <a:rect l="l" t="t" r="r" b="b"/>
            <a:pathLst>
              <a:path w="329998" h="385348">
                <a:moveTo>
                  <a:pt x="0" y="0"/>
                </a:moveTo>
                <a:lnTo>
                  <a:pt x="329998" y="0"/>
                </a:lnTo>
                <a:lnTo>
                  <a:pt x="329998" y="385348"/>
                </a:lnTo>
                <a:lnTo>
                  <a:pt x="0" y="3853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7" name="TextBox 23">
            <a:extLst>
              <a:ext uri="{FF2B5EF4-FFF2-40B4-BE49-F238E27FC236}">
                <a16:creationId xmlns:a16="http://schemas.microsoft.com/office/drawing/2014/main" id="{2C2C12A6-4ACF-4067-BC90-CCA3F93C7E56}"/>
              </a:ext>
            </a:extLst>
          </p:cNvPr>
          <p:cNvSpPr txBox="1"/>
          <p:nvPr/>
        </p:nvSpPr>
        <p:spPr>
          <a:xfrm>
            <a:off x="1702896" y="7175883"/>
            <a:ext cx="11565911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080"/>
              </a:lnSpc>
            </a:pP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Відомості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обсяг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документа</a:t>
            </a: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н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омер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сторінки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 </a:t>
            </a:r>
          </a:p>
        </p:txBody>
      </p:sp>
      <p:sp>
        <p:nvSpPr>
          <p:cNvPr id="19" name="TextBox 25">
            <a:extLst>
              <a:ext uri="{FF2B5EF4-FFF2-40B4-BE49-F238E27FC236}">
                <a16:creationId xmlns:a16="http://schemas.microsoft.com/office/drawing/2014/main" id="{69CA9192-0041-464A-9854-545620B784EB}"/>
              </a:ext>
            </a:extLst>
          </p:cNvPr>
          <p:cNvSpPr txBox="1"/>
          <p:nvPr/>
        </p:nvSpPr>
        <p:spPr>
          <a:xfrm>
            <a:off x="1614315" y="7866717"/>
            <a:ext cx="10806285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080"/>
              </a:lnSpc>
            </a:pP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Назва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в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якому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опубліковано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об’єкт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C8482C18-70F3-451C-8CA2-FA4EE43420DC}"/>
              </a:ext>
            </a:extLst>
          </p:cNvPr>
          <p:cNvSpPr/>
          <p:nvPr/>
        </p:nvSpPr>
        <p:spPr>
          <a:xfrm>
            <a:off x="1103484" y="8071588"/>
            <a:ext cx="329998" cy="385348"/>
          </a:xfrm>
          <a:custGeom>
            <a:avLst/>
            <a:gdLst/>
            <a:ahLst/>
            <a:cxnLst/>
            <a:rect l="l" t="t" r="r" b="b"/>
            <a:pathLst>
              <a:path w="329998" h="385348">
                <a:moveTo>
                  <a:pt x="0" y="0"/>
                </a:moveTo>
                <a:lnTo>
                  <a:pt x="329998" y="0"/>
                </a:lnTo>
                <a:lnTo>
                  <a:pt x="329998" y="385348"/>
                </a:lnTo>
                <a:lnTo>
                  <a:pt x="0" y="3853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2" name="Freeform 28">
            <a:extLst>
              <a:ext uri="{FF2B5EF4-FFF2-40B4-BE49-F238E27FC236}">
                <a16:creationId xmlns:a16="http://schemas.microsoft.com/office/drawing/2014/main" id="{2B00EC7F-B173-47EC-970F-A3712240352D}"/>
              </a:ext>
            </a:extLst>
          </p:cNvPr>
          <p:cNvSpPr/>
          <p:nvPr/>
        </p:nvSpPr>
        <p:spPr>
          <a:xfrm>
            <a:off x="1098067" y="8684061"/>
            <a:ext cx="329998" cy="385348"/>
          </a:xfrm>
          <a:custGeom>
            <a:avLst/>
            <a:gdLst/>
            <a:ahLst/>
            <a:cxnLst/>
            <a:rect l="l" t="t" r="r" b="b"/>
            <a:pathLst>
              <a:path w="329998" h="385348">
                <a:moveTo>
                  <a:pt x="0" y="0"/>
                </a:moveTo>
                <a:lnTo>
                  <a:pt x="329998" y="0"/>
                </a:lnTo>
                <a:lnTo>
                  <a:pt x="329998" y="385348"/>
                </a:lnTo>
                <a:lnTo>
                  <a:pt x="0" y="3853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4" name="Freeform 30">
            <a:extLst>
              <a:ext uri="{FF2B5EF4-FFF2-40B4-BE49-F238E27FC236}">
                <a16:creationId xmlns:a16="http://schemas.microsoft.com/office/drawing/2014/main" id="{26353548-22F9-466D-8E27-2FB102B2BC9C}"/>
              </a:ext>
            </a:extLst>
          </p:cNvPr>
          <p:cNvSpPr/>
          <p:nvPr/>
        </p:nvSpPr>
        <p:spPr>
          <a:xfrm>
            <a:off x="1122021" y="9188454"/>
            <a:ext cx="329998" cy="385348"/>
          </a:xfrm>
          <a:custGeom>
            <a:avLst/>
            <a:gdLst/>
            <a:ahLst/>
            <a:cxnLst/>
            <a:rect l="l" t="t" r="r" b="b"/>
            <a:pathLst>
              <a:path w="329998" h="385348">
                <a:moveTo>
                  <a:pt x="0" y="0"/>
                </a:moveTo>
                <a:lnTo>
                  <a:pt x="329998" y="0"/>
                </a:lnTo>
                <a:lnTo>
                  <a:pt x="329998" y="385348"/>
                </a:lnTo>
                <a:lnTo>
                  <a:pt x="0" y="3853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5" name="TextBox 31">
            <a:extLst>
              <a:ext uri="{FF2B5EF4-FFF2-40B4-BE49-F238E27FC236}">
                <a16:creationId xmlns:a16="http://schemas.microsoft.com/office/drawing/2014/main" id="{2E97C9A6-B52C-43CD-9AA0-93ADB56A232C}"/>
              </a:ext>
            </a:extLst>
          </p:cNvPr>
          <p:cNvSpPr txBox="1"/>
          <p:nvPr/>
        </p:nvSpPr>
        <p:spPr>
          <a:xfrm>
            <a:off x="1632463" y="9176533"/>
            <a:ext cx="11397738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080"/>
              </a:lnSpc>
            </a:pP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Примітки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(у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електронний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ресурс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тощо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).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5B40670-D4B0-4AA9-87C7-D9A8B94F3FE3}"/>
              </a:ext>
            </a:extLst>
          </p:cNvPr>
          <p:cNvSpPr txBox="1"/>
          <p:nvPr/>
        </p:nvSpPr>
        <p:spPr>
          <a:xfrm>
            <a:off x="4479026" y="0"/>
            <a:ext cx="98066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rgbClr val="004AAD"/>
                </a:solidFill>
                <a:latin typeface="Times New Roman" panose="02020603050405020304" pitchFamily="18" charset="0"/>
                <a:ea typeface="Lovelace Text"/>
                <a:cs typeface="Times New Roman" panose="02020603050405020304" pitchFamily="18" charset="0"/>
                <a:sym typeface="Lovelace Text"/>
              </a:rPr>
              <a:t>Елементи</a:t>
            </a:r>
            <a:r>
              <a:rPr lang="en-US" sz="4800" b="1" dirty="0">
                <a:solidFill>
                  <a:srgbClr val="004AAD"/>
                </a:solidFill>
                <a:latin typeface="Times New Roman" panose="02020603050405020304" pitchFamily="18" charset="0"/>
                <a:ea typeface="Lovelace Text"/>
                <a:cs typeface="Times New Roman" panose="02020603050405020304" pitchFamily="18" charset="0"/>
                <a:sym typeface="Lovelace Text"/>
              </a:rPr>
              <a:t> </a:t>
            </a:r>
            <a:r>
              <a:rPr lang="uk-UA" sz="4800" b="1" dirty="0">
                <a:solidFill>
                  <a:srgbClr val="004AAD"/>
                </a:solidFill>
                <a:latin typeface="Times New Roman" panose="02020603050405020304" pitchFamily="18" charset="0"/>
                <a:ea typeface="Lovelace Text"/>
                <a:cs typeface="Times New Roman" panose="02020603050405020304" pitchFamily="18" charset="0"/>
                <a:sym typeface="Lovelace Text"/>
              </a:rPr>
              <a:t> </a:t>
            </a:r>
            <a:r>
              <a:rPr lang="en-US" sz="4800" b="1" dirty="0">
                <a:solidFill>
                  <a:srgbClr val="004AAD"/>
                </a:solidFill>
                <a:latin typeface="Times New Roman" panose="02020603050405020304" pitchFamily="18" charset="0"/>
                <a:ea typeface="Lovelace Text"/>
                <a:cs typeface="Times New Roman" panose="02020603050405020304" pitchFamily="18" charset="0"/>
                <a:sym typeface="Lovelace Text"/>
              </a:rPr>
              <a:t>бібліографічного </a:t>
            </a:r>
            <a:r>
              <a:rPr lang="uk-UA" sz="4800" b="1" dirty="0">
                <a:solidFill>
                  <a:srgbClr val="004AAD"/>
                </a:solidFill>
                <a:latin typeface="Times New Roman" panose="02020603050405020304" pitchFamily="18" charset="0"/>
                <a:ea typeface="Lovelace Text"/>
                <a:cs typeface="Times New Roman" panose="02020603050405020304" pitchFamily="18" charset="0"/>
                <a:sym typeface="Lovelace Text"/>
              </a:rPr>
              <a:t>опису</a:t>
            </a:r>
            <a:r>
              <a:rPr lang="en-US" sz="4800" b="1" dirty="0">
                <a:solidFill>
                  <a:srgbClr val="004AAD"/>
                </a:solidFill>
                <a:latin typeface="Times New Roman" panose="02020603050405020304" pitchFamily="18" charset="0"/>
                <a:ea typeface="Lovelace Text"/>
                <a:cs typeface="Times New Roman" panose="02020603050405020304" pitchFamily="18" charset="0"/>
                <a:sym typeface="Lovelace Text"/>
              </a:rPr>
              <a:t>:</a:t>
            </a:r>
            <a:endParaRPr lang="uk-UA" sz="4800" b="1" dirty="0">
              <a:solidFill>
                <a:srgbClr val="004A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73400" y="-150257"/>
            <a:ext cx="3127809" cy="10437257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93044" y="4327726"/>
            <a:ext cx="1560711" cy="156071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39EADC0-15CE-474A-9C73-54B47945D5B6}"/>
              </a:ext>
            </a:extLst>
          </p:cNvPr>
          <p:cNvSpPr txBox="1"/>
          <p:nvPr/>
        </p:nvSpPr>
        <p:spPr>
          <a:xfrm>
            <a:off x="1664318" y="8553731"/>
            <a:ext cx="9441873" cy="501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080"/>
              </a:lnSpc>
            </a:pP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Відомості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місцезнаходження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об’єкта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посилання</a:t>
            </a:r>
            <a:endParaRPr lang="en-US" sz="32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35" name="Freeform 10">
            <a:extLst>
              <a:ext uri="{FF2B5EF4-FFF2-40B4-BE49-F238E27FC236}">
                <a16:creationId xmlns:a16="http://schemas.microsoft.com/office/drawing/2014/main" id="{ED4A31D5-EDFD-4721-A311-9DE5A536C031}"/>
              </a:ext>
            </a:extLst>
          </p:cNvPr>
          <p:cNvSpPr/>
          <p:nvPr/>
        </p:nvSpPr>
        <p:spPr>
          <a:xfrm>
            <a:off x="1147720" y="1863999"/>
            <a:ext cx="329998" cy="385348"/>
          </a:xfrm>
          <a:custGeom>
            <a:avLst/>
            <a:gdLst/>
            <a:ahLst/>
            <a:cxnLst/>
            <a:rect l="l" t="t" r="r" b="b"/>
            <a:pathLst>
              <a:path w="329998" h="385348">
                <a:moveTo>
                  <a:pt x="0" y="0"/>
                </a:moveTo>
                <a:lnTo>
                  <a:pt x="329998" y="0"/>
                </a:lnTo>
                <a:lnTo>
                  <a:pt x="329998" y="385348"/>
                </a:lnTo>
                <a:lnTo>
                  <a:pt x="0" y="3853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784393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086145-7891-42AD-93BE-6BC45A34A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62100"/>
            <a:ext cx="16078200" cy="74676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uk-UA" sz="5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Зразок опису за ДСТУ ГОСТ 7.1.2006, який використовують в каталогах і картотеках, рекомендованих списках літератури, покажчиках: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4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Свінціцький</a:t>
            </a:r>
            <a:r>
              <a:rPr lang="ru-RU" sz="4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 С. 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поширених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травлення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лікарів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практики / А. С. 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Свінціцький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2</a:t>
            </a:r>
            <a:r>
              <a:rPr lang="uk-UA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вид.,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перероб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Медкнига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2007. – 296 с.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5100" b="1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ДСТУ 8305:2015 </a:t>
            </a:r>
            <a:endParaRPr lang="uk-UA" sz="5100" b="1" dirty="0">
              <a:solidFill>
                <a:srgbClr val="004AAD"/>
              </a:solidFill>
              <a:latin typeface="Times New Roman" panose="02020603050405020304" pitchFamily="18" charset="0"/>
              <a:ea typeface="Garbata"/>
              <a:cs typeface="Times New Roman" panose="02020603050405020304" pitchFamily="18" charset="0"/>
              <a:sym typeface="Garbata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4500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Свінціцький</a:t>
            </a:r>
            <a:r>
              <a:rPr lang="ru-RU" sz="45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 С. 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поширених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травлення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лікарів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практики. 2</a:t>
            </a:r>
            <a:r>
              <a:rPr lang="uk-UA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вид.,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перероб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45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Медкнига</a:t>
            </a:r>
            <a:r>
              <a:rPr lang="ru-RU" sz="45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2007.  296 с.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uk-UA" sz="5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Зразок за </a:t>
            </a:r>
            <a:r>
              <a:rPr lang="en-US" sz="51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Vancuver</a:t>
            </a:r>
            <a:endParaRPr lang="uk-UA" sz="5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sz="45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Parker J</a:t>
            </a:r>
            <a:r>
              <a:rPr lang="en-US" sz="45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r>
              <a:rPr lang="en-US" sz="45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Principles of scientific research. 7th ed. London : Editorial</a:t>
            </a:r>
            <a:r>
              <a:rPr lang="uk-UA" sz="45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45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2017. 301 p.</a:t>
            </a:r>
            <a:endParaRPr lang="uk-UA" sz="45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b="1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ДСТУ 8305:2015 </a:t>
            </a:r>
            <a:endParaRPr lang="uk-UA" sz="5100" b="1" dirty="0">
              <a:solidFill>
                <a:srgbClr val="004AAD"/>
              </a:solidFill>
              <a:latin typeface="Times New Roman" panose="02020603050405020304" pitchFamily="18" charset="0"/>
              <a:ea typeface="Garbata"/>
              <a:cs typeface="Times New Roman" panose="02020603050405020304" pitchFamily="18" charset="0"/>
              <a:sym typeface="Garbata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sz="45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Parker J. S. Principles of scientific research. 7th ed. London : Editorial</a:t>
            </a:r>
            <a:r>
              <a:rPr lang="uk-UA" sz="45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5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2017. 301 </a:t>
            </a:r>
            <a:r>
              <a:rPr lang="en-US" sz="4500" dirty="0">
                <a:solidFill>
                  <a:schemeClr val="tx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endParaRPr lang="uk-UA" sz="300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A877222-E125-4CA4-BD0B-CDBA1DC6B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1173"/>
            <a:ext cx="14554200" cy="1143000"/>
          </a:xfrm>
        </p:spPr>
        <p:txBody>
          <a:bodyPr>
            <a:normAutofit/>
          </a:bodyPr>
          <a:lstStyle/>
          <a:p>
            <a:r>
              <a:rPr lang="ru-RU" sz="53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книг одного автора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201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5A11D6D-3686-4418-8AD4-71B55631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7145000" cy="1143000"/>
          </a:xfrm>
        </p:spPr>
        <p:txBody>
          <a:bodyPr>
            <a:normAutofit/>
          </a:bodyPr>
          <a:lstStyle/>
          <a:p>
            <a:r>
              <a:rPr lang="uk-UA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en-US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 книг двох та трьох авторів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B78592-8EBB-4F67-A621-9B8B99207A66}"/>
              </a:ext>
            </a:extLst>
          </p:cNvPr>
          <p:cNvSpPr txBox="1"/>
          <p:nvPr/>
        </p:nvSpPr>
        <p:spPr>
          <a:xfrm>
            <a:off x="1219200" y="2476500"/>
            <a:ext cx="16154400" cy="5132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Артеменко А. П. </a:t>
            </a:r>
            <a:r>
              <a:rPr lang="ru-RU" sz="28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глобалізації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індивідуалізації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топологія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міжкультурної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ru-RU" sz="28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 А. </a:t>
            </a:r>
            <a:r>
              <a:rPr lang="ru-RU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Артеменко, 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О. </a:t>
            </a:r>
            <a:r>
              <a:rPr lang="ru-RU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 </a:t>
            </a:r>
            <a:r>
              <a:rPr lang="ru-RU" sz="2800" dirty="0" err="1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Бобловський</a:t>
            </a:r>
            <a:r>
              <a:rPr lang="ru-RU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Харків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: Щедра </a:t>
            </a:r>
            <a:r>
              <a:rPr lang="ru-RU" sz="28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садиба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плюс, 2014. </a:t>
            </a:r>
            <a: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215 с.</a:t>
            </a:r>
          </a:p>
          <a:p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spcAft>
                <a:spcPts val="1000"/>
              </a:spcAft>
            </a:pP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Артеменко А. П.,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Бобловський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О. Ю.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глобалізації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індивідуалізації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топологія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міжкультурної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Харків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: Щедра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садиба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плюс, 2014. 215 с.</a:t>
            </a:r>
          </a:p>
          <a:p>
            <a:endParaRPr lang="ru-RU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Wilson D. Modern surgery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D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Wilson</a:t>
            </a:r>
            <a:r>
              <a:rPr lang="ru-RU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Lister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 </a:t>
            </a:r>
            <a:r>
              <a:rPr lang="en-US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Andrews. </a:t>
            </a:r>
            <a: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Manchester : MAN, 2011. </a:t>
            </a:r>
            <a: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240 p.</a:t>
            </a:r>
            <a:endParaRPr lang="ru-RU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Wilson D, Lister P, Andrews A. Modern surgery. Manchester : MAN</a:t>
            </a:r>
            <a:r>
              <a:rPr lang="ru-RU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2011. 240 p.</a:t>
            </a:r>
            <a:endParaRPr lang="ru-RU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spcAft>
                <a:spcPts val="1000"/>
              </a:spcAft>
            </a:pP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Wilson D., Lister P., Andrews A. Modern surgery. Manchester : MAN, 2011. 240 p.</a:t>
            </a:r>
            <a:endParaRPr lang="ru-RU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361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5A11D6D-3686-4418-8AD4-71B55631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500"/>
            <a:ext cx="17145000" cy="1143000"/>
          </a:xfrm>
        </p:spPr>
        <p:txBody>
          <a:bodyPr>
            <a:normAutofit/>
          </a:bodyPr>
          <a:lstStyle/>
          <a:p>
            <a:r>
              <a:rPr lang="uk-UA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опису книг чотирьох авторів і більше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B78592-8EBB-4F67-A621-9B8B99207A66}"/>
              </a:ext>
            </a:extLst>
          </p:cNvPr>
          <p:cNvSpPr txBox="1"/>
          <p:nvPr/>
        </p:nvSpPr>
        <p:spPr>
          <a:xfrm>
            <a:off x="990600" y="1638300"/>
            <a:ext cx="16611600" cy="790780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ru-RU" sz="28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8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О. І. </a:t>
            </a:r>
            <a:r>
              <a:rPr lang="ru-RU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Запорожець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О. С. </a:t>
            </a:r>
            <a:r>
              <a:rPr lang="ru-RU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Протоєрейський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Г. М. </a:t>
            </a:r>
            <a:r>
              <a:rPr lang="ru-RU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Франчук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І. М. Боровик.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2-ге вид.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Центр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2016.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271 с.</a:t>
            </a:r>
            <a:endParaRPr lang="en-US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spcAft>
                <a:spcPts val="1000"/>
              </a:spcAft>
            </a:pP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/ О. І.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Запорожець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О. С.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Протоєрейський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Г. М.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Франчук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І. М. Боровик. 2-ге вид.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: Центр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2016. 271 с.</a:t>
            </a:r>
          </a:p>
          <a:p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spcAft>
                <a:spcPts val="1000"/>
              </a:spcAft>
            </a:pP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Запорожець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О. І.,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Протоєрейський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О. С.,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Франчук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Г. М., Боровик І. М.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2-ге вид.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: Центр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2016. 271 с.</a:t>
            </a:r>
          </a:p>
          <a:p>
            <a:endParaRPr lang="ru-RU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ru-RU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О. І. </a:t>
            </a:r>
            <a:r>
              <a:rPr lang="ru-RU" sz="28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Запорожець</a:t>
            </a:r>
            <a:r>
              <a:rPr lang="ru-RU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2-ге вид.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: Центр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2016. 271 с.</a:t>
            </a:r>
            <a:endParaRPr lang="en-US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авторів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 М. 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Григор’єв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[та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.].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4-те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вид.,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Либідь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2018.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488 с.</a:t>
            </a:r>
          </a:p>
          <a:p>
            <a:endParaRPr lang="ru-RU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О. М. </a:t>
            </a:r>
            <a:r>
              <a:rPr lang="ru-RU" sz="28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Григор’єв</a:t>
            </a:r>
            <a:r>
              <a:rPr lang="ru-RU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4-те 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вид.,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Либідь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2018.  488 с.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309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5A11D6D-3686-4418-8AD4-71B55631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499"/>
            <a:ext cx="17602200" cy="1392893"/>
          </a:xfrm>
        </p:spPr>
        <p:txBody>
          <a:bodyPr>
            <a:normAutofit fontScale="90000"/>
          </a:bodyPr>
          <a:lstStyle/>
          <a:p>
            <a:r>
              <a:rPr lang="uk-UA" sz="59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Прикладиопису</a:t>
            </a:r>
            <a:r>
              <a:rPr lang="uk-UA" sz="59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книг (автори) та редактори, укладачі/ упорядники (без автора)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B78592-8EBB-4F67-A621-9B8B99207A66}"/>
              </a:ext>
            </a:extLst>
          </p:cNvPr>
          <p:cNvSpPr txBox="1"/>
          <p:nvPr/>
        </p:nvSpPr>
        <p:spPr>
          <a:xfrm>
            <a:off x="952500" y="2247900"/>
            <a:ext cx="16611600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Серцево-судинні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ред.: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 М. Коваленка, М. І. 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Лутая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Академія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мед. наук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кардіології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М. Д. 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Стражеска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2005. – 308 с.</a:t>
            </a:r>
          </a:p>
          <a:p>
            <a:endParaRPr lang="en-US" sz="2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Серцево-судинні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ред.: 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 М. Коваленка, М. І. 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Лутая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Академія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мед. наук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кардіології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М. Д. 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Стражеска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2005. 308 с.</a:t>
            </a:r>
          </a:p>
          <a:p>
            <a:endParaRPr lang="ru-RU" sz="2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Економіка підприємства :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/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уклад.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Н. В.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Романченко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Т. В. Кожемякіна, К. В.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Пічік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Київ :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НаУКМА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2018. – 343 с.</a:t>
            </a:r>
          </a:p>
          <a:p>
            <a:endParaRPr lang="en-US" sz="2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Економіка підприємства : </a:t>
            </a:r>
            <a:r>
              <a:rPr lang="uk-UA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/ </a:t>
            </a:r>
            <a:r>
              <a:rPr lang="uk-UA" sz="2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уклад.</a:t>
            </a:r>
            <a:r>
              <a:rPr lang="uk-UA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Н. В. </a:t>
            </a:r>
            <a:r>
              <a:rPr lang="uk-UA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Романченко</a:t>
            </a:r>
            <a:r>
              <a:rPr lang="uk-UA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Т. В. Кожемякіна, К. В. </a:t>
            </a:r>
            <a:r>
              <a:rPr lang="uk-UA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Пічік</a:t>
            </a:r>
            <a:r>
              <a:rPr lang="uk-UA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Київ : </a:t>
            </a:r>
            <a:r>
              <a:rPr lang="uk-UA" sz="28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НаУКМА</a:t>
            </a:r>
            <a:r>
              <a:rPr lang="uk-UA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2018.  343 с.</a:t>
            </a:r>
            <a:endParaRPr lang="en-US" sz="2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Hand-book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Routh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York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Guilford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1988.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Hand-book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uk-UA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D. K.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Routh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York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Guilford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1988. 320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268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5A11D6D-3686-4418-8AD4-71B55631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17318"/>
            <a:ext cx="17145000" cy="1143000"/>
          </a:xfrm>
        </p:spPr>
        <p:txBody>
          <a:bodyPr>
            <a:noAutofit/>
          </a:bodyPr>
          <a:lstStyle/>
          <a:p>
            <a:r>
              <a:rPr lang="uk-UA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опису  багатотомного видання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B78592-8EBB-4F67-A621-9B8B99207A66}"/>
              </a:ext>
            </a:extLst>
          </p:cNvPr>
          <p:cNvSpPr txBox="1"/>
          <p:nvPr/>
        </p:nvSpPr>
        <p:spPr>
          <a:xfrm>
            <a:off x="1208238" y="1943100"/>
            <a:ext cx="15871523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Енциклопедія історії України :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10 т. Т. 9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ред. рада: В. М. Литвин [та ін.] ; НАН України, Ін-т історії України.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Київ: Наук. думка, 2005.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944 с.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Енциклопедія історії України : </a:t>
            </a:r>
            <a:r>
              <a:rPr lang="uk-UA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 10 т.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/ ред. рада: В. М. Литвин [та ін.] ; НАН України, Ін-т історії України.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Київ: Наук. думка, 2005. 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Т. 9.</a:t>
            </a:r>
            <a:r>
              <a:rPr lang="ru-RU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944 с.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Закалюк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А. П. Курс сучасної української кримінології: теорія і практика : </a:t>
            </a:r>
            <a:r>
              <a:rPr lang="uk-UA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3 </a:t>
            </a:r>
            <a:r>
              <a:rPr lang="uk-UA" sz="28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Теоретичні засади та історія української кримінології.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Ін Юре, 2007.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424 с.</a:t>
            </a:r>
          </a:p>
          <a:p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Закалюк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А. П. Курс сучасної української кримінології: теорія і практика : </a:t>
            </a:r>
            <a:r>
              <a:rPr lang="uk-UA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 3 </a:t>
            </a:r>
            <a:r>
              <a:rPr lang="uk-UA" sz="28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Київ: Ін Юре, 2007. 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Теоретичні засади та історія української кримінології. 424 с.</a:t>
            </a:r>
          </a:p>
          <a:p>
            <a:endParaRPr lang="uk-UA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Voet</a:t>
            </a:r>
            <a:r>
              <a:rPr lang="en-US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D, </a:t>
            </a:r>
            <a:r>
              <a:rPr lang="en-US" sz="28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Voet</a:t>
            </a:r>
            <a:r>
              <a:rPr lang="en-US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JG. Biochemistry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3rd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Vol. 2: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 and transmission of genetic information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New York: J. Wiley &amp; Sons</a:t>
            </a:r>
            <a:r>
              <a:rPr lang="uk-UA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2004</a:t>
            </a:r>
            <a:r>
              <a:rPr lang="uk-UA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1107-1560.</a:t>
            </a:r>
          </a:p>
          <a:p>
            <a:endParaRPr lang="uk-UA" sz="28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Voet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D., 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Voet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J. G. Biochemistry. 3rd ed. New York: J. Wiley &amp; Sons, 2004. </a:t>
            </a:r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Vol. 2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The expression and transmission of genetic information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P. 1107-1560.</a:t>
            </a:r>
          </a:p>
        </p:txBody>
      </p:sp>
    </p:spTree>
    <p:extLst>
      <p:ext uri="{BB962C8B-B14F-4D97-AF65-F5344CB8AC3E}">
        <p14:creationId xmlns:p14="http://schemas.microsoft.com/office/powerpoint/2010/main" val="52154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0" y="0"/>
            <a:ext cx="2011924" cy="10287000"/>
            <a:chOff x="0" y="0"/>
            <a:chExt cx="529889" cy="27093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29889" cy="2709333"/>
            </a:xfrm>
            <a:custGeom>
              <a:avLst/>
              <a:gdLst/>
              <a:ahLst/>
              <a:cxnLst/>
              <a:rect l="l" t="t" r="r" b="b"/>
              <a:pathLst>
                <a:path w="529889" h="2709333">
                  <a:moveTo>
                    <a:pt x="0" y="0"/>
                  </a:moveTo>
                  <a:lnTo>
                    <a:pt x="529889" y="0"/>
                  </a:lnTo>
                  <a:lnTo>
                    <a:pt x="529889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529889" cy="2747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3048000" y="0"/>
            <a:ext cx="13800820" cy="12005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0221"/>
              </a:lnSpc>
            </a:pPr>
            <a:r>
              <a:rPr lang="uk-UA" sz="7095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Список</a:t>
            </a:r>
            <a:r>
              <a:rPr lang="en-US" sz="7301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7301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використаних</a:t>
            </a:r>
            <a:r>
              <a:rPr lang="en-US" sz="7301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7301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джерел</a:t>
            </a:r>
            <a:endParaRPr lang="en-US" sz="7301" dirty="0">
              <a:solidFill>
                <a:srgbClr val="004AAD"/>
              </a:solidFill>
              <a:latin typeface="Times New Roman" panose="02020603050405020304" pitchFamily="18" charset="0"/>
              <a:ea typeface="Garbata"/>
              <a:cs typeface="Times New Roman" panose="02020603050405020304" pitchFamily="18" charset="0"/>
              <a:sym typeface="Garbata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624250" y="1396770"/>
            <a:ext cx="14224570" cy="75713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	</a:t>
            </a:r>
            <a:r>
              <a:rPr lang="uk-UA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Список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використаних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джерел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–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елемент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бібліографічного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апарату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що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містить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бібліографічні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описи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використаних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джерел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і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розміщується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після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висновків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. </a:t>
            </a:r>
            <a:endParaRPr lang="uk-UA" sz="4400" dirty="0">
              <a:solidFill>
                <a:srgbClr val="004AAD"/>
              </a:solidFill>
              <a:latin typeface="Times New Roman" panose="02020603050405020304" pitchFamily="18" charset="0"/>
              <a:ea typeface="Garet 2"/>
              <a:cs typeface="Times New Roman" panose="02020603050405020304" pitchFamily="18" charset="0"/>
              <a:sym typeface="Garet 2"/>
            </a:endParaRPr>
          </a:p>
          <a:p>
            <a:pPr algn="just"/>
            <a:r>
              <a:rPr lang="uk-UA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	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Оформлення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списку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uk-UA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використаних (цитованих)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джерел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має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відповідати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вимогам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МОН</a:t>
            </a:r>
            <a:r>
              <a:rPr lang="uk-UA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України. </a:t>
            </a:r>
          </a:p>
          <a:p>
            <a:pPr algn="just"/>
            <a:r>
              <a:rPr lang="uk-UA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	Для магістерських робіт використовують ДСТУ 8302:2015 «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Інформація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та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документація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.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Бібліографічне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посилання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.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Загальні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положення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та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правила</a:t>
            </a:r>
            <a:r>
              <a:rPr lang="en-US" sz="44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4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складання</a:t>
            </a:r>
            <a:r>
              <a:rPr lang="uk-UA" sz="44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»</a:t>
            </a:r>
          </a:p>
          <a:p>
            <a:pPr algn="just"/>
            <a:r>
              <a:rPr lang="uk-UA" sz="3600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Цей стандарт є регламентуючим документом для оформлення бібліографічних посилань та бібліографічних списків посилань у наукових роботах. Він встановлює види бібліографічних посилань, правила та особливості їхнього складання та розміщення в документах.</a:t>
            </a: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Garet 2"/>
              <a:cs typeface="Times New Roman" panose="02020603050405020304" pitchFamily="18" charset="0"/>
              <a:sym typeface="Garet 2"/>
            </a:endParaRPr>
          </a:p>
        </p:txBody>
      </p:sp>
      <p:sp>
        <p:nvSpPr>
          <p:cNvPr id="7" name="Freeform 7"/>
          <p:cNvSpPr/>
          <p:nvPr/>
        </p:nvSpPr>
        <p:spPr>
          <a:xfrm>
            <a:off x="1399597" y="3957769"/>
            <a:ext cx="1224653" cy="1224653"/>
          </a:xfrm>
          <a:custGeom>
            <a:avLst/>
            <a:gdLst/>
            <a:ahLst/>
            <a:cxnLst/>
            <a:rect l="l" t="t" r="r" b="b"/>
            <a:pathLst>
              <a:path w="1224653" h="1224653">
                <a:moveTo>
                  <a:pt x="0" y="0"/>
                </a:moveTo>
                <a:lnTo>
                  <a:pt x="1224653" y="0"/>
                </a:lnTo>
                <a:lnTo>
                  <a:pt x="1224653" y="1224653"/>
                </a:lnTo>
                <a:lnTo>
                  <a:pt x="0" y="12246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5A11D6D-3686-4418-8AD4-71B55631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300"/>
            <a:ext cx="17145000" cy="1143000"/>
          </a:xfrm>
        </p:spPr>
        <p:txBody>
          <a:bodyPr>
            <a:normAutofit/>
          </a:bodyPr>
          <a:lstStyle/>
          <a:p>
            <a:r>
              <a:rPr lang="uk-UA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en-US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  частини видання</a:t>
            </a:r>
            <a:endParaRPr lang="uk-UA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B78592-8EBB-4F67-A621-9B8B99207A66}"/>
              </a:ext>
            </a:extLst>
          </p:cNvPr>
          <p:cNvSpPr txBox="1"/>
          <p:nvPr/>
        </p:nvSpPr>
        <p:spPr>
          <a:xfrm>
            <a:off x="990600" y="1943100"/>
            <a:ext cx="15860561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книги </a:t>
            </a:r>
          </a:p>
          <a:p>
            <a:endParaRPr lang="uk-UA" sz="2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Войтюк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Н. В. Розділи : Пахові грижі; Шовний матеріал в хірургії</a:t>
            </a:r>
            <a:r>
              <a:rPr lang="uk-UA" sz="28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Грижі </a:t>
            </a:r>
            <a:r>
              <a:rPr lang="uk-UA" sz="28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8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 В. В. Скиба та ін. ред. ; </a:t>
            </a:r>
            <a:r>
              <a:rPr lang="uk-UA" sz="28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Нац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мед. ун-т ім. О. О. Богомольця, </a:t>
            </a:r>
            <a:r>
              <a:rPr lang="uk-UA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ун-т охорони здоров'я України ім. П. Л. Шупика, Приват. ВНЗ "Київ. мед. ун-т".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2-ге вид.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Київ : Сталь,  2022.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С. 152-178.</a:t>
            </a:r>
          </a:p>
          <a:p>
            <a:endParaRPr lang="uk-UA" sz="2800" kern="0" dirty="0">
              <a:latin typeface="Times New Roman" panose="02020603050405020304" pitchFamily="18" charset="0"/>
            </a:endParaRPr>
          </a:p>
          <a:p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Войтюк Н. В. Розділи: Пахові грижі; Шовний матеріал в хірургії. Грижі :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/ В. В. Скиба та ін. ред. ;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мед. ун-т ім. О. О. Богомольця,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ун-т охорони здоров'я України ім. П. Л. Шупика, Приват. ВНЗ "Київ. мед. ун-т". 2-ге вид. Київ : Сталь,  2022. С. 152-178.</a:t>
            </a:r>
          </a:p>
          <a:p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Varni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JW,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Wallander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disabilities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In: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DK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(ed).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Hand-book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York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Guilford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1988. 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190-221.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Varni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Wallander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disabilities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Hand-book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/  ed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D. K.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Routh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York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Guilford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1988.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190-221.</a:t>
            </a:r>
            <a:endParaRPr lang="en-US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59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85C9AD-8AEB-4667-AAB1-47375AE92591}"/>
              </a:ext>
            </a:extLst>
          </p:cNvPr>
          <p:cNvSpPr txBox="1"/>
          <p:nvPr/>
        </p:nvSpPr>
        <p:spPr>
          <a:xfrm>
            <a:off x="1066800" y="1496347"/>
            <a:ext cx="16611600" cy="8125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Релігія та медицина [Текст] : матеріали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наук.-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пам'яті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Луки (В. Ф.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Войно-Ясенецького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11-12 черв. 2019 р. / [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редкол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Кучин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Ю. Л. та ін.] ;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мед. ун-т ім. О. О. Богомольця, Каф. філософії, біоетики та історії медицини, Громад.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релігієзнавців", Центр розвитку особистості "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Болгарія).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Київ : Автограф, 2019.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377 с. : рис.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рос.,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Бібліогр. в кінці ст.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 прим.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 978-966-8349-16-4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Релігія та медицина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матеріали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міжнар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наук.-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пам'яті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Луки (В. Ф.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Войно-Ясенецького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), 11-12 черв. 2019 р. / [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редкол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Кучин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Ю. Л. та ін.] ;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мед. ун-т ім. О. О. Богомольця, Каф. філософії, біоетики та історії медицини, Громад.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"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Укр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асоц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релігієзнавців", Центр розвитку особистості "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Humanus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" (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Болгарія). Київ : Автограф, 2019. 377 с.</a:t>
            </a:r>
          </a:p>
          <a:p>
            <a:endParaRPr lang="uk-UA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Tiuliukin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</a:t>
            </a:r>
            <a:r>
              <a:rPr lang="en-US" sz="2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Ivanchov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P,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Gychka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S. Features of the microflora of the colon in patients with complicated colorectal cancer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research: modern challenges and future prospects. Proceedings of the 6th International scientific and practical conference. 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Munich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Germany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MDPC Publishing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2025. p. 48-56.</a:t>
            </a:r>
          </a:p>
          <a:p>
            <a:endParaRPr lang="uk-UA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Tiuliukin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Ivanchov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P, 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Gychka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S. Features of the microflora of the colon in patients with complicated colorectal cancer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Scientific research: modern challenges and future prospects. Proceedings of the 6th International scientific and practical conference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Munich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Germany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MDPC Publishing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 2025. p. 48-56.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9ED19BE-82F9-4346-A2E8-CD74A495F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4245"/>
            <a:ext cx="17221200" cy="1143000"/>
          </a:xfrm>
        </p:spPr>
        <p:txBody>
          <a:bodyPr>
            <a:normAutofit/>
          </a:bodyPr>
          <a:lstStyle/>
          <a:p>
            <a:r>
              <a:rPr lang="uk-UA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оформлення матеріалів конференції </a:t>
            </a:r>
          </a:p>
        </p:txBody>
      </p:sp>
    </p:spTree>
    <p:extLst>
      <p:ext uri="{BB962C8B-B14F-4D97-AF65-F5344CB8AC3E}">
        <p14:creationId xmlns:p14="http://schemas.microsoft.com/office/powerpoint/2010/main" val="2928353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85C9AD-8AEB-4667-AAB1-47375AE92591}"/>
              </a:ext>
            </a:extLst>
          </p:cNvPr>
          <p:cNvSpPr txBox="1"/>
          <p:nvPr/>
        </p:nvSpPr>
        <p:spPr>
          <a:xfrm>
            <a:off x="1066800" y="1790700"/>
            <a:ext cx="16611600" cy="8125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релігії та медицини в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постсекулярну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добу: матеріали ІІІ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наук.-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присвяченої пам’яті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свт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Луки (В. Ф.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Войно-Ясенецького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[Електронний ресурс]. – Київ : НМУ ім. О. О. Богомольця, ВР ІФ ім. Г. С. Сковороди НАНУ, 2021. – 311 с. – Режим доступу: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ttp://ir.librarynmu.com/bitstream/123456789/7367/1/%D0%A4%D1%96%D0%BB%D0%BE%D1%81%D0%BE%D1%84%D1%96%D1%8F%20%D1%80%D0%B5%D0%BB%D1%96%D0%B3%D1%96%D1%97%20%D1%82%D0%B0%20%D0%BC%D0%B5%D0%B4%D0%B8%D1%86%D0%B8%D0%BD%D0%B8%20%D0%B2%20%D0%BF%D0%BE%D1%81%D1%82%D1%81%D0%B5%D0%BA%D1%83%D0%BB%D1%8F%D1%80%D0%BD%D1%83%20%D0%B4%D0%BE%D0%B1%D1%83.pd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(дата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зверення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20.03.2023)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Земсков С. В., Гололобова К. О. Святитель Лука Войно-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Ясенецький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всупереч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релігії та медицини в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постсекулярну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добу: матеріали ІІІ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Міжнар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наук.-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., присвяченої пам’яті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свт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Луки (В. Ф.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Войно-Ясенецького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). Київ : НМУ ім. О. О. Богомольця, ВР ІФ ім. Г. С. Сковороди НАНУ, 2021. С. 19-21.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ir.librarynmu.com/bitstream/123456789/7367/1/%D0%A4%D1%96%D0%BB%D0%BE%D1%81%D0%BE%D1%84%D1%96%D1%8F%20%D1%80%D0%B5%D0%BB%D1%96%D0%B3%D1%96%D1%97%20%D1%82%D0%B0%20%D0%BC%D0%B5%D0%B4%D0%B8%D1%86%D0%B8%D0%BD%D0%B8%20%D0%B2%20%D0%BF%D0%BE%D1%81%D1%82%D1%81%D0%B5%D0%BA%D1%83%D0%BB%D1%8F%D1%80%D0%BD%D1%83%20%D0%B4%D0%BE%D0%B1%D1%83.pd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(дата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зверення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20.03.2023)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9ED19BE-82F9-4346-A2E8-CD74A495F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0"/>
            <a:ext cx="15087600" cy="1676400"/>
          </a:xfrm>
        </p:spPr>
        <p:txBody>
          <a:bodyPr>
            <a:noAutofit/>
          </a:bodyPr>
          <a:lstStyle/>
          <a:p>
            <a:r>
              <a:rPr lang="uk-UA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матеріалів конференції (електронний ресурс) </a:t>
            </a:r>
          </a:p>
        </p:txBody>
      </p:sp>
    </p:spTree>
    <p:extLst>
      <p:ext uri="{BB962C8B-B14F-4D97-AF65-F5344CB8AC3E}">
        <p14:creationId xmlns:p14="http://schemas.microsoft.com/office/powerpoint/2010/main" val="113393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9F5B62-57BE-46A2-8B37-E1D5AB4AB29E}"/>
              </a:ext>
            </a:extLst>
          </p:cNvPr>
          <p:cNvSpPr txBox="1"/>
          <p:nvPr/>
        </p:nvSpPr>
        <p:spPr>
          <a:xfrm>
            <a:off x="381000" y="952500"/>
            <a:ext cx="17602200" cy="7566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Друкований журнал</a:t>
            </a:r>
          </a:p>
          <a:p>
            <a:pPr marL="0" lvl="0" indent="0">
              <a:spcAft>
                <a:spcPts val="1000"/>
              </a:spcAft>
              <a:buNone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Калюжна Л. Д. Стратегічне управління у сфері охорони здоров’я: теоретичні аспекти та практичні підходи / Л. Д. Калюжна, Т. Ю.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Марушко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Управління охороною здоров’я.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2(38).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12–18.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uk-UA" sz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Калюжна Л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Марушко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Т. Ю. Стратегічне управління у сфері охорони здоров’я: теоретичні аспекти та практичні підходи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охороною здоров’я.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2023. № 2. С. 12–18.</a:t>
            </a:r>
          </a:p>
          <a:p>
            <a:pPr>
              <a:spcAft>
                <a:spcPts val="1000"/>
              </a:spcAft>
            </a:pPr>
            <a:endParaRPr lang="en-US" sz="1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Zale EL, Lange KL, Fields SA,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Ditre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JW. The relation between pain-related fear and disability: a meta-analysis. J Pain. 2013 Oct;14(10):1019-30.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10.1016/j.jpain.2013.05.005. </a:t>
            </a:r>
            <a:endParaRPr lang="uk-UA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en-US" sz="1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pain-related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meta-analysis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Zale</a:t>
            </a:r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et al.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Journal of Pain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Vol.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P.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1019–1030.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 10.1016/j.jpain.2013.05.005. 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(date of access: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20.03.2023)</a:t>
            </a:r>
          </a:p>
          <a:p>
            <a:pPr>
              <a:spcAft>
                <a:spcPts val="1000"/>
              </a:spcAft>
            </a:pPr>
            <a:endParaRPr lang="uk-UA" sz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pain-related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meta-analysis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Zale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Lange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Fields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J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W. 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Ditre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Journal of Pain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2013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Vol.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P.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1019–1030.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 10.1016/j.jpain.2013.05.005. 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(date of access: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20.03.2023)</a:t>
            </a:r>
            <a:endParaRPr lang="en-US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uk-UA" sz="1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9ED19BE-82F9-4346-A2E8-CD74A495FD8D}"/>
              </a:ext>
            </a:extLst>
          </p:cNvPr>
          <p:cNvSpPr txBox="1">
            <a:spLocks/>
          </p:cNvSpPr>
          <p:nvPr/>
        </p:nvSpPr>
        <p:spPr>
          <a:xfrm>
            <a:off x="1828800" y="0"/>
            <a:ext cx="15087600" cy="12573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3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журналу</a:t>
            </a:r>
          </a:p>
        </p:txBody>
      </p:sp>
    </p:spTree>
    <p:extLst>
      <p:ext uri="{BB962C8B-B14F-4D97-AF65-F5344CB8AC3E}">
        <p14:creationId xmlns:p14="http://schemas.microsoft.com/office/powerpoint/2010/main" val="3948326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9F5B62-57BE-46A2-8B37-E1D5AB4AB29E}"/>
              </a:ext>
            </a:extLst>
          </p:cNvPr>
          <p:cNvSpPr txBox="1"/>
          <p:nvPr/>
        </p:nvSpPr>
        <p:spPr>
          <a:xfrm>
            <a:off x="571500" y="1485900"/>
            <a:ext cx="17145000" cy="7755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Журавель О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Клініко-лабораторна оцінка стану пацієнтів з ревізійною ринопластикою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Журавель,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Запорожець,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Храпач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Клініко-лабораторна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 стану пацієнтів з ревізійною ринопластикою. Імунологія та алергологія: наука і практика.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С.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54-59. Режим доступу: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https://immunology.org.ua/index.php/journal/article/view/120/94</a:t>
            </a:r>
            <a:endParaRPr lang="uk-U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en-US" sz="2800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Журавель О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Запорожець Т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Храпач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В. Клініко-лабораторна оцінка стану пацієнтів з ревізійною ринопластикою. 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Імунологія та алергологія: наука і практика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2024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№ 1. С. 54-59.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URL: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https://immunology.org.ua/index.php/journal/article/view/120/94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https://doi.org/10.37321/immunology.2024.1-08 </a:t>
            </a:r>
            <a:endParaRPr lang="uk-UA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uk-U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Zattoni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Christoforidis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D. How best to palliate and treat emergency conditions in geriatric patients with colorectal cancer. Eur J Surg Oncol. 2020 Mar;46(3):369-378.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10.1016/j.ejso.2019.12.020.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Available at: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https://www.ejso.com/article/S0748-7983(19)31510-0/abstract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uk-UA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Zattoni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Christoforidis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D. How best to palliate and treat emergency conditions in geriatric patients with colorectal cancer.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European Journal of Surgical Oncology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2020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Vol. 46,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P. 369-378. 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10.1016/j.ejso.2019.12.020. URL: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https://www.ejso.com/article/S0748-7983(19)31510-0/abstract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9ED19BE-82F9-4346-A2E8-CD74A495FD8D}"/>
              </a:ext>
            </a:extLst>
          </p:cNvPr>
          <p:cNvSpPr txBox="1">
            <a:spLocks/>
          </p:cNvSpPr>
          <p:nvPr/>
        </p:nvSpPr>
        <p:spPr>
          <a:xfrm>
            <a:off x="6927" y="190500"/>
            <a:ext cx="18288000" cy="1066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0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sz="50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50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50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журналу у </a:t>
            </a:r>
            <a:r>
              <a:rPr lang="ru-RU" sz="50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відкритому</a:t>
            </a:r>
            <a:r>
              <a:rPr lang="ru-RU" sz="50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доступі</a:t>
            </a:r>
            <a:r>
              <a:rPr lang="ru-RU" sz="50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931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9F5B62-57BE-46A2-8B37-E1D5AB4AB29E}"/>
              </a:ext>
            </a:extLst>
          </p:cNvPr>
          <p:cNvSpPr txBox="1"/>
          <p:nvPr/>
        </p:nvSpPr>
        <p:spPr>
          <a:xfrm>
            <a:off x="685800" y="1638300"/>
            <a:ext cx="16916400" cy="7458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автора, журнал в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електронному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доступі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із  сайту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uk-UA" sz="28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вінціцький</a:t>
            </a:r>
            <a:r>
              <a:rPr lang="ru-RU" sz="28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Анатолій</a:t>
            </a:r>
            <a:r>
              <a:rPr lang="ru-RU" sz="28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kern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таніславович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(до 70-річчя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[Електронний ресурс]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П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рактикуючий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лікар.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7, №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 90–92. </a:t>
            </a:r>
            <a:r>
              <a:rPr lang="uk-UA" sz="2800" kern="1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https://plr.com.ua/index.php/journal/article/download/24/23/</a:t>
            </a:r>
            <a:r>
              <a:rPr lang="uk-UA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(дата звернення). </a:t>
            </a:r>
            <a:r>
              <a:rPr lang="uk-UA" sz="2800" kern="1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з екрану.</a:t>
            </a:r>
          </a:p>
          <a:p>
            <a:pPr marL="0" indent="0">
              <a:spcAft>
                <a:spcPts val="1000"/>
              </a:spcAft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вінціцький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Анатолій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таніславович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(до 70-річчя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рактикуючий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лікар.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Т.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7, </a:t>
            </a:r>
            <a:endParaRPr lang="uk-UA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С. 90–92.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URL: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https://plr.com.ua/index.php/journal/article/download/24/23/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(дата звернення). </a:t>
            </a:r>
          </a:p>
          <a:p>
            <a:pPr>
              <a:spcAft>
                <a:spcPts val="1000"/>
              </a:spcAft>
            </a:pPr>
            <a:endParaRPr lang="uk-UA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Офіційний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курс </a:t>
            </a:r>
            <a:r>
              <a:rPr lang="ru-RU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гривні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валют на дату 11.06.2020 </a:t>
            </a:r>
            <a:r>
              <a:rPr lang="uk-UA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[Електронний ресурс] 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// </a:t>
            </a:r>
            <a:r>
              <a:rPr lang="ru-RU" sz="28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банк </a:t>
            </a:r>
            <a:r>
              <a:rPr lang="ru-RU" sz="2800" b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Режим</a:t>
            </a:r>
            <a:r>
              <a:rPr lang="en-US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доступу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https://bank.gov.ua/ua/markets/exchangerates?date=11.06.2020&amp;amp;period=daily</a:t>
            </a:r>
            <a:br>
              <a:rPr lang="en-US" sz="2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(дата </a:t>
            </a:r>
            <a:r>
              <a:rPr lang="ru-RU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11.06.2020).</a:t>
            </a:r>
          </a:p>
          <a:p>
            <a:pPr>
              <a:spcAft>
                <a:spcPts val="1000"/>
              </a:spcAft>
            </a:pPr>
            <a:endParaRPr lang="en-US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Офіційний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курс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гривні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валют на дату 11.06.2020 </a:t>
            </a:r>
            <a:r>
              <a:rPr lang="ru-RU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банк </a:t>
            </a:r>
            <a:r>
              <a:rPr lang="ru-RU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URL: 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https://bank.gov.ua/ua/markets/exchangerates?date=11.06.2020&amp;amp;period=daily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(дата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11.06.2020).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9ED19BE-82F9-4346-A2E8-CD74A495FD8D}"/>
              </a:ext>
            </a:extLst>
          </p:cNvPr>
          <p:cNvSpPr txBox="1">
            <a:spLocks/>
          </p:cNvSpPr>
          <p:nvPr/>
        </p:nvSpPr>
        <p:spPr>
          <a:xfrm>
            <a:off x="1828800" y="0"/>
            <a:ext cx="15087600" cy="12573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3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сайту</a:t>
            </a:r>
          </a:p>
        </p:txBody>
      </p:sp>
    </p:spTree>
    <p:extLst>
      <p:ext uri="{BB962C8B-B14F-4D97-AF65-F5344CB8AC3E}">
        <p14:creationId xmlns:p14="http://schemas.microsoft.com/office/powerpoint/2010/main" val="77042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A601B8-29DA-4102-BF34-8C9894FA3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190500"/>
            <a:ext cx="12954000" cy="1143000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uk-UA" sz="5300" b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опису законодавчих та нормативних документів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2F8089-3443-4A98-88A4-FECDB5AC6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171700"/>
            <a:ext cx="16306800" cy="72009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офіц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текст.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КМ, 2013. 96 с. 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endParaRPr lang="ru-RU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Закон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28.06.1996 № 254к/96-ВР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зі змінами і доповненнями][Редакція </a:t>
            </a:r>
            <a:b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 01.01.2020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(ВВР), 1996, № 30, ст. 141).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База </a:t>
            </a:r>
            <a:r>
              <a:rPr lang="ru-RU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/ ВР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https://zakon.rada.gov.ua/laws/show/254%D0%BA/96-%D0%B2%D1%80#Text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(дата звернення: 08.02.2012).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alt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 освіту : Закон України від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05.09.2017</a:t>
            </a:r>
            <a:r>
              <a:rPr lang="uk-UA" alt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№ 2145-VIII</a:t>
            </a:r>
            <a:r>
              <a:rPr lang="uk-UA" alt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[редакція від 02.05.2025] (Відомості Верховної Ради (ВВР). 2017,  № 38-39, ст.380)</a:t>
            </a:r>
            <a:r>
              <a:rPr lang="ru-RU" alt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Б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аза </a:t>
            </a:r>
            <a:r>
              <a:rPr lang="ru-RU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/ ВР </a:t>
            </a:r>
            <a:r>
              <a:rPr lang="ru-RU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alt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https://zakon.rada.gov.ua/laws/show/2145-19#Text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121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A6A4D5E4-4944-405F-B40F-5F78A05F7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7297400" cy="7124700"/>
          </a:xfrm>
        </p:spPr>
        <p:txBody>
          <a:bodyPr>
            <a:normAutofit/>
          </a:bodyPr>
          <a:lstStyle/>
          <a:p>
            <a:pPr marL="0" indent="0" algn="l">
              <a:lnSpc>
                <a:spcPts val="2659"/>
              </a:lnSpc>
              <a:buNone/>
            </a:pPr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Список використаних джерел</a:t>
            </a:r>
          </a:p>
          <a:p>
            <a:pPr algn="l">
              <a:lnSpc>
                <a:spcPts val="2659"/>
              </a:lnSpc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Гузенко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Сніжана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Іванівна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Оформлення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бібліографічних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посилань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у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наукових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роботах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матеріалами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ДСТУ 8302:2015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іншихМіжнародних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стилів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).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Київський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університет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імені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Б.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Грінченка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[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презентація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]. URL: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  <a:hlinkClick r:id="rId2"/>
              </a:rPr>
              <a:t>https://library.kubg.edu.ua/images/stories/Departaments/uk/biblio/na_dopomogu_naukovcyam/%D0%9E%D1%84%D0%BE%D1%80%D0%BC%D0%BB%D0%B5%D0%BD%D0%BD%D1%8F_%D0%B4%D0%B6%D0%B5%D1%80%D0%B5%D0%BB.pdf</a:t>
            </a:r>
            <a:endParaRPr lang="uk-UA" sz="2800" dirty="0">
              <a:solidFill>
                <a:srgbClr val="000000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  <a:p>
            <a:pPr algn="l">
              <a:lnSpc>
                <a:spcPts val="2659"/>
              </a:lnSpc>
            </a:pPr>
            <a:endParaRPr lang="uk-UA" sz="2800" dirty="0">
              <a:solidFill>
                <a:srgbClr val="000000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  <a:p>
            <a:pPr>
              <a:lnSpc>
                <a:spcPts val="2659"/>
              </a:lnSpc>
            </a:pP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Приклади оформлення бібліографічного опису  у списку використаних джерел з урахуванням ДСТУ 8302:2015.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URL: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  <a:hlinkClick r:id="rId3"/>
              </a:rPr>
              <a:t>https://www.calameo.com/read/003338077598f5ce8c893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  <a:p>
            <a:pPr algn="l">
              <a:lnSpc>
                <a:spcPts val="2659"/>
              </a:lnSpc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  <a:p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сайті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Українського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науково-молодіжного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журналу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є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детальні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інструкції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для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авторів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щодо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оформлення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внутрішньотекстових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цитат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ь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в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стилі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Vancouver/NLM]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Instructions for authors on formatting in-text citations and references in Vancouver/NLM stylehttps://mmj.nmuofficial.com/downloads/vancouver-en.pdf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55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A6A4D5E4-4944-405F-B40F-5F78A05F7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7297400" cy="7124700"/>
          </a:xfrm>
        </p:spPr>
        <p:txBody>
          <a:bodyPr>
            <a:normAutofit/>
          </a:bodyPr>
          <a:lstStyle/>
          <a:p>
            <a:pPr algn="l">
              <a:lnSpc>
                <a:spcPts val="2659"/>
              </a:lnSpc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2659"/>
              </a:lnSpc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59"/>
              </a:lnSpc>
              <a:buNone/>
            </a:pPr>
            <a:endParaRPr lang="uk-UA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59"/>
              </a:lnSpc>
              <a:buNone/>
            </a:pPr>
            <a:endParaRPr lang="uk-UA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59"/>
              </a:lnSpc>
              <a:buNone/>
            </a:pPr>
            <a:endParaRPr lang="uk-UA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59"/>
              </a:lnSpc>
              <a:buNone/>
            </a:pPr>
            <a:endParaRPr lang="uk-UA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59"/>
              </a:lnSpc>
              <a:buNone/>
            </a:pPr>
            <a:r>
              <a:rPr lang="uk-UA" sz="5400" b="1" i="1" dirty="0">
                <a:solidFill>
                  <a:srgbClr val="004A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46154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7264804" y="-6134706"/>
            <a:ext cx="4512654" cy="18432661"/>
            <a:chOff x="0" y="-38100"/>
            <a:chExt cx="1354667" cy="48546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72805" cy="4816592"/>
            </a:xfrm>
            <a:custGeom>
              <a:avLst/>
              <a:gdLst/>
              <a:ahLst/>
              <a:cxnLst/>
              <a:rect l="l" t="t" r="r" b="b"/>
              <a:pathLst>
                <a:path w="1354667" h="4816592">
                  <a:moveTo>
                    <a:pt x="0" y="0"/>
                  </a:moveTo>
                  <a:lnTo>
                    <a:pt x="1354667" y="0"/>
                  </a:lnTo>
                  <a:lnTo>
                    <a:pt x="1354667" y="4816592"/>
                  </a:lnTo>
                  <a:lnTo>
                    <a:pt x="0" y="4816592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1354667" cy="48546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219200" y="825297"/>
            <a:ext cx="16190128" cy="1341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dirty="0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Головне </a:t>
            </a:r>
            <a:r>
              <a:rPr lang="en-US" sz="6600" dirty="0" err="1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правило</a:t>
            </a:r>
            <a:r>
              <a:rPr lang="en-US" sz="6600" dirty="0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uk-UA" sz="6600" dirty="0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у</a:t>
            </a:r>
            <a:r>
              <a:rPr lang="en-US" sz="6600" dirty="0" err="1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кладан</a:t>
            </a:r>
            <a:r>
              <a:rPr lang="uk-UA" sz="6600" dirty="0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ня</a:t>
            </a:r>
            <a:r>
              <a:rPr lang="en-US" sz="6600" dirty="0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6600" dirty="0" err="1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списку</a:t>
            </a:r>
            <a:r>
              <a:rPr lang="en-US" sz="6600" dirty="0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6600" dirty="0" err="1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джерел</a:t>
            </a:r>
            <a:endParaRPr lang="en-US" sz="6600" dirty="0">
              <a:solidFill>
                <a:srgbClr val="F8F5ED"/>
              </a:solidFill>
              <a:latin typeface="Times New Roman" panose="02020603050405020304" pitchFamily="18" charset="0"/>
              <a:ea typeface="Garbata"/>
              <a:cs typeface="Times New Roman" panose="02020603050405020304" pitchFamily="18" charset="0"/>
              <a:sym typeface="Garbat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137BCC-230F-4A6C-865D-837D90FC2A52}"/>
              </a:ext>
            </a:extLst>
          </p:cNvPr>
          <p:cNvSpPr txBox="1"/>
          <p:nvPr/>
        </p:nvSpPr>
        <p:spPr>
          <a:xfrm>
            <a:off x="304800" y="2857500"/>
            <a:ext cx="17518265" cy="7078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4160"/>
              </a:lnSpc>
            </a:pPr>
            <a:r>
              <a:rPr lang="uk-UA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	П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ід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час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опрацювання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джерел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для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наукової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роботи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:</a:t>
            </a:r>
            <a:endParaRPr lang="uk-UA" sz="4800" dirty="0">
              <a:solidFill>
                <a:srgbClr val="004AAD"/>
              </a:solidFill>
              <a:latin typeface="Times New Roman" panose="02020603050405020304" pitchFamily="18" charset="0"/>
              <a:ea typeface="Garet 2"/>
              <a:cs typeface="Times New Roman" panose="02020603050405020304" pitchFamily="18" charset="0"/>
              <a:sym typeface="Garet 2"/>
            </a:endParaRPr>
          </a:p>
          <a:p>
            <a:pPr algn="just">
              <a:lnSpc>
                <a:spcPts val="4160"/>
              </a:lnSpc>
            </a:pPr>
            <a:endParaRPr lang="uk-UA" sz="4800" dirty="0">
              <a:solidFill>
                <a:srgbClr val="004AAD"/>
              </a:solidFill>
              <a:latin typeface="Times New Roman" panose="02020603050405020304" pitchFamily="18" charset="0"/>
              <a:ea typeface="Garet 2"/>
              <a:cs typeface="Times New Roman" panose="02020603050405020304" pitchFamily="18" charset="0"/>
              <a:sym typeface="Garet 2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ru-RU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Ф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іксувати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вихідні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дані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усіх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цитованих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у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роботі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джерел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(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автора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назву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місце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та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рік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видання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видавництво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сторінки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тощо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)</a:t>
            </a:r>
            <a:r>
              <a:rPr lang="ru-RU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ru-RU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а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етапі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підготовки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та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безпосереднього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написання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роботи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а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не</a:t>
            </a:r>
            <a:r>
              <a:rPr lang="uk-UA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після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її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завершення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.</a:t>
            </a:r>
            <a:endParaRPr lang="uk-UA" sz="4800" dirty="0">
              <a:solidFill>
                <a:srgbClr val="004AAD"/>
              </a:solidFill>
              <a:latin typeface="Times New Roman" panose="02020603050405020304" pitchFamily="18" charset="0"/>
              <a:ea typeface="Garet 2"/>
              <a:cs typeface="Times New Roman" panose="02020603050405020304" pitchFamily="18" charset="0"/>
              <a:sym typeface="Garet 2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Варто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формувати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джерела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які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опрацьовуєте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в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алфавітному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порядку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.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Це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допоможе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зекономити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час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спростить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укладання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списку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цитованих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згадуваних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у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роботі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та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опрацьованих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8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джерел</a:t>
            </a:r>
            <a:r>
              <a:rPr lang="en-US" sz="48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0" y="0"/>
            <a:ext cx="2011924" cy="10287000"/>
            <a:chOff x="0" y="0"/>
            <a:chExt cx="529889" cy="27093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29889" cy="2709333"/>
            </a:xfrm>
            <a:custGeom>
              <a:avLst/>
              <a:gdLst/>
              <a:ahLst/>
              <a:cxnLst/>
              <a:rect l="l" t="t" r="r" b="b"/>
              <a:pathLst>
                <a:path w="529889" h="2709333">
                  <a:moveTo>
                    <a:pt x="0" y="0"/>
                  </a:moveTo>
                  <a:lnTo>
                    <a:pt x="529889" y="0"/>
                  </a:lnTo>
                  <a:lnTo>
                    <a:pt x="529889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529889" cy="2747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7" name="Freeform 7"/>
          <p:cNvSpPr/>
          <p:nvPr/>
        </p:nvSpPr>
        <p:spPr>
          <a:xfrm>
            <a:off x="1399597" y="3957769"/>
            <a:ext cx="1224653" cy="1224653"/>
          </a:xfrm>
          <a:custGeom>
            <a:avLst/>
            <a:gdLst/>
            <a:ahLst/>
            <a:cxnLst/>
            <a:rect l="l" t="t" r="r" b="b"/>
            <a:pathLst>
              <a:path w="1224653" h="1224653">
                <a:moveTo>
                  <a:pt x="0" y="0"/>
                </a:moveTo>
                <a:lnTo>
                  <a:pt x="1224653" y="0"/>
                </a:lnTo>
                <a:lnTo>
                  <a:pt x="1224653" y="1224653"/>
                </a:lnTo>
                <a:lnTo>
                  <a:pt x="0" y="12246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3371295" y="285681"/>
            <a:ext cx="13788939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44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Основні</a:t>
            </a:r>
            <a:r>
              <a:rPr lang="en-US" sz="4400" b="1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4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правила</a:t>
            </a:r>
            <a:r>
              <a:rPr lang="en-US" sz="4400" b="1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4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оформлення</a:t>
            </a:r>
            <a:r>
              <a:rPr lang="en-US" sz="4400" b="1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uk-UA" sz="4400" b="1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списку використаних (цитованих) джерел</a:t>
            </a:r>
            <a:r>
              <a:rPr lang="en-US" sz="4400" b="1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:</a:t>
            </a:r>
          </a:p>
        </p:txBody>
      </p:sp>
      <p:sp>
        <p:nvSpPr>
          <p:cNvPr id="9" name="Freeform 9"/>
          <p:cNvSpPr/>
          <p:nvPr/>
        </p:nvSpPr>
        <p:spPr>
          <a:xfrm>
            <a:off x="2690183" y="2338321"/>
            <a:ext cx="294896" cy="294896"/>
          </a:xfrm>
          <a:custGeom>
            <a:avLst/>
            <a:gdLst/>
            <a:ahLst/>
            <a:cxnLst/>
            <a:rect l="l" t="t" r="r" b="b"/>
            <a:pathLst>
              <a:path w="294896" h="294896">
                <a:moveTo>
                  <a:pt x="0" y="0"/>
                </a:moveTo>
                <a:lnTo>
                  <a:pt x="294896" y="0"/>
                </a:lnTo>
                <a:lnTo>
                  <a:pt x="294896" y="294896"/>
                </a:lnTo>
                <a:lnTo>
                  <a:pt x="0" y="29489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2757310" y="3709206"/>
            <a:ext cx="294896" cy="294896"/>
          </a:xfrm>
          <a:custGeom>
            <a:avLst/>
            <a:gdLst/>
            <a:ahLst/>
            <a:cxnLst/>
            <a:rect l="l" t="t" r="r" b="b"/>
            <a:pathLst>
              <a:path w="294896" h="294896">
                <a:moveTo>
                  <a:pt x="0" y="0"/>
                </a:moveTo>
                <a:lnTo>
                  <a:pt x="294896" y="0"/>
                </a:lnTo>
                <a:lnTo>
                  <a:pt x="294896" y="294896"/>
                </a:lnTo>
                <a:lnTo>
                  <a:pt x="0" y="29489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1" name="Freeform 11"/>
          <p:cNvSpPr/>
          <p:nvPr/>
        </p:nvSpPr>
        <p:spPr>
          <a:xfrm>
            <a:off x="2684531" y="5268354"/>
            <a:ext cx="294896" cy="294896"/>
          </a:xfrm>
          <a:custGeom>
            <a:avLst/>
            <a:gdLst/>
            <a:ahLst/>
            <a:cxnLst/>
            <a:rect l="l" t="t" r="r" b="b"/>
            <a:pathLst>
              <a:path w="294896" h="294896">
                <a:moveTo>
                  <a:pt x="0" y="0"/>
                </a:moveTo>
                <a:lnTo>
                  <a:pt x="294896" y="0"/>
                </a:lnTo>
                <a:lnTo>
                  <a:pt x="294896" y="294896"/>
                </a:lnTo>
                <a:lnTo>
                  <a:pt x="0" y="29489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2" name="Freeform 12"/>
          <p:cNvSpPr/>
          <p:nvPr/>
        </p:nvSpPr>
        <p:spPr>
          <a:xfrm>
            <a:off x="2831979" y="6436052"/>
            <a:ext cx="294896" cy="294896"/>
          </a:xfrm>
          <a:custGeom>
            <a:avLst/>
            <a:gdLst/>
            <a:ahLst/>
            <a:cxnLst/>
            <a:rect l="l" t="t" r="r" b="b"/>
            <a:pathLst>
              <a:path w="294896" h="294896">
                <a:moveTo>
                  <a:pt x="0" y="0"/>
                </a:moveTo>
                <a:lnTo>
                  <a:pt x="294896" y="0"/>
                </a:lnTo>
                <a:lnTo>
                  <a:pt x="294896" y="294896"/>
                </a:lnTo>
                <a:lnTo>
                  <a:pt x="0" y="29489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3" name="Freeform 13"/>
          <p:cNvSpPr/>
          <p:nvPr/>
        </p:nvSpPr>
        <p:spPr>
          <a:xfrm>
            <a:off x="2757310" y="8193543"/>
            <a:ext cx="294896" cy="294896"/>
          </a:xfrm>
          <a:custGeom>
            <a:avLst/>
            <a:gdLst/>
            <a:ahLst/>
            <a:cxnLst/>
            <a:rect l="l" t="t" r="r" b="b"/>
            <a:pathLst>
              <a:path w="294896" h="294896">
                <a:moveTo>
                  <a:pt x="0" y="0"/>
                </a:moveTo>
                <a:lnTo>
                  <a:pt x="294896" y="0"/>
                </a:lnTo>
                <a:lnTo>
                  <a:pt x="294896" y="294896"/>
                </a:lnTo>
                <a:lnTo>
                  <a:pt x="0" y="29489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4" name="TextBox 14"/>
          <p:cNvSpPr txBox="1"/>
          <p:nvPr/>
        </p:nvSpPr>
        <p:spPr>
          <a:xfrm>
            <a:off x="3470361" y="2140775"/>
            <a:ext cx="14190717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Список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наводиться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після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основного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тексту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його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назва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вказується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без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лапок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у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кінці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не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ставиться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крапка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442652" y="3535980"/>
            <a:ext cx="13816648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Назви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статей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монографій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збірників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назви журналів,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конференцій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тез</a:t>
            </a: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доповідей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авторефератів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дисертацій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вказуються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повністю</a:t>
            </a: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(без скорочень)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. 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3470361" y="4970014"/>
            <a:ext cx="13708484" cy="9848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/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Для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статей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обов’язково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дається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їх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назва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назва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видання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рік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номер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(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випуск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том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),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початкова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кінцева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сторінки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377995" y="6277960"/>
            <a:ext cx="13708484" cy="1477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/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Для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uk-UA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книг,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монографій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довідкових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енциклопедичних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видань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–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назва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місце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видання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(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місто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),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видавництво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рік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видання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(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том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частина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–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якщо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є),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загальна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кількість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сторінок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. 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408016" y="7977556"/>
            <a:ext cx="13788939" cy="19697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У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списку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джерел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з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маленької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букви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пишуть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відомості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що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відносяться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заголовку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(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підручники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для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вузів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матеріали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конференцій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тези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навчально-методичний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посібник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тощо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),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відомості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про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відповідальність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(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редактор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упорядник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,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редколегія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та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32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ін</a:t>
            </a:r>
            <a:r>
              <a:rPr lang="en-US" sz="32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9251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2225EC86-AA88-42C1-B0B5-F8BF38D1CBB6}"/>
              </a:ext>
            </a:extLst>
          </p:cNvPr>
          <p:cNvSpPr txBox="1"/>
          <p:nvPr/>
        </p:nvSpPr>
        <p:spPr>
          <a:xfrm>
            <a:off x="304800" y="760281"/>
            <a:ext cx="17221200" cy="9430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400" b="1" dirty="0">
                <a:solidFill>
                  <a:srgbClr val="004AA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використаних джерел оформлюємо в алфавітному порядку. </a:t>
            </a:r>
          </a:p>
          <a:p>
            <a:pPr algn="just">
              <a:lnSpc>
                <a:spcPct val="150000"/>
              </a:lnSpc>
            </a:pPr>
            <a:r>
              <a:rPr lang="uk-UA" sz="2400" dirty="0">
                <a:solidFill>
                  <a:srgbClr val="004AA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Алфавітне розташування – передбачає розміщення бібліографічних описів чітко за алфавітом прізвищ та ініціалів авторів або перших слів назв за принципом «слово за словом». У назвах, що починаються з прийменників чи артиклів, останні розглядаються як окремі слова.</a:t>
            </a:r>
            <a:r>
              <a:rPr lang="uk-UA" sz="2400" dirty="0">
                <a:solidFill>
                  <a:srgbClr val="004AA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Спочатку розміщують джерела кирилицею, а потім латиницею. </a:t>
            </a:r>
          </a:p>
          <a:p>
            <a:pPr algn="just">
              <a:lnSpc>
                <a:spcPct val="150000"/>
              </a:lnSpc>
            </a:pPr>
            <a:r>
              <a:rPr lang="uk-UA" sz="2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</a:rPr>
              <a:t>Джерела у списку </a:t>
            </a:r>
            <a:r>
              <a:rPr lang="uk-UA" sz="2400" b="1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</a:rPr>
              <a:t>не повинні дублюватися.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		</a:t>
            </a:r>
            <a:r>
              <a:rPr lang="uk-UA" sz="2400" b="1" i="1" dirty="0">
                <a:solidFill>
                  <a:srgbClr val="004AA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ЗРАЗОК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uk-U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 ВИКОРИСТАНИХ ДЖЕРЕЛ</a:t>
            </a:r>
            <a:endParaRPr lang="en-US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Лотиш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О. Я. </a:t>
            </a: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Кластерний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аналіз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сегментації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галузі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i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Вісник</a:t>
            </a:r>
            <a:r>
              <a:rPr lang="ru-RU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Одеського</a:t>
            </a:r>
            <a:r>
              <a:rPr lang="ru-RU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національного</a:t>
            </a:r>
            <a:r>
              <a:rPr lang="ru-RU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університету</a:t>
            </a:r>
            <a:r>
              <a:rPr lang="ru-RU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i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Економіка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 2019. Т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24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п.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С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37-42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doi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1800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https://doi.org/10.32782/2304-0920/5-78-6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Руденко В. М.  </a:t>
            </a: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Математична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статистика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: н</a:t>
            </a: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авч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посіб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К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иїв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Центр </a:t>
            </a: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учбової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літератури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2012.  304 с.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Стороженко І. П.,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Жовтоніжко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І. М. Вища математика і статистика. Практикум :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.-метод.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посіб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студентів вищих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фарм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закладів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Харків: Стиль-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Іздат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2017. 131 с.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URL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uk-UA" sz="1800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https://dspace.nuph.edu.ua/handle/123456789/13388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(дата звернення: 12.03.2024)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correlation analysis method for power systems based on random matrix theory / X. Xu et al. </a:t>
            </a:r>
            <a:r>
              <a:rPr lang="en-US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IEEE Transactions on smart grid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2015. Vol. 8, № 4. P. 1811-1820. 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doi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 </a:t>
            </a:r>
            <a:r>
              <a:rPr lang="en-US" sz="1800" u="sng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10.1109/TSG.2015.2508506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Gallegos M. T., Ritter G. A robust method for cluster analysis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Annals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Statistics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i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2005. Vol. 33, 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№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P. 347-380. 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doi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10.1214/009053604000000940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Orphan drug development: the increasing role of clinical pharmacology / M.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Ahmed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al.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Journal of Pharmacokinetics and Pharmacodynamics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2019. Vol. 46, № 5. P. 395-409. </a:t>
            </a:r>
            <a:r>
              <a:rPr lang="en-US" sz="1800" kern="12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doi</a:t>
            </a:r>
            <a:r>
              <a:rPr lang="en-US" sz="1800" kern="1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10.1007/s10928-019-09646-3.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Orphan drugs: major development challenges at the clinical stage / D. A. Fonseca, et al. </a:t>
            </a:r>
            <a:r>
              <a:rPr lang="en-US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Drug Discovery Today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2019. Vol. 24, 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№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P. 867-872. 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doi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10.1016/j.drudis.2019.01.005. 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Wierzchoń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S. T.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Kłopotek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M. A.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Modern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algorithms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cluster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analysis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34: </a:t>
            </a:r>
            <a:r>
              <a:rPr lang="en-US" sz="1800" kern="1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Studies in Big Data</a:t>
            </a:r>
            <a:r>
              <a:rPr lang="uk-UA" sz="1800" kern="1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Springer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International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Publishing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2018.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417 </a:t>
            </a:r>
            <a:r>
              <a:rPr lang="en-US" sz="1800" kern="1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p. URL</a:t>
            </a:r>
            <a:r>
              <a:rPr lang="uk-UA" sz="1800" kern="1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uk-UA" sz="1800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https://link.springer.com/book/10.1007/978-3-319-69308-8</a:t>
            </a:r>
            <a:r>
              <a:rPr lang="uk-UA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(Date of access: 07.10.2024).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98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4935200" y="0"/>
            <a:ext cx="3352800" cy="10287000"/>
            <a:chOff x="0" y="0"/>
            <a:chExt cx="1004237" cy="27093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04237" cy="2709333"/>
            </a:xfrm>
            <a:custGeom>
              <a:avLst/>
              <a:gdLst/>
              <a:ahLst/>
              <a:cxnLst/>
              <a:rect l="l" t="t" r="r" b="b"/>
              <a:pathLst>
                <a:path w="1004237" h="2709333">
                  <a:moveTo>
                    <a:pt x="0" y="0"/>
                  </a:moveTo>
                  <a:lnTo>
                    <a:pt x="1004237" y="0"/>
                  </a:lnTo>
                  <a:lnTo>
                    <a:pt x="100423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1004237" cy="2747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 dirty="0"/>
            </a:p>
          </p:txBody>
        </p:sp>
      </p:grpSp>
      <p:sp>
        <p:nvSpPr>
          <p:cNvPr id="5" name="Freeform 5"/>
          <p:cNvSpPr/>
          <p:nvPr/>
        </p:nvSpPr>
        <p:spPr>
          <a:xfrm>
            <a:off x="14155769" y="4291738"/>
            <a:ext cx="1558861" cy="1558861"/>
          </a:xfrm>
          <a:custGeom>
            <a:avLst/>
            <a:gdLst/>
            <a:ahLst/>
            <a:cxnLst/>
            <a:rect l="l" t="t" r="r" b="b"/>
            <a:pathLst>
              <a:path w="1558861" h="1558861">
                <a:moveTo>
                  <a:pt x="0" y="0"/>
                </a:moveTo>
                <a:lnTo>
                  <a:pt x="1558861" y="0"/>
                </a:lnTo>
                <a:lnTo>
                  <a:pt x="1558861" y="1558862"/>
                </a:lnTo>
                <a:lnTo>
                  <a:pt x="0" y="15588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457200" y="1414782"/>
            <a:ext cx="14003369" cy="73127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uk-UA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</a:rPr>
              <a:t>	Список складається з окремих позицій, кожна з яких є самостійним бібліографічним записом, </a:t>
            </a:r>
            <a:r>
              <a:rPr lang="uk-UA" sz="4400" b="1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</a:rPr>
              <a:t>сформованим за першоджерелами</a:t>
            </a:r>
            <a:r>
              <a:rPr lang="uk-UA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</a:rPr>
              <a:t> згідно з встановленими правилами бібліографічного опису.</a:t>
            </a:r>
          </a:p>
          <a:p>
            <a:pPr algn="just">
              <a:spcBef>
                <a:spcPct val="20000"/>
              </a:spcBef>
            </a:pPr>
            <a:r>
              <a:rPr lang="uk-UA" sz="44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</a:rPr>
              <a:t>		Це тематично підібраний, систематизований перелік бібліографічних описів про цитовану, використану літературу.</a:t>
            </a:r>
          </a:p>
          <a:p>
            <a:pPr lvl="0" algn="just">
              <a:spcBef>
                <a:spcPct val="20000"/>
              </a:spcBef>
            </a:pPr>
            <a:endParaRPr lang="uk-UA" sz="4400" dirty="0">
              <a:solidFill>
                <a:srgbClr val="004AAD"/>
              </a:solidFill>
              <a:latin typeface="Times New Roman" panose="02020603050405020304" pitchFamily="18" charset="0"/>
              <a:ea typeface="Garet 2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</a:pPr>
            <a:endParaRPr lang="uk-UA" sz="4400" dirty="0">
              <a:solidFill>
                <a:srgbClr val="004AAD"/>
              </a:solidFill>
              <a:latin typeface="Times New Roman" panose="02020603050405020304" pitchFamily="18" charset="0"/>
              <a:ea typeface="Garet 2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</a:pPr>
            <a:endParaRPr lang="uk-UA" sz="4400" dirty="0">
              <a:solidFill>
                <a:srgbClr val="004AAD"/>
              </a:solidFill>
              <a:latin typeface="Times New Roman" panose="02020603050405020304" pitchFamily="18" charset="0"/>
              <a:ea typeface="Garet 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3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969979" y="0"/>
            <a:ext cx="3812961" cy="10287000"/>
            <a:chOff x="0" y="0"/>
            <a:chExt cx="1004237" cy="27093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04237" cy="2709333"/>
            </a:xfrm>
            <a:custGeom>
              <a:avLst/>
              <a:gdLst/>
              <a:ahLst/>
              <a:cxnLst/>
              <a:rect l="l" t="t" r="r" b="b"/>
              <a:pathLst>
                <a:path w="1004237" h="2709333">
                  <a:moveTo>
                    <a:pt x="0" y="0"/>
                  </a:moveTo>
                  <a:lnTo>
                    <a:pt x="1004237" y="0"/>
                  </a:lnTo>
                  <a:lnTo>
                    <a:pt x="100423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1004237" cy="2747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63552" y="4364069"/>
            <a:ext cx="1558861" cy="1558861"/>
          </a:xfrm>
          <a:custGeom>
            <a:avLst/>
            <a:gdLst/>
            <a:ahLst/>
            <a:cxnLst/>
            <a:rect l="l" t="t" r="r" b="b"/>
            <a:pathLst>
              <a:path w="1558861" h="1558861">
                <a:moveTo>
                  <a:pt x="0" y="0"/>
                </a:moveTo>
                <a:lnTo>
                  <a:pt x="1558861" y="0"/>
                </a:lnTo>
                <a:lnTo>
                  <a:pt x="1558861" y="1558862"/>
                </a:lnTo>
                <a:lnTo>
                  <a:pt x="0" y="15588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826023" y="365505"/>
            <a:ext cx="12879426" cy="9216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839"/>
              </a:lnSpc>
            </a:pPr>
            <a:r>
              <a:rPr lang="en-US" sz="5599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Цитування</a:t>
            </a:r>
            <a:endParaRPr lang="en-US" sz="5599" b="1" dirty="0">
              <a:solidFill>
                <a:srgbClr val="004AAD"/>
              </a:solidFill>
              <a:latin typeface="Times New Roman" panose="02020603050405020304" pitchFamily="18" charset="0"/>
              <a:ea typeface="Garbata"/>
              <a:cs typeface="Times New Roman" panose="02020603050405020304" pitchFamily="18" charset="0"/>
              <a:sym typeface="Garbata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358377" y="5977059"/>
            <a:ext cx="14403891" cy="4280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220"/>
              </a:lnSpc>
            </a:pP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Правильне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цитування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–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запорука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 Bold"/>
                <a:cs typeface="Times New Roman" panose="02020603050405020304" pitchFamily="18" charset="0"/>
                <a:sym typeface="Inter Bold"/>
              </a:rPr>
              <a:t>академічної</a:t>
            </a:r>
            <a:r>
              <a:rPr lang="en-US" sz="4000" b="1" dirty="0">
                <a:solidFill>
                  <a:srgbClr val="004AAD"/>
                </a:solidFill>
                <a:latin typeface="Times New Roman" panose="02020603050405020304" pitchFamily="18" charset="0"/>
                <a:ea typeface="Inter Bold"/>
                <a:cs typeface="Times New Roman" panose="02020603050405020304" pitchFamily="18" charset="0"/>
                <a:sym typeface="Inter Bold"/>
              </a:rPr>
              <a:t> </a:t>
            </a: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Inter Bold"/>
                <a:cs typeface="Times New Roman" panose="02020603050405020304" pitchFamily="18" charset="0"/>
                <a:sym typeface="Inter Bold"/>
              </a:rPr>
              <a:t>доброчесності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358377" y="7320625"/>
            <a:ext cx="15468601" cy="4183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079"/>
              </a:lnSpc>
            </a:pPr>
            <a:r>
              <a:rPr lang="uk-UA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Посилання у тексті здійснюється за вимогами </a:t>
            </a:r>
            <a:r>
              <a:rPr lang="uk-UA" sz="4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</a:t>
            </a:r>
            <a:r>
              <a:rPr lang="en-US" sz="4000" b="1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СТУ 8302:2015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393013" y="8594637"/>
            <a:ext cx="13565690" cy="4183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079"/>
              </a:lnSpc>
            </a:pPr>
            <a:r>
              <a:rPr lang="uk-UA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еред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uk-UA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захистом роботи зробіть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перевір</a:t>
            </a:r>
            <a:r>
              <a:rPr lang="uk-UA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к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у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плагіат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832119" y="1849482"/>
            <a:ext cx="16230600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/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Цитата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–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це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дослівне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відтворення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фрагменту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якогось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тексту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з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обов’язковим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посиланням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на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джерело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. 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902910" y="3263667"/>
            <a:ext cx="16159809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Посилання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–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це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вказівка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на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джерело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інформації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що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приводиться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у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приклад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(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зовнішнє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посилання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),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або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запис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що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пов’язує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між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собою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частини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документа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–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посилання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на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розділи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малюнки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таблиці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формули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додатки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і т. д. (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внутрішнє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посилання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8539162" y="-8539163"/>
            <a:ext cx="1209675" cy="18288000"/>
            <a:chOff x="0" y="0"/>
            <a:chExt cx="318598" cy="48165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18598" cy="4816592"/>
            </a:xfrm>
            <a:custGeom>
              <a:avLst/>
              <a:gdLst/>
              <a:ahLst/>
              <a:cxnLst/>
              <a:rect l="l" t="t" r="r" b="b"/>
              <a:pathLst>
                <a:path w="318598" h="4816592">
                  <a:moveTo>
                    <a:pt x="0" y="0"/>
                  </a:moveTo>
                  <a:lnTo>
                    <a:pt x="318598" y="0"/>
                  </a:lnTo>
                  <a:lnTo>
                    <a:pt x="318598" y="4816592"/>
                  </a:lnTo>
                  <a:lnTo>
                    <a:pt x="0" y="4816592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318598" cy="48546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8364569" y="430244"/>
            <a:ext cx="1558861" cy="1558861"/>
          </a:xfrm>
          <a:custGeom>
            <a:avLst/>
            <a:gdLst/>
            <a:ahLst/>
            <a:cxnLst/>
            <a:rect l="l" t="t" r="r" b="b"/>
            <a:pathLst>
              <a:path w="1558861" h="1558861">
                <a:moveTo>
                  <a:pt x="0" y="0"/>
                </a:moveTo>
                <a:lnTo>
                  <a:pt x="1558862" y="0"/>
                </a:lnTo>
                <a:lnTo>
                  <a:pt x="1558862" y="1558862"/>
                </a:lnTo>
                <a:lnTo>
                  <a:pt x="0" y="15588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913470" y="154940"/>
            <a:ext cx="14461060" cy="8045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9"/>
              </a:lnSpc>
            </a:pPr>
            <a:r>
              <a:rPr lang="en-US" sz="4699" dirty="0" err="1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Пряме</a:t>
            </a:r>
            <a:r>
              <a:rPr lang="en-US" sz="4699" dirty="0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4699" dirty="0" err="1">
                <a:solidFill>
                  <a:srgbClr val="F8F5E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цитування</a:t>
            </a:r>
            <a:endParaRPr lang="en-US" sz="4699" dirty="0">
              <a:solidFill>
                <a:srgbClr val="F8F5ED"/>
              </a:solidFill>
              <a:latin typeface="Times New Roman" panose="02020603050405020304" pitchFamily="18" charset="0"/>
              <a:ea typeface="Garbata"/>
              <a:cs typeface="Times New Roman" panose="02020603050405020304" pitchFamily="18" charset="0"/>
              <a:sym typeface="Garbata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87781" y="2072270"/>
            <a:ext cx="16512437" cy="456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et 2 Bold"/>
                <a:cs typeface="Times New Roman" panose="02020603050405020304" pitchFamily="18" charset="0"/>
                <a:sym typeface="Garet 2 Bold"/>
              </a:rPr>
              <a:t>Прям</a:t>
            </a:r>
            <a:r>
              <a:rPr lang="uk-UA" sz="4000" b="1" dirty="0">
                <a:solidFill>
                  <a:srgbClr val="004AAD"/>
                </a:solidFill>
                <a:latin typeface="Times New Roman" panose="02020603050405020304" pitchFamily="18" charset="0"/>
                <a:ea typeface="Garet 2 Bold"/>
                <a:cs typeface="Times New Roman" panose="02020603050405020304" pitchFamily="18" charset="0"/>
                <a:sym typeface="Garet 2 Bold"/>
              </a:rPr>
              <a:t>е</a:t>
            </a:r>
            <a:r>
              <a:rPr lang="en-US" sz="4000" b="1" dirty="0">
                <a:solidFill>
                  <a:srgbClr val="004AAD"/>
                </a:solidFill>
                <a:latin typeface="Times New Roman" panose="02020603050405020304" pitchFamily="18" charset="0"/>
                <a:ea typeface="Garet 2 Bold"/>
                <a:cs typeface="Times New Roman" panose="02020603050405020304" pitchFamily="18" charset="0"/>
                <a:sym typeface="Garet 2 Bold"/>
              </a:rPr>
              <a:t> </a:t>
            </a: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et 2 Bold"/>
                <a:cs typeface="Times New Roman" panose="02020603050405020304" pitchFamily="18" charset="0"/>
                <a:sym typeface="Garet 2 Bold"/>
              </a:rPr>
              <a:t>цит</a:t>
            </a:r>
            <a:r>
              <a:rPr lang="uk-UA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et 2 Bold"/>
                <a:cs typeface="Times New Roman" panose="02020603050405020304" pitchFamily="18" charset="0"/>
                <a:sym typeface="Garet 2 Bold"/>
              </a:rPr>
              <a:t>ування</a:t>
            </a:r>
            <a:r>
              <a:rPr lang="uk-UA" sz="4000" b="1" dirty="0">
                <a:solidFill>
                  <a:srgbClr val="004AAD"/>
                </a:solidFill>
                <a:latin typeface="Times New Roman" panose="02020603050405020304" pitchFamily="18" charset="0"/>
                <a:ea typeface="Garet 2 Bold"/>
                <a:cs typeface="Times New Roman" panose="02020603050405020304" pitchFamily="18" charset="0"/>
                <a:sym typeface="Garet 2 Bold"/>
              </a:rPr>
              <a:t> 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–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це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дослівне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відтворення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фрагменту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тексту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 з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джерела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2"/>
                <a:cs typeface="Times New Roman" panose="02020603050405020304" pitchFamily="18" charset="0"/>
                <a:sym typeface="Garet 2"/>
              </a:rPr>
              <a:t>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913470" y="3194434"/>
            <a:ext cx="14313095" cy="456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Оформлюється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в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лапках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або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відступом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(у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разі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великих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цитат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).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913470" y="4204702"/>
            <a:ext cx="12621061" cy="456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Обов’язкове</a:t>
            </a:r>
            <a:r>
              <a:rPr lang="en-US" sz="4000" b="1" dirty="0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 </a:t>
            </a: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зазначення</a:t>
            </a:r>
            <a:r>
              <a:rPr lang="en-US" sz="4000" b="1" dirty="0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 </a:t>
            </a:r>
            <a:r>
              <a:rPr lang="en-US" sz="4000" b="1" dirty="0" err="1">
                <a:solidFill>
                  <a:srgbClr val="004AAD"/>
                </a:solidFill>
                <a:latin typeface="Times New Roman" panose="02020603050405020304" pitchFamily="18" charset="0"/>
                <a:ea typeface="Garet 1 Bold"/>
                <a:cs typeface="Times New Roman" panose="02020603050405020304" pitchFamily="18" charset="0"/>
                <a:sym typeface="Garet 1 Bold"/>
              </a:rPr>
              <a:t>джерела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: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автор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рік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сторінка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797714" y="5628035"/>
            <a:ext cx="15722282" cy="30777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/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Використовується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,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коли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важливо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зберегти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оригінальне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формулювання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, </a:t>
            </a:r>
            <a:endParaRPr lang="uk-UA" sz="4000" dirty="0">
              <a:solidFill>
                <a:srgbClr val="004AAD"/>
              </a:solidFill>
              <a:latin typeface="Times New Roman" panose="02020603050405020304" pitchFamily="18" charset="0"/>
              <a:ea typeface="Garet 1"/>
              <a:cs typeface="Times New Roman" panose="02020603050405020304" pitchFamily="18" charset="0"/>
              <a:sym typeface="Garet 1"/>
            </a:endParaRPr>
          </a:p>
          <a:p>
            <a:pPr algn="l"/>
            <a:r>
              <a:rPr lang="en-US" sz="4000" b="1" u="sng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наприклад</a:t>
            </a:r>
            <a:r>
              <a:rPr lang="en-US" sz="4000" b="1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:</a:t>
            </a:r>
            <a:endParaRPr lang="uk-UA" sz="4000" b="1" dirty="0">
              <a:solidFill>
                <a:srgbClr val="004AAD"/>
              </a:solidFill>
              <a:latin typeface="Times New Roman" panose="02020603050405020304" pitchFamily="18" charset="0"/>
              <a:ea typeface="Garet 1"/>
              <a:cs typeface="Times New Roman" panose="02020603050405020304" pitchFamily="18" charset="0"/>
              <a:sym typeface="Garet 1"/>
            </a:endParaRPr>
          </a:p>
          <a:p>
            <a:pPr algn="l"/>
            <a:endParaRPr lang="en-US" sz="4000" b="1" dirty="0">
              <a:solidFill>
                <a:srgbClr val="004AAD"/>
              </a:solidFill>
              <a:latin typeface="Times New Roman" panose="02020603050405020304" pitchFamily="18" charset="0"/>
              <a:ea typeface="Garet 1"/>
              <a:cs typeface="Times New Roman" panose="02020603050405020304" pitchFamily="18" charset="0"/>
              <a:sym typeface="Garet 1"/>
            </a:endParaRPr>
          </a:p>
          <a:p>
            <a:pPr algn="l"/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«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Медична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освіта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є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ключовим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чинником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забезпечення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якості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охорони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 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здоров’я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» (</a:t>
            </a:r>
            <a:r>
              <a:rPr lang="en-US" sz="4000" dirty="0" err="1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Іваненко</a:t>
            </a:r>
            <a:r>
              <a:rPr lang="en-US" sz="4000" dirty="0">
                <a:solidFill>
                  <a:srgbClr val="004AAD"/>
                </a:solidFill>
                <a:latin typeface="Times New Roman" panose="02020603050405020304" pitchFamily="18" charset="0"/>
                <a:ea typeface="Garet 1"/>
                <a:cs typeface="Times New Roman" panose="02020603050405020304" pitchFamily="18" charset="0"/>
                <a:sym typeface="Garet 1"/>
              </a:rPr>
              <a:t>, 2020, с. 45).</a:t>
            </a:r>
          </a:p>
        </p:txBody>
      </p:sp>
      <p:sp>
        <p:nvSpPr>
          <p:cNvPr id="11" name="Freeform 11"/>
          <p:cNvSpPr/>
          <p:nvPr/>
        </p:nvSpPr>
        <p:spPr>
          <a:xfrm>
            <a:off x="1259840" y="3213542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1" y="0"/>
                </a:lnTo>
                <a:lnTo>
                  <a:pt x="229501" y="229502"/>
                </a:lnTo>
                <a:lnTo>
                  <a:pt x="0" y="229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2" name="Freeform 12"/>
          <p:cNvSpPr/>
          <p:nvPr/>
        </p:nvSpPr>
        <p:spPr>
          <a:xfrm>
            <a:off x="1259841" y="4318028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1" y="0"/>
                </a:lnTo>
                <a:lnTo>
                  <a:pt x="229501" y="229501"/>
                </a:lnTo>
                <a:lnTo>
                  <a:pt x="0" y="2295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3" name="Freeform 13"/>
          <p:cNvSpPr/>
          <p:nvPr/>
        </p:nvSpPr>
        <p:spPr>
          <a:xfrm>
            <a:off x="1374590" y="5753100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1" y="0"/>
                </a:lnTo>
                <a:lnTo>
                  <a:pt x="229501" y="229502"/>
                </a:lnTo>
                <a:lnTo>
                  <a:pt x="0" y="2295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1800225" y="248761"/>
            <a:ext cx="14687550" cy="8235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0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Бібліографічне</a:t>
            </a:r>
            <a:r>
              <a:rPr lang="en-US" sz="5000" dirty="0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 </a:t>
            </a:r>
            <a:r>
              <a:rPr lang="en-US" sz="5000" dirty="0" err="1">
                <a:solidFill>
                  <a:srgbClr val="004AAD"/>
                </a:solidFill>
                <a:latin typeface="Times New Roman" panose="02020603050405020304" pitchFamily="18" charset="0"/>
                <a:ea typeface="Garbata"/>
                <a:cs typeface="Times New Roman" panose="02020603050405020304" pitchFamily="18" charset="0"/>
                <a:sym typeface="Garbata"/>
              </a:rPr>
              <a:t>посилання</a:t>
            </a:r>
            <a:endParaRPr lang="en-US" sz="5000" dirty="0">
              <a:solidFill>
                <a:srgbClr val="004AAD"/>
              </a:solidFill>
              <a:latin typeface="Times New Roman" panose="02020603050405020304" pitchFamily="18" charset="0"/>
              <a:ea typeface="Garbata"/>
              <a:cs typeface="Times New Roman" panose="02020603050405020304" pitchFamily="18" charset="0"/>
              <a:sym typeface="Garbata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63335" y="1227842"/>
            <a:ext cx="16230600" cy="16619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Це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сукупність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бібліографічних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відомостей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цитований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розглядуваний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або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згадуваний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у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тексті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інший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документ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що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є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необхідним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й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достатнім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для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його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загальної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характеристики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ідентифікування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пошуку</a:t>
            </a:r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800226" y="3238500"/>
            <a:ext cx="15599502" cy="22159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Відсутність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являє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собою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порушення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авторських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прав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а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неправильно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оформлене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посилання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розглядається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як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серйозна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помилка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всі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джерела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наведені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в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списку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використаної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літератури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обов’язково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повинні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бути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вказівки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в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тексті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715098" y="5589394"/>
            <a:ext cx="15684629" cy="16619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Недотримання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даних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правил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згід</a:t>
            </a:r>
            <a:r>
              <a:rPr lang="en-US" sz="3600" u="none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но</a:t>
            </a:r>
            <a:r>
              <a:rPr lang="en-US" sz="3600" u="none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u="none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із</a:t>
            </a:r>
            <a:r>
              <a:rPr lang="en-US" sz="3600" u="none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u="none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закон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ом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України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«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авторське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право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суміжні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права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»,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ст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 50,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вважається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плагіатом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</a:t>
            </a:r>
            <a:endParaRPr lang="uk-UA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  <a:p>
            <a:pPr algn="l"/>
            <a:endParaRPr lang="en-US" sz="3600" dirty="0">
              <a:solidFill>
                <a:srgbClr val="004AAD"/>
              </a:solidFill>
              <a:latin typeface="Times New Roman" panose="02020603050405020304" pitchFamily="18" charset="0"/>
              <a:ea typeface="Inter"/>
              <a:cs typeface="Times New Roman" panose="02020603050405020304" pitchFamily="18" charset="0"/>
              <a:sym typeface="Inter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715098" y="7087050"/>
            <a:ext cx="15684629" cy="16619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Поява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в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тексті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роботи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цитат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і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посилань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які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не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представлені</a:t>
            </a:r>
            <a:r>
              <a:rPr lang="en-US" sz="3600" u="none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у </a:t>
            </a:r>
            <a:r>
              <a:rPr lang="en-US" sz="3600" u="none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списку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літератури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і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навпаки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поява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в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списку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літератури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джерел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на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які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немає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посилань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у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тексті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роботи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, є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грубою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 </a:t>
            </a:r>
            <a:r>
              <a:rPr lang="en-US" sz="3600" dirty="0" err="1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помилкою</a:t>
            </a:r>
            <a:r>
              <a:rPr lang="en-US" sz="3600" dirty="0">
                <a:solidFill>
                  <a:srgbClr val="004AAD"/>
                </a:solidFill>
                <a:latin typeface="Times New Roman" panose="02020603050405020304" pitchFamily="18" charset="0"/>
                <a:ea typeface="Inter"/>
                <a:cs typeface="Times New Roman" panose="02020603050405020304" pitchFamily="18" charset="0"/>
                <a:sym typeface="Inter"/>
              </a:rPr>
              <a:t>.</a:t>
            </a:r>
          </a:p>
        </p:txBody>
      </p:sp>
      <p:sp>
        <p:nvSpPr>
          <p:cNvPr id="11" name="Freeform 11"/>
          <p:cNvSpPr/>
          <p:nvPr/>
        </p:nvSpPr>
        <p:spPr>
          <a:xfrm>
            <a:off x="1145617" y="3404576"/>
            <a:ext cx="229501" cy="229501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1" y="0"/>
                </a:lnTo>
                <a:lnTo>
                  <a:pt x="229501" y="229501"/>
                </a:lnTo>
                <a:lnTo>
                  <a:pt x="0" y="2295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3" name="Freeform 13"/>
          <p:cNvSpPr/>
          <p:nvPr/>
        </p:nvSpPr>
        <p:spPr>
          <a:xfrm flipV="1">
            <a:off x="1143450" y="7397166"/>
            <a:ext cx="231669" cy="229500"/>
          </a:xfrm>
          <a:custGeom>
            <a:avLst/>
            <a:gdLst/>
            <a:ahLst/>
            <a:cxnLst/>
            <a:rect l="l" t="t" r="r" b="b"/>
            <a:pathLst>
              <a:path w="229501" h="229501">
                <a:moveTo>
                  <a:pt x="0" y="0"/>
                </a:moveTo>
                <a:lnTo>
                  <a:pt x="229501" y="0"/>
                </a:lnTo>
                <a:lnTo>
                  <a:pt x="229501" y="229501"/>
                </a:lnTo>
                <a:lnTo>
                  <a:pt x="0" y="2295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450" y="5911724"/>
            <a:ext cx="231668" cy="2316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5063</Words>
  <Application>Microsoft Office PowerPoint</Application>
  <PresentationFormat>Произвольный</PresentationFormat>
  <Paragraphs>228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Wingdings</vt:lpstr>
      <vt:lpstr>Calibri</vt:lpstr>
      <vt:lpstr>Arial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Державні стандарти  України </vt:lpstr>
      <vt:lpstr>Презентация PowerPoint</vt:lpstr>
      <vt:lpstr>Презентация PowerPoint</vt:lpstr>
      <vt:lpstr>Приклади опису книг одного автора</vt:lpstr>
      <vt:lpstr>Приклади опису книг двох та трьох авторів</vt:lpstr>
      <vt:lpstr>Приклади опису книг чотирьох авторів і більше</vt:lpstr>
      <vt:lpstr>Прикладиопису книг (автори) та редактори, укладачі/ упорядники (без автора)</vt:lpstr>
      <vt:lpstr>Приклади опису  багатотомного видання</vt:lpstr>
      <vt:lpstr>Приклади опису  частини видання</vt:lpstr>
      <vt:lpstr>Приклад оформлення матеріалів конференції </vt:lpstr>
      <vt:lpstr>Оформлення матеріалів конференції (електронний ресурс) </vt:lpstr>
      <vt:lpstr>Презентация PowerPoint</vt:lpstr>
      <vt:lpstr>Презентация PowerPoint</vt:lpstr>
      <vt:lpstr>Презентация PowerPoint</vt:lpstr>
      <vt:lpstr>Приклади опису законодавчих та нормативних документів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Оформлення</dc:title>
  <dc:creator>user</dc:creator>
  <cp:lastModifiedBy>user</cp:lastModifiedBy>
  <cp:revision>126</cp:revision>
  <dcterms:created xsi:type="dcterms:W3CDTF">2006-08-16T00:00:00Z</dcterms:created>
  <dcterms:modified xsi:type="dcterms:W3CDTF">2025-05-08T12:12:05Z</dcterms:modified>
  <dc:identifier>DAGmHL3crp4</dc:identifier>
</cp:coreProperties>
</file>