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80" r:id="rId21"/>
    <p:sldId id="276" r:id="rId22"/>
    <p:sldId id="281" r:id="rId23"/>
    <p:sldId id="278" r:id="rId24"/>
    <p:sldId id="282" r:id="rId25"/>
    <p:sldId id="283" r:id="rId26"/>
    <p:sldId id="284" r:id="rId27"/>
    <p:sldId id="285" r:id="rId28"/>
    <p:sldId id="286" r:id="rId29"/>
    <p:sldId id="287" r:id="rId30"/>
    <p:sldId id="27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300" r:id="rId42"/>
    <p:sldId id="301" r:id="rId43"/>
  </p:sldIdLst>
  <p:sldSz cx="18288000" cy="10287000"/>
  <p:notesSz cx="6858000" cy="9947275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Inter" panose="020B0604020202020204" charset="0"/>
      <p:regular r:id="rId48"/>
    </p:embeddedFont>
    <p:embeddedFont>
      <p:font typeface="Inter Bold" panose="020B0604020202020204" charset="0"/>
      <p:regular r:id="rId49"/>
    </p:embeddedFont>
    <p:embeddedFont>
      <p:font typeface="Lovelace Text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0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Елена" userId="29603f59fb9745fe" providerId="LiveId" clId="{E7705CDD-2069-40FF-AC60-F7CCFE0D191B}"/>
    <pc:docChg chg="undo custSel addSld delSld modSld sldOrd">
      <pc:chgData name="Елена Елена" userId="29603f59fb9745fe" providerId="LiveId" clId="{E7705CDD-2069-40FF-AC60-F7CCFE0D191B}" dt="2025-04-23T03:43:41.533" v="407" actId="20577"/>
      <pc:docMkLst>
        <pc:docMk/>
      </pc:docMkLst>
      <pc:sldChg chg="modSp mod">
        <pc:chgData name="Елена Елена" userId="29603f59fb9745fe" providerId="LiveId" clId="{E7705CDD-2069-40FF-AC60-F7CCFE0D191B}" dt="2025-04-23T03:43:41.533" v="407" actId="20577"/>
        <pc:sldMkLst>
          <pc:docMk/>
          <pc:sldMk cId="0" sldId="257"/>
        </pc:sldMkLst>
        <pc:spChg chg="mod">
          <ac:chgData name="Елена Елена" userId="29603f59fb9745fe" providerId="LiveId" clId="{E7705CDD-2069-40FF-AC60-F7CCFE0D191B}" dt="2025-04-23T03:43:41.533" v="407" actId="20577"/>
          <ac:spMkLst>
            <pc:docMk/>
            <pc:sldMk cId="0" sldId="257"/>
            <ac:spMk id="16" creationId="{00000000-0000-0000-0000-000000000000}"/>
          </ac:spMkLst>
        </pc:spChg>
      </pc:sldChg>
      <pc:sldChg chg="modSp mod">
        <pc:chgData name="Елена Елена" userId="29603f59fb9745fe" providerId="LiveId" clId="{E7705CDD-2069-40FF-AC60-F7CCFE0D191B}" dt="2025-04-22T18:42:21.383" v="397" actId="6549"/>
        <pc:sldMkLst>
          <pc:docMk/>
          <pc:sldMk cId="0" sldId="269"/>
        </pc:sldMkLst>
        <pc:spChg chg="mod">
          <ac:chgData name="Елена Елена" userId="29603f59fb9745fe" providerId="LiveId" clId="{E7705CDD-2069-40FF-AC60-F7CCFE0D191B}" dt="2025-04-22T18:42:21.383" v="397" actId="6549"/>
          <ac:spMkLst>
            <pc:docMk/>
            <pc:sldMk cId="0" sldId="269"/>
            <ac:spMk id="14" creationId="{00000000-0000-0000-0000-000000000000}"/>
          </ac:spMkLst>
        </pc:spChg>
      </pc:sldChg>
      <pc:sldChg chg="modSp add del mod">
        <pc:chgData name="Елена Елена" userId="29603f59fb9745fe" providerId="LiveId" clId="{E7705CDD-2069-40FF-AC60-F7CCFE0D191B}" dt="2025-04-22T18:48:17.601" v="401" actId="2696"/>
        <pc:sldMkLst>
          <pc:docMk/>
          <pc:sldMk cId="0" sldId="271"/>
        </pc:sldMkLst>
        <pc:spChg chg="mod">
          <ac:chgData name="Елена Елена" userId="29603f59fb9745fe" providerId="LiveId" clId="{E7705CDD-2069-40FF-AC60-F7CCFE0D191B}" dt="2025-04-22T17:58:07.334" v="382" actId="20577"/>
          <ac:spMkLst>
            <pc:docMk/>
            <pc:sldMk cId="0" sldId="271"/>
            <ac:spMk id="12" creationId="{00000000-0000-0000-0000-000000000000}"/>
          </ac:spMkLst>
        </pc:spChg>
        <pc:grpChg chg="mod">
          <ac:chgData name="Елена Елена" userId="29603f59fb9745fe" providerId="LiveId" clId="{E7705CDD-2069-40FF-AC60-F7CCFE0D191B}" dt="2025-04-22T18:43:22.075" v="398" actId="1076"/>
          <ac:grpSpMkLst>
            <pc:docMk/>
            <pc:sldMk cId="0" sldId="271"/>
            <ac:grpSpMk id="4" creationId="{00000000-0000-0000-0000-000000000000}"/>
          </ac:grpSpMkLst>
        </pc:grpChg>
      </pc:sldChg>
      <pc:sldChg chg="ord">
        <pc:chgData name="Елена Елена" userId="29603f59fb9745fe" providerId="LiveId" clId="{E7705CDD-2069-40FF-AC60-F7CCFE0D191B}" dt="2025-04-22T18:01:31.636" v="384"/>
        <pc:sldMkLst>
          <pc:docMk/>
          <pc:sldMk cId="0" sldId="278"/>
        </pc:sldMkLst>
      </pc:sldChg>
      <pc:sldChg chg="addSp delSp modSp mod">
        <pc:chgData name="Елена Елена" userId="29603f59fb9745fe" providerId="LiveId" clId="{E7705CDD-2069-40FF-AC60-F7CCFE0D191B}" dt="2025-04-22T17:48:04.546" v="371" actId="47"/>
        <pc:sldMkLst>
          <pc:docMk/>
          <pc:sldMk cId="0" sldId="281"/>
        </pc:sldMkLst>
        <pc:spChg chg="add del mod">
          <ac:chgData name="Елена Елена" userId="29603f59fb9745fe" providerId="LiveId" clId="{E7705CDD-2069-40FF-AC60-F7CCFE0D191B}" dt="2025-04-22T17:48:04.546" v="371" actId="47"/>
          <ac:spMkLst>
            <pc:docMk/>
            <pc:sldMk cId="0" sldId="281"/>
            <ac:spMk id="13" creationId="{00000000-0000-0000-0000-000000000000}"/>
          </ac:spMkLst>
        </pc:spChg>
        <pc:spChg chg="add del">
          <ac:chgData name="Елена Елена" userId="29603f59fb9745fe" providerId="LiveId" clId="{E7705CDD-2069-40FF-AC60-F7CCFE0D191B}" dt="2025-04-22T17:48:03.453" v="369" actId="478"/>
          <ac:spMkLst>
            <pc:docMk/>
            <pc:sldMk cId="0" sldId="281"/>
            <ac:spMk id="18" creationId="{00000000-0000-0000-0000-000000000000}"/>
          </ac:spMkLst>
        </pc:spChg>
        <pc:spChg chg="add del">
          <ac:chgData name="Елена Елена" userId="29603f59fb9745fe" providerId="LiveId" clId="{E7705CDD-2069-40FF-AC60-F7CCFE0D191B}" dt="2025-04-22T17:48:03.968" v="370" actId="478"/>
          <ac:spMkLst>
            <pc:docMk/>
            <pc:sldMk cId="0" sldId="281"/>
            <ac:spMk id="19" creationId="{00000000-0000-0000-0000-000000000000}"/>
          </ac:spMkLst>
        </pc:spChg>
        <pc:spChg chg="del">
          <ac:chgData name="Елена Елена" userId="29603f59fb9745fe" providerId="LiveId" clId="{E7705CDD-2069-40FF-AC60-F7CCFE0D191B}" dt="2025-04-22T17:47:54.797" v="364" actId="478"/>
          <ac:spMkLst>
            <pc:docMk/>
            <pc:sldMk cId="0" sldId="281"/>
            <ac:spMk id="22" creationId="{00000000-0000-0000-0000-000000000000}"/>
          </ac:spMkLst>
        </pc:spChg>
      </pc:sldChg>
      <pc:sldChg chg="addSp delSp modSp mod">
        <pc:chgData name="Елена Елена" userId="29603f59fb9745fe" providerId="LiveId" clId="{E7705CDD-2069-40FF-AC60-F7CCFE0D191B}" dt="2025-04-22T16:41:00.476" v="305" actId="20577"/>
        <pc:sldMkLst>
          <pc:docMk/>
          <pc:sldMk cId="0" sldId="285"/>
        </pc:sldMkLst>
        <pc:spChg chg="add del mod">
          <ac:chgData name="Елена Елена" userId="29603f59fb9745fe" providerId="LiveId" clId="{E7705CDD-2069-40FF-AC60-F7CCFE0D191B}" dt="2025-04-22T16:41:00.476" v="305" actId="20577"/>
          <ac:spMkLst>
            <pc:docMk/>
            <pc:sldMk cId="0" sldId="285"/>
            <ac:spMk id="11" creationId="{00000000-0000-0000-0000-000000000000}"/>
          </ac:spMkLst>
        </pc:spChg>
      </pc:sldChg>
      <pc:sldChg chg="modSp mod">
        <pc:chgData name="Елена Елена" userId="29603f59fb9745fe" providerId="LiveId" clId="{E7705CDD-2069-40FF-AC60-F7CCFE0D191B}" dt="2025-04-22T16:43:12.327" v="309" actId="114"/>
        <pc:sldMkLst>
          <pc:docMk/>
          <pc:sldMk cId="0" sldId="287"/>
        </pc:sldMkLst>
        <pc:spChg chg="mod">
          <ac:chgData name="Елена Елена" userId="29603f59fb9745fe" providerId="LiveId" clId="{E7705CDD-2069-40FF-AC60-F7CCFE0D191B}" dt="2025-04-22T16:42:47.873" v="306" actId="114"/>
          <ac:spMkLst>
            <pc:docMk/>
            <pc:sldMk cId="0" sldId="287"/>
            <ac:spMk id="17" creationId="{00000000-0000-0000-0000-000000000000}"/>
          </ac:spMkLst>
        </pc:spChg>
        <pc:spChg chg="mod">
          <ac:chgData name="Елена Елена" userId="29603f59fb9745fe" providerId="LiveId" clId="{E7705CDD-2069-40FF-AC60-F7CCFE0D191B}" dt="2025-04-22T16:43:07.499" v="308" actId="114"/>
          <ac:spMkLst>
            <pc:docMk/>
            <pc:sldMk cId="0" sldId="287"/>
            <ac:spMk id="21" creationId="{00000000-0000-0000-0000-000000000000}"/>
          </ac:spMkLst>
        </pc:spChg>
        <pc:spChg chg="mod">
          <ac:chgData name="Елена Елена" userId="29603f59fb9745fe" providerId="LiveId" clId="{E7705CDD-2069-40FF-AC60-F7CCFE0D191B}" dt="2025-04-22T16:43:02.453" v="307" actId="114"/>
          <ac:spMkLst>
            <pc:docMk/>
            <pc:sldMk cId="0" sldId="287"/>
            <ac:spMk id="22" creationId="{00000000-0000-0000-0000-000000000000}"/>
          </ac:spMkLst>
        </pc:spChg>
        <pc:spChg chg="mod">
          <ac:chgData name="Елена Елена" userId="29603f59fb9745fe" providerId="LiveId" clId="{E7705CDD-2069-40FF-AC60-F7CCFE0D191B}" dt="2025-04-22T16:43:12.327" v="309" actId="114"/>
          <ac:spMkLst>
            <pc:docMk/>
            <pc:sldMk cId="0" sldId="287"/>
            <ac:spMk id="24" creationId="{00000000-0000-0000-0000-000000000000}"/>
          </ac:spMkLst>
        </pc:spChg>
      </pc:sldChg>
      <pc:sldChg chg="modSp mod">
        <pc:chgData name="Елена Елена" userId="29603f59fb9745fe" providerId="LiveId" clId="{E7705CDD-2069-40FF-AC60-F7CCFE0D191B}" dt="2025-04-22T16:43:49.985" v="311" actId="114"/>
        <pc:sldMkLst>
          <pc:docMk/>
          <pc:sldMk cId="0" sldId="289"/>
        </pc:sldMkLst>
        <pc:spChg chg="mod">
          <ac:chgData name="Елена Елена" userId="29603f59fb9745fe" providerId="LiveId" clId="{E7705CDD-2069-40FF-AC60-F7CCFE0D191B}" dt="2025-04-22T16:43:35.892" v="310" actId="114"/>
          <ac:spMkLst>
            <pc:docMk/>
            <pc:sldMk cId="0" sldId="289"/>
            <ac:spMk id="8" creationId="{00000000-0000-0000-0000-000000000000}"/>
          </ac:spMkLst>
        </pc:spChg>
        <pc:spChg chg="mod">
          <ac:chgData name="Елена Елена" userId="29603f59fb9745fe" providerId="LiveId" clId="{E7705CDD-2069-40FF-AC60-F7CCFE0D191B}" dt="2025-04-22T16:43:49.985" v="311" actId="114"/>
          <ac:spMkLst>
            <pc:docMk/>
            <pc:sldMk cId="0" sldId="289"/>
            <ac:spMk id="10" creationId="{00000000-0000-0000-0000-000000000000}"/>
          </ac:spMkLst>
        </pc:spChg>
      </pc:sldChg>
      <pc:sldChg chg="modSp mod">
        <pc:chgData name="Елена Елена" userId="29603f59fb9745fe" providerId="LiveId" clId="{E7705CDD-2069-40FF-AC60-F7CCFE0D191B}" dt="2025-04-22T16:45:58.196" v="312" actId="6549"/>
        <pc:sldMkLst>
          <pc:docMk/>
          <pc:sldMk cId="0" sldId="292"/>
        </pc:sldMkLst>
        <pc:spChg chg="mod">
          <ac:chgData name="Елена Елена" userId="29603f59fb9745fe" providerId="LiveId" clId="{E7705CDD-2069-40FF-AC60-F7CCFE0D191B}" dt="2025-04-22T16:45:58.196" v="312" actId="6549"/>
          <ac:spMkLst>
            <pc:docMk/>
            <pc:sldMk cId="0" sldId="292"/>
            <ac:spMk id="7" creationId="{00000000-0000-0000-0000-000000000000}"/>
          </ac:spMkLst>
        </pc:spChg>
      </pc:sldChg>
      <pc:sldChg chg="modSp mod">
        <pc:chgData name="Елена Елена" userId="29603f59fb9745fe" providerId="LiveId" clId="{E7705CDD-2069-40FF-AC60-F7CCFE0D191B}" dt="2025-04-22T17:15:46.788" v="313" actId="20577"/>
        <pc:sldMkLst>
          <pc:docMk/>
          <pc:sldMk cId="0" sldId="294"/>
        </pc:sldMkLst>
        <pc:spChg chg="mod">
          <ac:chgData name="Елена Елена" userId="29603f59fb9745fe" providerId="LiveId" clId="{E7705CDD-2069-40FF-AC60-F7CCFE0D191B}" dt="2025-04-22T17:15:46.788" v="313" actId="20577"/>
          <ac:spMkLst>
            <pc:docMk/>
            <pc:sldMk cId="0" sldId="294"/>
            <ac:spMk id="4" creationId="{00000000-0000-0000-0000-000000000000}"/>
          </ac:spMkLst>
        </pc:spChg>
      </pc:sldChg>
      <pc:sldChg chg="modSp mod">
        <pc:chgData name="Елена Елена" userId="29603f59fb9745fe" providerId="LiveId" clId="{E7705CDD-2069-40FF-AC60-F7CCFE0D191B}" dt="2025-04-22T17:24:39.196" v="362" actId="20577"/>
        <pc:sldMkLst>
          <pc:docMk/>
          <pc:sldMk cId="0" sldId="296"/>
        </pc:sldMkLst>
        <pc:spChg chg="mod">
          <ac:chgData name="Елена Елена" userId="29603f59fb9745fe" providerId="LiveId" clId="{E7705CDD-2069-40FF-AC60-F7CCFE0D191B}" dt="2025-04-22T17:19:17.193" v="344" actId="20577"/>
          <ac:spMkLst>
            <pc:docMk/>
            <pc:sldMk cId="0" sldId="296"/>
            <ac:spMk id="6" creationId="{00000000-0000-0000-0000-000000000000}"/>
          </ac:spMkLst>
        </pc:spChg>
        <pc:spChg chg="mod">
          <ac:chgData name="Елена Елена" userId="29603f59fb9745fe" providerId="LiveId" clId="{E7705CDD-2069-40FF-AC60-F7CCFE0D191B}" dt="2025-04-22T17:24:07.584" v="349" actId="6549"/>
          <ac:spMkLst>
            <pc:docMk/>
            <pc:sldMk cId="0" sldId="296"/>
            <ac:spMk id="7" creationId="{00000000-0000-0000-0000-000000000000}"/>
          </ac:spMkLst>
        </pc:spChg>
        <pc:spChg chg="mod">
          <ac:chgData name="Елена Елена" userId="29603f59fb9745fe" providerId="LiveId" clId="{E7705CDD-2069-40FF-AC60-F7CCFE0D191B}" dt="2025-04-22T17:24:39.196" v="362" actId="20577"/>
          <ac:spMkLst>
            <pc:docMk/>
            <pc:sldMk cId="0" sldId="296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buv.gov.ua/UJRN/texcsrm_2017_2_9" TargetMode="External"/><Relationship Id="rId4" Type="http://schemas.openxmlformats.org/officeDocument/2006/relationships/hyperlink" Target="https://doi.org/10.32352/0367-3057.5.23.0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rafiati.com/uk/blogs/vancouver-referencing-generator/" TargetMode="External"/><Relationship Id="rId5" Type="http://schemas.openxmlformats.org/officeDocument/2006/relationships/hyperlink" Target="https://www.calameo.com/read/003338077598f5ce8c893" TargetMode="External"/><Relationship Id="rId4" Type="http://schemas.openxmlformats.org/officeDocument/2006/relationships/hyperlink" Target="http://www.nlm.nih.gov/citingmedicine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8459058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028700" y="1754839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571750" y="2786639"/>
            <a:ext cx="10061696" cy="544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6"/>
              </a:lnSpc>
            </a:pPr>
            <a:r>
              <a:rPr lang="en-US" sz="61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Підбір</a:t>
            </a:r>
            <a:r>
              <a:rPr lang="en-US" sz="61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61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літератури</a:t>
            </a:r>
            <a:r>
              <a:rPr lang="en-US" sz="61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61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Оформлення</a:t>
            </a:r>
            <a:r>
              <a:rPr lang="en-US" sz="61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61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списків</a:t>
            </a:r>
            <a:r>
              <a:rPr lang="en-US" sz="61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61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літератури</a:t>
            </a:r>
            <a:r>
              <a:rPr lang="en-US" sz="61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61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до</a:t>
            </a:r>
            <a:r>
              <a:rPr lang="en-US" sz="61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61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статей</a:t>
            </a:r>
            <a:r>
              <a:rPr lang="en-US" sz="61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. </a:t>
            </a:r>
            <a:r>
              <a:rPr lang="en-US" sz="61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Цитування</a:t>
            </a:r>
            <a:r>
              <a:rPr lang="en-US" sz="61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. УДК - </a:t>
            </a:r>
            <a:r>
              <a:rPr lang="en-US" sz="61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як</a:t>
            </a:r>
            <a:r>
              <a:rPr lang="en-US" sz="61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61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його</a:t>
            </a:r>
            <a:r>
              <a:rPr lang="en-US" sz="61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61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визначати</a:t>
            </a:r>
            <a:endParaRPr lang="en-US" sz="6176" dirty="0">
              <a:solidFill>
                <a:srgbClr val="000000"/>
              </a:solidFill>
              <a:latin typeface="Lovelace Text"/>
              <a:ea typeface="Lovelace Text"/>
              <a:cs typeface="Lovelace Text"/>
              <a:sym typeface="Lovelace Tex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54800" y="8660242"/>
            <a:ext cx="6789932" cy="34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spc="6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КЛЮШНІЧЕНКО ОЛЕНА ВАЛЕРІЇВНА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1750" y="2242407"/>
            <a:ext cx="14687550" cy="94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6"/>
              </a:lnSpc>
            </a:pPr>
            <a:r>
              <a:rPr lang="en-US" sz="54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Етап ІІІ. Аналіз та написання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98003" y="3574638"/>
            <a:ext cx="12808635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 цьому етапі розпочинається </a:t>
            </a:r>
            <a:r>
              <a:rPr lang="en-US" sz="23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осмислена робота з текстом.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286375"/>
            <a:ext cx="16512437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Далі — </a:t>
            </a:r>
            <a:r>
              <a:rPr lang="en-US" sz="23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структурування майбутньої статті: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39017" y="4230519"/>
            <a:ext cx="13144500" cy="78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просто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читаємо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статті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а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конспектуємо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аналізуємо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зіставляємо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думки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знаходимо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слабкі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місця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67972" y="5938321"/>
            <a:ext cx="7988175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Вступ: постановка проблеми, її значущість.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65426" y="5938321"/>
            <a:ext cx="1102546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01.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67972" y="6356649"/>
            <a:ext cx="7260096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Мета та завдання дослідження.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65426" y="6356649"/>
            <a:ext cx="1102546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02.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67972" y="6772499"/>
            <a:ext cx="5087600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Огляд літератури.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65426" y="6772499"/>
            <a:ext cx="1102546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03.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67972" y="7188350"/>
            <a:ext cx="5087600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Методика дослідження.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65426" y="7188350"/>
            <a:ext cx="1102546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04.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67972" y="7604200"/>
            <a:ext cx="5087600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Результати.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65426" y="7604200"/>
            <a:ext cx="1102546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05.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67972" y="8020050"/>
            <a:ext cx="5087600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Обговорення.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65426" y="8020050"/>
            <a:ext cx="1102546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06.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267972" y="8440383"/>
            <a:ext cx="5087600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Висновки.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65426" y="8440383"/>
            <a:ext cx="1102546" cy="38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07.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1750" y="2311259"/>
            <a:ext cx="14687550" cy="191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6"/>
              </a:lnSpc>
            </a:pPr>
            <a:r>
              <a:rPr lang="en-US" sz="54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Осмислення, аналіз і написання - основа наукової роботи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535022"/>
            <a:ext cx="16512437" cy="1557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Після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того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и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зібрали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якісну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літературу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визначили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критерії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провели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відбір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починається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найбільш</a:t>
            </a:r>
            <a:r>
              <a:rPr lang="en-US" sz="22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інтелектуально</a:t>
            </a:r>
            <a:r>
              <a:rPr lang="en-US" sz="22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насичений</a:t>
            </a:r>
            <a:r>
              <a:rPr lang="en-US" sz="22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етап</a:t>
            </a:r>
            <a:r>
              <a:rPr lang="en-US" sz="22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— </a:t>
            </a:r>
            <a:r>
              <a:rPr lang="en-US" sz="22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опрацювання</a:t>
            </a:r>
            <a:r>
              <a:rPr lang="en-US" sz="22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аналіз</a:t>
            </a:r>
            <a:r>
              <a:rPr lang="en-US" sz="22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і </a:t>
            </a:r>
            <a:r>
              <a:rPr lang="en-US" sz="22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безпосереднє</a:t>
            </a:r>
            <a:r>
              <a:rPr lang="en-US" sz="22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написання</a:t>
            </a:r>
            <a:r>
              <a:rPr lang="en-US" sz="22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тексту</a:t>
            </a:r>
            <a:r>
              <a:rPr lang="en-US" sz="22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статті</a:t>
            </a:r>
            <a:r>
              <a:rPr lang="en-US" sz="22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.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Цей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етап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потребує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лише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уважності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а й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глибокого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критичного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мислення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аналітичних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здібностей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вміння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бачити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структуру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масиві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інформації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150631"/>
            <a:ext cx="16512437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Що означає “опрацювання”? </a:t>
            </a: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Це не </a:t>
            </a:r>
            <a:r>
              <a:rPr lang="en-US" sz="23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пасивне читання</a:t>
            </a: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а </a:t>
            </a:r>
            <a:r>
              <a:rPr lang="en-US" sz="23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активна інтерпретація матеріалу</a:t>
            </a: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75710" y="6658874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7" y="0"/>
                </a:lnTo>
                <a:lnTo>
                  <a:pt x="329997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5710" y="7263609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7" y="0"/>
                </a:lnTo>
                <a:lnTo>
                  <a:pt x="329997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5710" y="7868031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7" y="0"/>
                </a:lnTo>
                <a:lnTo>
                  <a:pt x="329997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221681" y="6623711"/>
            <a:ext cx="14313095" cy="38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7"/>
              </a:lnSpc>
            </a:pP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Конспектування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ключових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ідей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кожного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джерела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стисло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тезово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з </a:t>
            </a: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зазначенням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джерела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21681" y="7226136"/>
            <a:ext cx="12621061" cy="38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7"/>
              </a:lnSpc>
            </a:pP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Виписування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статистичних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даних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результатів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клінічних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досліджень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висновків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авторів</a:t>
            </a:r>
            <a:r>
              <a:rPr lang="en-US" sz="22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21681" y="7906683"/>
            <a:ext cx="15722282" cy="38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7"/>
              </a:lnSpc>
            </a:pPr>
            <a:r>
              <a:rPr lang="en-US" sz="22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Визначення </a:t>
            </a:r>
            <a:r>
              <a:rPr lang="en-US" sz="2233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спільного та відмінного</a:t>
            </a:r>
            <a:r>
              <a:rPr lang="en-US" sz="22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 підходах різних дослідників.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8402362"/>
            <a:ext cx="16230600" cy="76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Це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дає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змогу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побачити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тенденції</a:t>
            </a:r>
            <a:r>
              <a:rPr lang="en-US" sz="22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прогалини</a:t>
            </a:r>
            <a:r>
              <a:rPr lang="en-US" sz="22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у </a:t>
            </a:r>
            <a:r>
              <a:rPr lang="en-US" sz="22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знаннях</a:t>
            </a:r>
            <a:r>
              <a:rPr lang="en-US" sz="22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суперечності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що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 є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точкою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входу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вашої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авторської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думки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3962138" y="3993290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962138" y="4817746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71750" y="2242407"/>
            <a:ext cx="14687550" cy="94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6"/>
              </a:lnSpc>
            </a:pPr>
            <a:r>
              <a:rPr lang="en-US" sz="54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Етап VІ. Цитування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36219" y="3966011"/>
            <a:ext cx="12823081" cy="76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Прямі цитати</a:t>
            </a: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використовуються лише при необхідності — дослівно, у лапках, із зазначенням сторінки.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98003" y="4788462"/>
            <a:ext cx="12961297" cy="762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Непряме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цитування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парафраз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більш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гнучке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ru-RU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и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переказує</a:t>
            </a:r>
            <a:r>
              <a:rPr lang="ru-RU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зміст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своїми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словами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але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вказує</a:t>
            </a:r>
            <a:r>
              <a:rPr lang="ru-RU" sz="21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</a:t>
            </a:r>
            <a:r>
              <a:rPr lang="en-US" sz="21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джерело</a:t>
            </a:r>
            <a:r>
              <a:rPr lang="en-US" sz="21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98003" y="3331956"/>
            <a:ext cx="12808635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Правильне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цитування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запорука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академічної</a:t>
            </a: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доброчесності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3" name="Freeform 13"/>
          <p:cNvSpPr/>
          <p:nvPr/>
        </p:nvSpPr>
        <p:spPr>
          <a:xfrm>
            <a:off x="3962138" y="5742157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36219" y="5712873"/>
            <a:ext cx="12823081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Системи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посилань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24549" y="6596016"/>
            <a:ext cx="12621061" cy="76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APA —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психологія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соціальні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024548" y="6199392"/>
            <a:ext cx="1262106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ДСТУ 8302:2015</a:t>
            </a:r>
          </a:p>
        </p:txBody>
      </p:sp>
      <p:sp>
        <p:nvSpPr>
          <p:cNvPr id="17" name="Freeform 17"/>
          <p:cNvSpPr/>
          <p:nvPr/>
        </p:nvSpPr>
        <p:spPr>
          <a:xfrm>
            <a:off x="4722743" y="6844153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722743" y="6395005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024549" y="7217823"/>
            <a:ext cx="12621061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Vancouver —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медицина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цифрова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система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[1], [2]).</a:t>
            </a:r>
          </a:p>
        </p:txBody>
      </p:sp>
      <p:sp>
        <p:nvSpPr>
          <p:cNvPr id="20" name="Freeform 20"/>
          <p:cNvSpPr/>
          <p:nvPr/>
        </p:nvSpPr>
        <p:spPr>
          <a:xfrm>
            <a:off x="4722743" y="7362448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499"/>
                </a:lnTo>
                <a:lnTo>
                  <a:pt x="0" y="147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962138" y="7790556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4436219" y="7761272"/>
            <a:ext cx="12823081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Використовуйте перевірку на плагіат перед подачею статті.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8276855"/>
            <a:ext cx="16230600" cy="115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 світі науки будь-яка думка, що не є вашою власною, </a:t>
            </a:r>
            <a:r>
              <a:rPr lang="en-US" sz="21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повинна бути коректно оформлена як посилання на джерело</a:t>
            </a: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Це не тільки етична норма, а й частина академічної відповідальності кожного автора.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1750" y="1999722"/>
            <a:ext cx="7559706" cy="1168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36"/>
              </a:lnSpc>
            </a:pPr>
            <a:r>
              <a:rPr lang="en-US" sz="6812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Що таке цитата?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283214"/>
            <a:ext cx="16230600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Цитата</a:t>
            </a:r>
            <a:r>
              <a:rPr lang="en-US" sz="26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– </a:t>
            </a:r>
            <a:r>
              <a:rPr lang="en-US" sz="26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це</a:t>
            </a:r>
            <a:r>
              <a:rPr lang="en-US" sz="26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дослівне</a:t>
            </a:r>
            <a:r>
              <a:rPr lang="en-US" sz="26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відтворення</a:t>
            </a:r>
            <a:r>
              <a:rPr lang="en-US" sz="26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фрагменту</a:t>
            </a:r>
            <a:r>
              <a:rPr lang="en-US" sz="26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якогось</a:t>
            </a:r>
            <a:r>
              <a:rPr lang="en-US" sz="26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тексту</a:t>
            </a:r>
            <a:r>
              <a:rPr lang="en-US" sz="26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з </a:t>
            </a:r>
            <a:r>
              <a:rPr lang="en-US" sz="26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обов’язковим</a:t>
            </a:r>
            <a:r>
              <a:rPr lang="en-US" sz="26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посиланням</a:t>
            </a:r>
            <a:r>
              <a:rPr lang="en-US" sz="26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26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джерело</a:t>
            </a:r>
            <a:r>
              <a:rPr lang="en-US" sz="26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967286"/>
            <a:ext cx="16230600" cy="140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Посилання</a:t>
            </a:r>
            <a:r>
              <a:rPr lang="en-US" sz="26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– це вказівка на джерело інформації, що приводиться у приклад (зовнішнє посилання), або запис, що пов’язує між собою частини документа – посилання на розділи, малюнки, таблиці, формули, додатки і т. д. (внутрішнє посилання).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1750" y="2311259"/>
            <a:ext cx="14687550" cy="94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6"/>
              </a:lnSpc>
            </a:pPr>
            <a:r>
              <a:rPr lang="en-US" sz="54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Прямі цитати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05058" y="3729478"/>
            <a:ext cx="16512437" cy="41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Пряма цитата</a:t>
            </a: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це дослівне відтворення фрагменту тексту з джерела.</a:t>
            </a:r>
          </a:p>
        </p:txBody>
      </p:sp>
      <p:sp>
        <p:nvSpPr>
          <p:cNvPr id="9" name="Freeform 9"/>
          <p:cNvSpPr/>
          <p:nvPr/>
        </p:nvSpPr>
        <p:spPr>
          <a:xfrm>
            <a:off x="1028700" y="5034604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5914200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6813898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74671" y="5008965"/>
            <a:ext cx="14313095" cy="41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Оформлюється в лапках або </a:t>
            </a:r>
            <a:r>
              <a:rPr lang="en-US" sz="2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відступом</a:t>
            </a: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(у разі великих цитат).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74671" y="5886253"/>
            <a:ext cx="12621061" cy="41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Обов’язкове</a:t>
            </a:r>
            <a:r>
              <a:rPr lang="en-US" sz="24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зазначення</a:t>
            </a:r>
            <a:r>
              <a:rPr lang="en-US" sz="24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джерела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автор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рік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сторінка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74671" y="6862074"/>
            <a:ext cx="15722282" cy="1309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Використовується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коли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важливо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зберегти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оригінальне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формулювання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наприклад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«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Медична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освіта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є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ключовим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чинником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забезпечення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якості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охорони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здоров’я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» (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Іваненко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2020, с. 45)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[12]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1750" y="2311259"/>
            <a:ext cx="14687550" cy="946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6"/>
              </a:lnSpc>
            </a:pPr>
            <a:r>
              <a:rPr lang="en-US" sz="54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Непряме цитування (парафраз)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57720" y="3569523"/>
            <a:ext cx="12801580" cy="850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Це передача </a:t>
            </a:r>
            <a:r>
              <a:rPr lang="en-US" sz="2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основної ідеї автора своїми словами</a:t>
            </a: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Такий спосіб гнучкіший і дозволяє вписати думку в логіку вашого тексту.</a:t>
            </a:r>
          </a:p>
        </p:txBody>
      </p:sp>
      <p:sp>
        <p:nvSpPr>
          <p:cNvPr id="9" name="Freeform 9"/>
          <p:cNvSpPr/>
          <p:nvPr/>
        </p:nvSpPr>
        <p:spPr>
          <a:xfrm>
            <a:off x="1028700" y="5034604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74671" y="5008965"/>
            <a:ext cx="14313095" cy="260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Обов’язково вказувати </a:t>
            </a:r>
            <a:r>
              <a:rPr lang="en-US" sz="2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автора</a:t>
            </a: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 </a:t>
            </a:r>
            <a:r>
              <a:rPr lang="en-US" sz="2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рік</a:t>
            </a: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навіть без прямого цитування.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Приклад: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 дослідженням Петрова (2019), ефективність нової методики виявилася значно вищою, ніж традиційної терапії.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Якщо у списку посилань є два однакових прізвища, то краще вказувати ініціали: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Петрова О. (2019) 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28700" y="7964890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74671" y="7926790"/>
            <a:ext cx="15722282" cy="41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Парафраз має бути </a:t>
            </a:r>
            <a:r>
              <a:rPr lang="en-US" sz="2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достатньо віддаленим від оригіналу</a:t>
            </a: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щоб не бути плагіатом.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6067500"/>
            <a:ext cx="5424904" cy="1770523"/>
            <a:chOff x="0" y="0"/>
            <a:chExt cx="1428781" cy="4663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28781" cy="466310"/>
            </a:xfrm>
            <a:custGeom>
              <a:avLst/>
              <a:gdLst/>
              <a:ahLst/>
              <a:cxnLst/>
              <a:rect l="l" t="t" r="r" b="b"/>
              <a:pathLst>
                <a:path w="1428781" h="466310">
                  <a:moveTo>
                    <a:pt x="72782" y="0"/>
                  </a:moveTo>
                  <a:lnTo>
                    <a:pt x="1355999" y="0"/>
                  </a:lnTo>
                  <a:cubicBezTo>
                    <a:pt x="1396196" y="0"/>
                    <a:pt x="1428781" y="32586"/>
                    <a:pt x="1428781" y="72782"/>
                  </a:cubicBezTo>
                  <a:lnTo>
                    <a:pt x="1428781" y="393528"/>
                  </a:lnTo>
                  <a:cubicBezTo>
                    <a:pt x="1428781" y="412831"/>
                    <a:pt x="1421113" y="431344"/>
                    <a:pt x="1407464" y="444993"/>
                  </a:cubicBezTo>
                  <a:cubicBezTo>
                    <a:pt x="1393815" y="458642"/>
                    <a:pt x="1375302" y="466310"/>
                    <a:pt x="1355999" y="466310"/>
                  </a:cubicBezTo>
                  <a:lnTo>
                    <a:pt x="72782" y="466310"/>
                  </a:lnTo>
                  <a:cubicBezTo>
                    <a:pt x="53479" y="466310"/>
                    <a:pt x="34967" y="458642"/>
                    <a:pt x="21317" y="444993"/>
                  </a:cubicBezTo>
                  <a:cubicBezTo>
                    <a:pt x="7668" y="431344"/>
                    <a:pt x="0" y="412831"/>
                    <a:pt x="0" y="393528"/>
                  </a:cubicBezTo>
                  <a:lnTo>
                    <a:pt x="0" y="72782"/>
                  </a:lnTo>
                  <a:cubicBezTo>
                    <a:pt x="0" y="53479"/>
                    <a:pt x="7668" y="34967"/>
                    <a:pt x="21317" y="21317"/>
                  </a:cubicBezTo>
                  <a:cubicBezTo>
                    <a:pt x="34967" y="7668"/>
                    <a:pt x="53479" y="0"/>
                    <a:pt x="72782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428781" cy="5044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571750" y="2311259"/>
            <a:ext cx="14687550" cy="94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6"/>
              </a:lnSpc>
            </a:pPr>
            <a:r>
              <a:rPr lang="en-US" sz="54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Системи оформлення посиланнь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56588" y="3532688"/>
            <a:ext cx="7374823" cy="41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Три варіанти позначення цитувань у тексті: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6230" y="6435844"/>
            <a:ext cx="4889844" cy="97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порядковий номер у круглих дужках (1)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186074" y="4258239"/>
            <a:ext cx="5424904" cy="1770523"/>
            <a:chOff x="0" y="0"/>
            <a:chExt cx="1428781" cy="4663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28781" cy="466310"/>
            </a:xfrm>
            <a:custGeom>
              <a:avLst/>
              <a:gdLst/>
              <a:ahLst/>
              <a:cxnLst/>
              <a:rect l="l" t="t" r="r" b="b"/>
              <a:pathLst>
                <a:path w="1428781" h="466310">
                  <a:moveTo>
                    <a:pt x="72782" y="0"/>
                  </a:moveTo>
                  <a:lnTo>
                    <a:pt x="1355999" y="0"/>
                  </a:lnTo>
                  <a:cubicBezTo>
                    <a:pt x="1396196" y="0"/>
                    <a:pt x="1428781" y="32586"/>
                    <a:pt x="1428781" y="72782"/>
                  </a:cubicBezTo>
                  <a:lnTo>
                    <a:pt x="1428781" y="393528"/>
                  </a:lnTo>
                  <a:cubicBezTo>
                    <a:pt x="1428781" y="412831"/>
                    <a:pt x="1421113" y="431344"/>
                    <a:pt x="1407464" y="444993"/>
                  </a:cubicBezTo>
                  <a:cubicBezTo>
                    <a:pt x="1393815" y="458642"/>
                    <a:pt x="1375302" y="466310"/>
                    <a:pt x="1355999" y="466310"/>
                  </a:cubicBezTo>
                  <a:lnTo>
                    <a:pt x="72782" y="466310"/>
                  </a:lnTo>
                  <a:cubicBezTo>
                    <a:pt x="53479" y="466310"/>
                    <a:pt x="34967" y="458642"/>
                    <a:pt x="21317" y="444993"/>
                  </a:cubicBezTo>
                  <a:cubicBezTo>
                    <a:pt x="7668" y="431344"/>
                    <a:pt x="0" y="412831"/>
                    <a:pt x="0" y="393528"/>
                  </a:cubicBezTo>
                  <a:lnTo>
                    <a:pt x="0" y="72782"/>
                  </a:lnTo>
                  <a:cubicBezTo>
                    <a:pt x="0" y="53479"/>
                    <a:pt x="7668" y="34967"/>
                    <a:pt x="21317" y="21317"/>
                  </a:cubicBezTo>
                  <a:cubicBezTo>
                    <a:pt x="34967" y="7668"/>
                    <a:pt x="53479" y="0"/>
                    <a:pt x="72782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28781" cy="5044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53604" y="4378919"/>
            <a:ext cx="4889844" cy="1472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порядковий</a:t>
            </a:r>
            <a:r>
              <a:rPr lang="en-US" sz="27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номер</a:t>
            </a:r>
            <a:r>
              <a:rPr lang="en-US" sz="27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27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квадратних</a:t>
            </a:r>
            <a:r>
              <a:rPr lang="en-US" sz="27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дужках</a:t>
            </a:r>
            <a:endParaRPr lang="en-US" sz="27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[1]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610978" y="6067500"/>
            <a:ext cx="5424904" cy="1770523"/>
            <a:chOff x="0" y="0"/>
            <a:chExt cx="1428781" cy="46631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28781" cy="466310"/>
            </a:xfrm>
            <a:custGeom>
              <a:avLst/>
              <a:gdLst/>
              <a:ahLst/>
              <a:cxnLst/>
              <a:rect l="l" t="t" r="r" b="b"/>
              <a:pathLst>
                <a:path w="1428781" h="466310">
                  <a:moveTo>
                    <a:pt x="72782" y="0"/>
                  </a:moveTo>
                  <a:lnTo>
                    <a:pt x="1355999" y="0"/>
                  </a:lnTo>
                  <a:cubicBezTo>
                    <a:pt x="1396196" y="0"/>
                    <a:pt x="1428781" y="32586"/>
                    <a:pt x="1428781" y="72782"/>
                  </a:cubicBezTo>
                  <a:lnTo>
                    <a:pt x="1428781" y="393528"/>
                  </a:lnTo>
                  <a:cubicBezTo>
                    <a:pt x="1428781" y="412831"/>
                    <a:pt x="1421113" y="431344"/>
                    <a:pt x="1407464" y="444993"/>
                  </a:cubicBezTo>
                  <a:cubicBezTo>
                    <a:pt x="1393815" y="458642"/>
                    <a:pt x="1375302" y="466310"/>
                    <a:pt x="1355999" y="466310"/>
                  </a:cubicBezTo>
                  <a:lnTo>
                    <a:pt x="72782" y="466310"/>
                  </a:lnTo>
                  <a:cubicBezTo>
                    <a:pt x="53479" y="466310"/>
                    <a:pt x="34967" y="458642"/>
                    <a:pt x="21317" y="444993"/>
                  </a:cubicBezTo>
                  <a:cubicBezTo>
                    <a:pt x="7668" y="431344"/>
                    <a:pt x="0" y="412831"/>
                    <a:pt x="0" y="393528"/>
                  </a:cubicBezTo>
                  <a:lnTo>
                    <a:pt x="0" y="72782"/>
                  </a:lnTo>
                  <a:cubicBezTo>
                    <a:pt x="0" y="53479"/>
                    <a:pt x="7668" y="34967"/>
                    <a:pt x="21317" y="21317"/>
                  </a:cubicBezTo>
                  <a:cubicBezTo>
                    <a:pt x="34967" y="7668"/>
                    <a:pt x="53479" y="0"/>
                    <a:pt x="72782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428781" cy="5044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878509" y="6435844"/>
            <a:ext cx="4889844" cy="97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порядковий надрядковий цифровий індекс 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1750" y="2311259"/>
            <a:ext cx="14687550" cy="946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6"/>
              </a:lnSpc>
            </a:pPr>
            <a:r>
              <a:rPr lang="en-US" sz="54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Бібліографічне посилання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57720" y="3463923"/>
            <a:ext cx="12801580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Це сукупність бібліографічних відомостей про цитований, розглядуваний або згадуваний у тексті документа інший документ, що є необхідним й достатнім для його загальної характеристики, ідентифікування та пошуку</a:t>
            </a:r>
          </a:p>
        </p:txBody>
      </p:sp>
      <p:sp>
        <p:nvSpPr>
          <p:cNvPr id="9" name="Freeform 9"/>
          <p:cNvSpPr/>
          <p:nvPr/>
        </p:nvSpPr>
        <p:spPr>
          <a:xfrm>
            <a:off x="1028700" y="5153023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6362181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74671" y="5127385"/>
            <a:ext cx="15684629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Відсутність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посилання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являє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собою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порушення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авторських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прав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а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неправильно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оформлене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посилання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розглядається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серйозна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помилка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всі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джерела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наведені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списку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посилань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обов’язково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повинні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бути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вказівки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тексті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статті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74671" y="6410357"/>
            <a:ext cx="15684629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Недотримання даних правил згід</a:t>
            </a:r>
            <a:r>
              <a:rPr lang="en-US" sz="2200" u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но із закон</a:t>
            </a: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ом України «Про авторське право та суміжні права», ст. 50, вважається плагіатом.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28700" y="7345077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74671" y="7393253"/>
            <a:ext cx="15684629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Поява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тексті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роботи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цитат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посилань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представлені</a:t>
            </a:r>
            <a:r>
              <a:rPr lang="en-US" sz="22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22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списку</a:t>
            </a:r>
            <a:r>
              <a:rPr lang="uk-UA" sz="22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посилань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і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навпаки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поява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списку</a:t>
            </a:r>
            <a:r>
              <a:rPr lang="uk-UA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-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немає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посилань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тексті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роботи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є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грубою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помилкою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1750" y="2311259"/>
            <a:ext cx="14687550" cy="946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6"/>
              </a:lnSpc>
            </a:pPr>
            <a:r>
              <a:rPr lang="en-US" sz="54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Види бібліографічних посилань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203138"/>
            <a:ext cx="16230600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Бібліографічні посилання, до яких належать внутрішньотекстові, підрядкові та позатекстові бібліографічні посилання, складають відповідно до положень ДСТУ 8302. </a:t>
            </a:r>
          </a:p>
        </p:txBody>
      </p:sp>
      <p:sp>
        <p:nvSpPr>
          <p:cNvPr id="9" name="Freeform 9"/>
          <p:cNvSpPr/>
          <p:nvPr/>
        </p:nvSpPr>
        <p:spPr>
          <a:xfrm>
            <a:off x="4430837" y="3580485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30837" y="4253202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976808" y="3545322"/>
            <a:ext cx="15684629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За складом елементів бібліографічного запису:</a:t>
            </a: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повне, коротке.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76808" y="4291853"/>
            <a:ext cx="15684629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За місцем розташування в д</a:t>
            </a:r>
            <a:r>
              <a:rPr lang="en-US" sz="2300" b="1" u="non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оку</a:t>
            </a:r>
            <a:r>
              <a:rPr lang="en-US" sz="23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менті:</a:t>
            </a: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внутрішньотекстове, підрядкове, позатекстове.</a:t>
            </a:r>
          </a:p>
        </p:txBody>
      </p:sp>
      <p:sp>
        <p:nvSpPr>
          <p:cNvPr id="13" name="Freeform 13"/>
          <p:cNvSpPr/>
          <p:nvPr/>
        </p:nvSpPr>
        <p:spPr>
          <a:xfrm>
            <a:off x="4430837" y="4959873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976808" y="5023308"/>
            <a:ext cx="12137377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За повторністю наведення посилань на один і</a:t>
            </a:r>
            <a:r>
              <a:rPr lang="en-US" sz="2300" b="1" u="non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той с</a:t>
            </a:r>
            <a:r>
              <a:rPr lang="en-US" sz="23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амий об’єкт</a:t>
            </a: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первинне, повторюване.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1750" y="2311259"/>
            <a:ext cx="14687550" cy="946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6"/>
              </a:lnSpc>
            </a:pPr>
            <a:r>
              <a:rPr lang="en-US" sz="54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Внутрішньотекстові примітки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95333" y="3375006"/>
            <a:ext cx="12763967" cy="216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Внутрішньотекстові примітки розміщують у середині тексту публікації та відокремлюють їх від тексту круглими дужками. </a:t>
            </a:r>
            <a:r>
              <a:rPr lang="en-US" sz="2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Застосовуються, якщо значну частину відомостей про об’єкт посилання внесено до тексту документа. Використовують для зручнішого читання тексту та заощадження місця у невеликих за обсягом документа.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940406"/>
            <a:ext cx="16230600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Підрядкові примітки розміщують унизу сторінки під останнім рядком тексту публікації та відокремлюють від нього горизонтальною рискою.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191356"/>
            <a:ext cx="1623060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Позатекстові примітки розміщують після основного тексту публікації.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001144"/>
            <a:ext cx="16230600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Підрядкові та позатекстові примітки пов'язують із текстом, до якого вони належать, знаками виноски (арабськими цифрами чи астерисками*).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028700" y="502322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904182" y="4986548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04182" y="6046301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04182" y="6571409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7"/>
                </a:lnTo>
                <a:lnTo>
                  <a:pt x="0" y="334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04182" y="7096516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71750" y="1375632"/>
            <a:ext cx="14687550" cy="94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6"/>
              </a:lnSpc>
            </a:pPr>
            <a:r>
              <a:rPr lang="en-US" sz="54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Етап І. Підбір літератури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78264" y="5011369"/>
            <a:ext cx="14538136" cy="364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PubMed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головна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платформа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з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біомедичними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публікаціями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uk-UA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(архів 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NLM</a:t>
            </a:r>
            <a:r>
              <a:rPr lang="uk-UA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США) 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78264" y="6069117"/>
            <a:ext cx="8446161" cy="372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Scopus, Web of Science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міжнародні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бази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наукових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статей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78264" y="6589817"/>
            <a:ext cx="9315159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Google Scholar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зручний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але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менш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структурований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інструмент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78264" y="7110516"/>
            <a:ext cx="9127268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Національна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бібліотека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України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ім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Вернадського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</a:p>
          <a:p>
            <a:pPr algn="l">
              <a:lnSpc>
                <a:spcPts val="3079"/>
              </a:lnSpc>
            </a:pP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Національна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медична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бібліотека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України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ресурси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МОЗ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інші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посилання</a:t>
            </a:r>
            <a:r>
              <a:rPr lang="uk-UA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які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розміщено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сайті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бібліотеки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НМУ.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50665" y="2274681"/>
            <a:ext cx="12808635" cy="78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Перший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крок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це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пошук</a:t>
            </a: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і </a:t>
            </a:r>
            <a:r>
              <a:rPr lang="en-US" sz="23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підбір</a:t>
            </a: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літератури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адже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саме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наявних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дослідженнях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и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будує</a:t>
            </a:r>
            <a:r>
              <a:rPr lang="ru-RU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свій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науковий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текст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94275" y="3206021"/>
            <a:ext cx="13465025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Почнімо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з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постановки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теми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Вона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має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бути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чіткою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релевантною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галузі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медицини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мати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практичне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значення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Пошук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здійснюємо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ключовими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словами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українською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а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також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англійською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мовами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4483067"/>
            <a:ext cx="16512437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Основні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джерела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з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яких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черпаємо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інформацію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</p:txBody>
      </p:sp>
      <p:sp>
        <p:nvSpPr>
          <p:cNvPr id="19" name="Freeform 19"/>
          <p:cNvSpPr/>
          <p:nvPr/>
        </p:nvSpPr>
        <p:spPr>
          <a:xfrm>
            <a:off x="1904182" y="5517427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378264" y="5540243"/>
            <a:ext cx="8446161" cy="372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Europe PMC 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–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головний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веб-сайт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PMC у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Європі</a:t>
            </a:r>
            <a:endParaRPr lang="en-US" sz="21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8700" y="8330987"/>
            <a:ext cx="16230600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забуваймо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про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підручники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клінічні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рекомендації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статистичні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звіти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ВООЗ.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Важливо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щоб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джерела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були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науково</a:t>
            </a: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перевіреними</a:t>
            </a: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816736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19175" y="1419861"/>
            <a:ext cx="16230600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Стиль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оформлення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бібліографічних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посилань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залежить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вимог</a:t>
            </a:r>
            <a:r>
              <a:rPr lang="en-US" sz="24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журналу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в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якому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буде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опублікована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стаття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477062"/>
            <a:ext cx="12808635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Вибір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стилю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залежить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наукової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дисципліни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</p:txBody>
      </p:sp>
      <p:sp>
        <p:nvSpPr>
          <p:cNvPr id="9" name="Freeform 9"/>
          <p:cNvSpPr/>
          <p:nvPr/>
        </p:nvSpPr>
        <p:spPr>
          <a:xfrm>
            <a:off x="1920895" y="3187071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20895" y="4902836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394976" y="3159792"/>
            <a:ext cx="14864324" cy="1309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APA (American Psychological Association)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найпоширеніший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стиль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психології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педагогіці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соціальних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науках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algn="l">
              <a:lnSpc>
                <a:spcPts val="3499"/>
              </a:lnSpc>
            </a:pPr>
            <a:r>
              <a:rPr lang="en-US" sz="24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Формат</a:t>
            </a:r>
            <a:r>
              <a:rPr lang="uk-UA" sz="24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посилання у тексті </a:t>
            </a:r>
            <a:r>
              <a:rPr lang="en-US" sz="24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Прізвище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рік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приклад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(Brown, 2021)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94976" y="4873552"/>
            <a:ext cx="12823081" cy="86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ДСТУ 8302:2015 </a:t>
            </a:r>
          </a:p>
          <a:p>
            <a:pPr algn="l">
              <a:lnSpc>
                <a:spcPts val="3499"/>
              </a:lnSpc>
            </a:pPr>
            <a:r>
              <a:rPr lang="en-US" sz="24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Формат</a:t>
            </a:r>
            <a:r>
              <a:rPr lang="uk-UA" sz="24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посилання у тексті </a:t>
            </a:r>
            <a:r>
              <a:rPr lang="en-US" sz="24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[7, с. 112], [2], [3, 5, 7-12, 23]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[2</a:t>
            </a:r>
            <a:r>
              <a:rPr lang="uk-UA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; 4] </a:t>
            </a:r>
            <a:endParaRPr lang="en-US" sz="24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920895" y="6191177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207441" y="5838983"/>
            <a:ext cx="14864324" cy="1726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Vancouver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стандарт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медичних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публікацій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базується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цифровій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системі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algn="l">
              <a:lnSpc>
                <a:spcPts val="3499"/>
              </a:lnSpc>
            </a:pPr>
            <a:r>
              <a:rPr lang="en-US" sz="24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Формат</a:t>
            </a:r>
            <a:r>
              <a:rPr lang="en-US" sz="24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[1], [2],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або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[1, 2]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тощо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</a:p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Приклад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тексті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Сучасні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дані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вказують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нові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підходи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лікування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[4].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7351" y="7670585"/>
            <a:ext cx="12808635" cy="17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списку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літератури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надаються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відповідно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номера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згадування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r>
              <a:rPr lang="uk-UA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marL="457200" indent="-457200" algn="l">
              <a:lnSpc>
                <a:spcPts val="3499"/>
              </a:lnSpc>
              <a:buAutoNum type="arabicPeriod"/>
            </a:pPr>
            <a:r>
              <a:rPr lang="uk-UA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…</a:t>
            </a:r>
          </a:p>
          <a:p>
            <a:pPr algn="l">
              <a:lnSpc>
                <a:spcPts val="3499"/>
              </a:lnSpc>
            </a:pPr>
            <a:r>
              <a:rPr lang="uk-UA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2. … </a:t>
            </a:r>
          </a:p>
          <a:p>
            <a:pPr marL="457200" indent="-457200" algn="l">
              <a:lnSpc>
                <a:spcPts val="3499"/>
              </a:lnSpc>
              <a:buAutoNum type="arabicPeriod"/>
            </a:pPr>
            <a:endParaRPr lang="en-US" sz="24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1750" y="2311259"/>
            <a:ext cx="14687550" cy="946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6"/>
              </a:lnSpc>
            </a:pPr>
            <a:r>
              <a:rPr lang="en-US" sz="54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Позатекстові бібліографічні посилання</a:t>
            </a:r>
          </a:p>
        </p:txBody>
      </p:sp>
      <p:sp>
        <p:nvSpPr>
          <p:cNvPr id="8" name="Freeform 8"/>
          <p:cNvSpPr/>
          <p:nvPr/>
        </p:nvSpPr>
        <p:spPr>
          <a:xfrm>
            <a:off x="1028700" y="4644442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5271605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74671" y="4618804"/>
            <a:ext cx="1568462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Використовують переважно у наукових виданнях у разі багаторазових посилань на одні й ті самі документи.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74671" y="5319781"/>
            <a:ext cx="1568462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Наводять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перелік</a:t>
            </a:r>
            <a:r>
              <a:rPr lang="en-US" sz="22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бібліог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рафічних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записів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розміщують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наприкінці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основного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тексту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документа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28700" y="5930651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74671" y="5978827"/>
            <a:ext cx="1568462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Нумерують у межах</a:t>
            </a:r>
            <a:r>
              <a:rPr lang="en-US" sz="2200" u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усь</a:t>
            </a: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ого документа (арабськими цифрами). 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6589697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74671" y="6637873"/>
            <a:ext cx="15684629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Переліку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позатекстових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бібліографічних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посилань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який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розміщують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наприкінці</a:t>
            </a:r>
            <a:r>
              <a:rPr lang="en-US" sz="22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основн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ого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тексту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публікації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має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передувати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назва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наприклад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«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Список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бібліографічних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посилань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», «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Бібліографічні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посилання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цитовані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джерела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»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тощо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».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28700" y="7923525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574671" y="7971701"/>
            <a:ext cx="15684629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Сукупність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позатекстових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бібліографічних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посилань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оформлених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</a:t>
            </a:r>
            <a:r>
              <a:rPr lang="en-US" sz="22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пер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елік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бібліографічних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записів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можна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вважати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бібліографічним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списком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списком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використаної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літератури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чи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покажчиком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що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мають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самостійне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значення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бібліографічні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посібники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1750" y="2242407"/>
            <a:ext cx="14687550" cy="94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6"/>
              </a:lnSpc>
            </a:pPr>
            <a:r>
              <a:rPr lang="en-US" sz="54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Етап V. Оформлення бібліографії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98003" y="3331956"/>
            <a:ext cx="12808635" cy="78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Список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літератури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обличчя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статті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Важливо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оформити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все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однозначно</a:t>
            </a: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чітко</a:t>
            </a: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без</a:t>
            </a: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помилок</a:t>
            </a: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230448"/>
            <a:ext cx="16230600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endParaRPr lang="en-US" sz="21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895600" y="5260444"/>
            <a:ext cx="12808635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Кожен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запис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містить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такі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елементи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позатекстового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бібліографічного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посилання</a:t>
            </a: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028700" y="638394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571750" y="923925"/>
            <a:ext cx="14687550" cy="191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6"/>
              </a:lnSpc>
            </a:pPr>
            <a:r>
              <a:rPr lang="en-US" sz="54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Елементи позатекстового бібліографічного посилання:</a:t>
            </a:r>
          </a:p>
        </p:txBody>
      </p:sp>
      <p:sp>
        <p:nvSpPr>
          <p:cNvPr id="8" name="Freeform 8"/>
          <p:cNvSpPr/>
          <p:nvPr/>
        </p:nvSpPr>
        <p:spPr>
          <a:xfrm>
            <a:off x="1028700" y="2842224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74671" y="2890400"/>
            <a:ext cx="1568462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Заголовок бібліографічного запису (ім’я автора)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28700" y="3348870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74671" y="3397047"/>
            <a:ext cx="1568462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Основна назва документа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28700" y="3893616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74671" y="3941793"/>
            <a:ext cx="1568462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Відомості, що належать до назви (вид документа) наприклад (огляд, рекомендації тощо)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4400262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74671" y="4448439"/>
            <a:ext cx="1568462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Відомості про відповідальність (особи або організації, які брали участь у створенні документа)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28700" y="4945009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574671" y="4993185"/>
            <a:ext cx="1568462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Відомості про повторність видання (зміни й особливості видання)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28700" y="5451655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574671" y="5499831"/>
            <a:ext cx="1568462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Вихідні дані (місце видання), видавця та рік випуску</a:t>
            </a:r>
          </a:p>
        </p:txBody>
      </p:sp>
      <p:sp>
        <p:nvSpPr>
          <p:cNvPr id="20" name="Freeform 20"/>
          <p:cNvSpPr/>
          <p:nvPr/>
        </p:nvSpPr>
        <p:spPr>
          <a:xfrm>
            <a:off x="1028700" y="5996401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574671" y="6044577"/>
            <a:ext cx="1568462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Позначення та порядковий номер тому, номера, випуску</a:t>
            </a:r>
          </a:p>
        </p:txBody>
      </p:sp>
      <p:sp>
        <p:nvSpPr>
          <p:cNvPr id="22" name="Freeform 22"/>
          <p:cNvSpPr/>
          <p:nvPr/>
        </p:nvSpPr>
        <p:spPr>
          <a:xfrm>
            <a:off x="1028700" y="6503047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574671" y="6551223"/>
            <a:ext cx="1568462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Відомості про обсяг документа </a:t>
            </a:r>
          </a:p>
        </p:txBody>
      </p:sp>
      <p:sp>
        <p:nvSpPr>
          <p:cNvPr id="24" name="Freeform 24"/>
          <p:cNvSpPr/>
          <p:nvPr/>
        </p:nvSpPr>
        <p:spPr>
          <a:xfrm>
            <a:off x="1028700" y="7047793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574671" y="7095969"/>
            <a:ext cx="1568462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Назва документа, в якому опубліковано об’єкт посилання </a:t>
            </a:r>
          </a:p>
        </p:txBody>
      </p:sp>
      <p:sp>
        <p:nvSpPr>
          <p:cNvPr id="26" name="Freeform 26"/>
          <p:cNvSpPr/>
          <p:nvPr/>
        </p:nvSpPr>
        <p:spPr>
          <a:xfrm>
            <a:off x="1028700" y="7554439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574671" y="7602615"/>
            <a:ext cx="1568462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Відомості про місцезнаходження об’єкта посилання</a:t>
            </a:r>
          </a:p>
        </p:txBody>
      </p:sp>
      <p:sp>
        <p:nvSpPr>
          <p:cNvPr id="28" name="Freeform 28"/>
          <p:cNvSpPr/>
          <p:nvPr/>
        </p:nvSpPr>
        <p:spPr>
          <a:xfrm>
            <a:off x="1028700" y="8099185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574671" y="8118786"/>
            <a:ext cx="1568462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Номер сторінки в документі</a:t>
            </a:r>
          </a:p>
        </p:txBody>
      </p:sp>
      <p:sp>
        <p:nvSpPr>
          <p:cNvPr id="30" name="Freeform 30"/>
          <p:cNvSpPr/>
          <p:nvPr/>
        </p:nvSpPr>
        <p:spPr>
          <a:xfrm>
            <a:off x="1028700" y="8605831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574671" y="8654008"/>
            <a:ext cx="1568462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Примітки (у посилання на електронний ресурс тощо).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1750" y="2330309"/>
            <a:ext cx="14687550" cy="159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7"/>
              </a:lnSpc>
            </a:pPr>
            <a:r>
              <a:rPr lang="en-US" sz="45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Формування</a:t>
            </a:r>
            <a:r>
              <a:rPr lang="en-US" sz="45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45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та</a:t>
            </a:r>
            <a:r>
              <a:rPr lang="en-US" sz="45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45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оформлення</a:t>
            </a:r>
            <a:r>
              <a:rPr lang="en-US" sz="45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45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списку</a:t>
            </a:r>
            <a:r>
              <a:rPr lang="en-US" sz="45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45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бібліографічних</a:t>
            </a:r>
            <a:r>
              <a:rPr lang="en-US" sz="45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45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посилань</a:t>
            </a:r>
            <a:r>
              <a:rPr lang="en-US" sz="45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(</a:t>
            </a:r>
            <a:r>
              <a:rPr lang="en-US" sz="45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Розширений</a:t>
            </a:r>
            <a:r>
              <a:rPr lang="en-US" sz="45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45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опис</a:t>
            </a:r>
            <a:r>
              <a:rPr lang="en-US" sz="45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99369" y="4117975"/>
            <a:ext cx="12801580" cy="1727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Список використаної літератури — це візитна картка будь-якої наукової статті.</a:t>
            </a: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Саме за його оформленням редактори та рецензенти часто оцінюють не лише рівень академічної доброчесності автора, а й його професіоналізм та володіння науковим інструментарієм.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195804"/>
            <a:ext cx="12801580" cy="41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Основні принципи оформлення бібліографії: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76198" y="7032331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76198" y="7720660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350279" y="7005052"/>
            <a:ext cx="14909021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Послідовність і стандартизація</a:t>
            </a: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обраний стиль оформлення має використовуватись по всьому тексту.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50279" y="7691376"/>
            <a:ext cx="14650670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Повнота даних </a:t>
            </a: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— кожне джерело повинно містити всі необхідні елементи для його ідентифікації.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876198" y="8426034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350279" y="8396750"/>
            <a:ext cx="14909021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Доступність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читач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повинен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мати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можливість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самостійно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знайти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згадане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джерело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226148"/>
            <a:ext cx="16230600" cy="38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Україні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Державні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стандарти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виконують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такі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функції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71387" y="1813438"/>
            <a:ext cx="12621061" cy="38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відповідають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оформлення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бібліографічної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інформації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наукових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роботах</a:t>
            </a:r>
            <a:endParaRPr lang="en-US" sz="22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869582" y="1967587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3" y="0"/>
                </a:lnTo>
                <a:lnTo>
                  <a:pt x="118313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71387" y="2271871"/>
            <a:ext cx="15087913" cy="38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уніфікація бібліографічного запису у відповідності до Міжнародних та національних стандартів</a:t>
            </a:r>
          </a:p>
        </p:txBody>
      </p:sp>
      <p:sp>
        <p:nvSpPr>
          <p:cNvPr id="11" name="Freeform 11"/>
          <p:cNvSpPr/>
          <p:nvPr/>
        </p:nvSpPr>
        <p:spPr>
          <a:xfrm>
            <a:off x="1869582" y="2426020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3" y="0"/>
                </a:lnTo>
                <a:lnTo>
                  <a:pt x="118313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5453397"/>
            <a:ext cx="16230600" cy="78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ДСТУ 3582:2013 </a:t>
            </a:r>
            <a:r>
              <a:rPr lang="en-US" sz="22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Інформація та документація. Бібліографічний опис. Скорочення слів і словосполучень в українській мові. Загальні вимоги та правила (ISO 4:1984, NEQ; ISO 832:1994, NEQ).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730456"/>
            <a:ext cx="16230600" cy="78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ДСТУ ГОСТ 7.1:2006.</a:t>
            </a:r>
            <a:r>
              <a:rPr lang="en-US" sz="22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Система стандартів з інформації, бібліотечної та видавничої справи. Бібліографічний запис. Бібліографічний опис. Загальні вимоги та правила складання.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4597363"/>
            <a:ext cx="16230600" cy="78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ДСТУ 8302:2015.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Інформація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документація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Бібліографічне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посилання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Загальні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положення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правила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складання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71387" y="2730304"/>
            <a:ext cx="12621061" cy="38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полегшення процесів розуміння та обміну інформацією</a:t>
            </a:r>
          </a:p>
        </p:txBody>
      </p:sp>
      <p:sp>
        <p:nvSpPr>
          <p:cNvPr id="16" name="Freeform 16"/>
          <p:cNvSpPr/>
          <p:nvPr/>
        </p:nvSpPr>
        <p:spPr>
          <a:xfrm>
            <a:off x="1869582" y="2887845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3" y="0"/>
                </a:lnTo>
                <a:lnTo>
                  <a:pt x="118313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171387" y="3188774"/>
            <a:ext cx="12621061" cy="38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необхідна умова інтеграції до світового інформаційного простору</a:t>
            </a:r>
          </a:p>
        </p:txBody>
      </p:sp>
      <p:sp>
        <p:nvSpPr>
          <p:cNvPr id="18" name="Freeform 18"/>
          <p:cNvSpPr/>
          <p:nvPr/>
        </p:nvSpPr>
        <p:spPr>
          <a:xfrm>
            <a:off x="1869582" y="3355323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3" y="0"/>
                </a:lnTo>
                <a:lnTo>
                  <a:pt x="118313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6309431"/>
            <a:ext cx="16230600" cy="118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ДСТУ 7093:2009</a:t>
            </a:r>
            <a:r>
              <a:rPr lang="en-US" sz="22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Система стандартів з інформації, бібліотечної та видавничої справи. Бібліографічний запис. Скорочення слів і словосполук, поданих іноземними європейськими мовами (ГОСТ 7.11-2004, MOD; ISO 832:1994, MOD).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7540720"/>
            <a:ext cx="16230600" cy="78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ДСТУ ГОСТ 7.80:2007 </a:t>
            </a:r>
            <a:r>
              <a:rPr lang="en-US" sz="22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Система стандартів з інформації, бібліотечної та видавничої справи. Бібліографічний запис. Бібліографічний опис. Заголовок. Загальні вимоги та правила складання (ГОСТ 7.80-2000, IDT)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9175" y="8377704"/>
            <a:ext cx="16230600" cy="78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ДСТУ 7152:2020</a:t>
            </a:r>
            <a:r>
              <a:rPr lang="en-US" sz="22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Інформація та документація. Видання. Оформлення публікацій у журналах і збірниках (ISO 8:2019, NEQ; ISO 18:1981, NEQ; ISO 215:1986, NEQ). Відповідає офіційному тексту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0969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396963"/>
            <a:ext cx="16230600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Національний стандарт України «Інформація та документація. Бібліографічне посилання. Загальні положення та правила складання. ДСТУ 8302:2015» або один із стилів, віднесених до рекомендованого переліку стилів оформлення списку наукових публікацій, є загальновживаними в зарубіжній практиці оформлення наукових робіт.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367752"/>
            <a:ext cx="16230600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11 міжнародних стилів, які відображають всі галузі наукових досліджень: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41381" y="3914487"/>
            <a:ext cx="12621061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MLA (Modern Language Association) style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39576" y="4068637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499"/>
                </a:lnTo>
                <a:lnTo>
                  <a:pt x="0" y="14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41381" y="4372920"/>
            <a:ext cx="12621061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APA (American Psychological Association) style</a:t>
            </a:r>
          </a:p>
        </p:txBody>
      </p:sp>
      <p:sp>
        <p:nvSpPr>
          <p:cNvPr id="12" name="Freeform 12"/>
          <p:cNvSpPr/>
          <p:nvPr/>
        </p:nvSpPr>
        <p:spPr>
          <a:xfrm>
            <a:off x="1439576" y="4527069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41381" y="4831353"/>
            <a:ext cx="12621061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Chicago/Turabianstyle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39576" y="4985502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741381" y="5289786"/>
            <a:ext cx="12621061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Harvard style</a:t>
            </a:r>
          </a:p>
        </p:txBody>
      </p:sp>
      <p:sp>
        <p:nvSpPr>
          <p:cNvPr id="16" name="Freeform 16"/>
          <p:cNvSpPr/>
          <p:nvPr/>
        </p:nvSpPr>
        <p:spPr>
          <a:xfrm>
            <a:off x="1439576" y="5443935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41381" y="5748219"/>
            <a:ext cx="12621061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ACS (American Chemical Society) style</a:t>
            </a:r>
          </a:p>
        </p:txBody>
      </p:sp>
      <p:sp>
        <p:nvSpPr>
          <p:cNvPr id="18" name="Freeform 18"/>
          <p:cNvSpPr/>
          <p:nvPr/>
        </p:nvSpPr>
        <p:spPr>
          <a:xfrm>
            <a:off x="1439576" y="5902368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741381" y="6206652"/>
            <a:ext cx="12621061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AIP (American Institute of Physics) style</a:t>
            </a:r>
          </a:p>
        </p:txBody>
      </p:sp>
      <p:sp>
        <p:nvSpPr>
          <p:cNvPr id="20" name="Freeform 20"/>
          <p:cNvSpPr/>
          <p:nvPr/>
        </p:nvSpPr>
        <p:spPr>
          <a:xfrm>
            <a:off x="1439576" y="6360801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741381" y="6665084"/>
            <a:ext cx="12621061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IEEE (Institute of Electrical and Electronics Engineers) style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39576" y="6819234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499"/>
                </a:lnTo>
                <a:lnTo>
                  <a:pt x="0" y="14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741381" y="7123517"/>
            <a:ext cx="12621061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Vancouver style</a:t>
            </a:r>
          </a:p>
        </p:txBody>
      </p:sp>
      <p:sp>
        <p:nvSpPr>
          <p:cNvPr id="24" name="Freeform 24"/>
          <p:cNvSpPr/>
          <p:nvPr/>
        </p:nvSpPr>
        <p:spPr>
          <a:xfrm>
            <a:off x="1439576" y="7277667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499"/>
                </a:lnTo>
                <a:lnTo>
                  <a:pt x="0" y="14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741381" y="7581950"/>
            <a:ext cx="12621061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OSCOLA</a:t>
            </a:r>
          </a:p>
        </p:txBody>
      </p:sp>
      <p:sp>
        <p:nvSpPr>
          <p:cNvPr id="26" name="Freeform 26"/>
          <p:cNvSpPr/>
          <p:nvPr/>
        </p:nvSpPr>
        <p:spPr>
          <a:xfrm>
            <a:off x="1439576" y="7736099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41381" y="8040420"/>
            <a:ext cx="12621061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APS (American Physics Society) style</a:t>
            </a:r>
          </a:p>
        </p:txBody>
      </p:sp>
      <p:sp>
        <p:nvSpPr>
          <p:cNvPr id="28" name="Freeform 28"/>
          <p:cNvSpPr/>
          <p:nvPr/>
        </p:nvSpPr>
        <p:spPr>
          <a:xfrm>
            <a:off x="1439576" y="8194569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741381" y="8498853"/>
            <a:ext cx="12621061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Springer MathPhys Style</a:t>
            </a:r>
          </a:p>
        </p:txBody>
      </p:sp>
      <p:sp>
        <p:nvSpPr>
          <p:cNvPr id="30" name="Freeform 30"/>
          <p:cNvSpPr/>
          <p:nvPr/>
        </p:nvSpPr>
        <p:spPr>
          <a:xfrm>
            <a:off x="1439576" y="8630526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499"/>
                </a:lnTo>
                <a:lnTo>
                  <a:pt x="0" y="14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700" y="1657058"/>
            <a:ext cx="16230600" cy="85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Загальні правила та основні вимоги до укладання бібліографічного опису за ДСТУ 8302:2015 Інформація та документація. Бібліографічне посилання. Загальні положення та правила складання: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07601" y="2755499"/>
            <a:ext cx="12621061" cy="41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опис здійснюється мовою оригіналу</a:t>
            </a:r>
          </a:p>
        </p:txBody>
      </p:sp>
      <p:sp>
        <p:nvSpPr>
          <p:cNvPr id="6" name="Freeform 6"/>
          <p:cNvSpPr/>
          <p:nvPr/>
        </p:nvSpPr>
        <p:spPr>
          <a:xfrm>
            <a:off x="1805796" y="2900124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499"/>
                </a:lnTo>
                <a:lnTo>
                  <a:pt x="0" y="14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07601" y="3337757"/>
            <a:ext cx="15151699" cy="1288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замість знака «крапка й тире» («. — »), який розділяє зони бібліографічного опису, в бібліографічному посиланні рекомендовано застосовувати знак «крапка» (при цьому в межах одного документа застосування в бібліографічних посиланнях розділових знаків уніфіковують)</a:t>
            </a:r>
          </a:p>
        </p:txBody>
      </p:sp>
      <p:sp>
        <p:nvSpPr>
          <p:cNvPr id="8" name="Freeform 8"/>
          <p:cNvSpPr/>
          <p:nvPr/>
        </p:nvSpPr>
        <p:spPr>
          <a:xfrm>
            <a:off x="1805796" y="3482382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499"/>
                </a:lnTo>
                <a:lnTo>
                  <a:pt x="0" y="14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7601" y="4798095"/>
            <a:ext cx="15151699" cy="85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вказівки тому, частини, випуску, номеру, а також на рік видання подаються арабськими цифрами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05796" y="4942719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107601" y="5925112"/>
            <a:ext cx="15151699" cy="86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ru-RU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ліографічному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посиланні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дві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«</a:t>
            </a:r>
            <a:r>
              <a:rPr lang="ru-RU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навскісні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риски «//» </a:t>
            </a:r>
            <a:r>
              <a:rPr lang="ru-RU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замінюють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крапкою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а </a:t>
            </a:r>
            <a:r>
              <a:rPr lang="ru-RU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назву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журналу </a:t>
            </a:r>
            <a:r>
              <a:rPr lang="ru-RU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виділять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499" b="1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курсивом</a:t>
            </a:r>
            <a:r>
              <a:rPr lang="ru-RU" sz="24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ru-RU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Можна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назву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скорочувати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lang="en-US" sz="24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805796" y="6069736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107601" y="7490225"/>
            <a:ext cx="15151699" cy="41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назва місця видання подається повністю</a:t>
            </a:r>
          </a:p>
        </p:txBody>
      </p:sp>
      <p:sp>
        <p:nvSpPr>
          <p:cNvPr id="14" name="Freeform 14"/>
          <p:cNvSpPr/>
          <p:nvPr/>
        </p:nvSpPr>
        <p:spPr>
          <a:xfrm>
            <a:off x="1805796" y="7634849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107601" y="8179146"/>
            <a:ext cx="15151699" cy="41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опис документу здійснюється за титульною сторінкою</a:t>
            </a:r>
          </a:p>
        </p:txBody>
      </p:sp>
      <p:sp>
        <p:nvSpPr>
          <p:cNvPr id="16" name="Freeform 16"/>
          <p:cNvSpPr/>
          <p:nvPr/>
        </p:nvSpPr>
        <p:spPr>
          <a:xfrm>
            <a:off x="1805796" y="8323770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700" y="1299726"/>
            <a:ext cx="12801580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Найпоширеніший стиль у медицині — Vancouver: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221658"/>
            <a:ext cx="15354300" cy="1153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Приклад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Ivanov I, Petrenko A, Shevchenko M. Clinical manifestations of post-COVID syndrome in young adults. J Clin Med. 2023;12(4):345–352.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00487" y="1831065"/>
            <a:ext cx="12621061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Це </a:t>
            </a:r>
            <a:r>
              <a:rPr lang="en-US" sz="21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нумерований стиль</a:t>
            </a: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00487" y="2292612"/>
            <a:ext cx="12621061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Джерела в списку вказуються в </a:t>
            </a:r>
            <a:r>
              <a:rPr lang="en-US" sz="21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порядку першого згадування у тексті</a:t>
            </a: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8" name="Freeform 8"/>
          <p:cNvSpPr/>
          <p:nvPr/>
        </p:nvSpPr>
        <p:spPr>
          <a:xfrm>
            <a:off x="1798682" y="2437237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3" y="0"/>
                </a:lnTo>
                <a:lnTo>
                  <a:pt x="118313" y="147499"/>
                </a:lnTo>
                <a:lnTo>
                  <a:pt x="0" y="14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98682" y="1988089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3" y="0"/>
                </a:lnTo>
                <a:lnTo>
                  <a:pt x="118313" y="147499"/>
                </a:lnTo>
                <a:lnTo>
                  <a:pt x="0" y="14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00487" y="2751045"/>
            <a:ext cx="12621061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самому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тексті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посилання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подаються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вигляді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[1], [2],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тощо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798682" y="2895669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3" y="0"/>
                </a:lnTo>
                <a:lnTo>
                  <a:pt x="118313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3285678"/>
            <a:ext cx="12801580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Найпоширеніший стиль у медицині — Vancouver: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73258" y="3810786"/>
            <a:ext cx="12621061" cy="232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079"/>
              </a:lnSpc>
              <a:buAutoNum type="arabicPeriod"/>
            </a:pP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Автори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прізвище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ініціали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без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крапок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Якщо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більше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шести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авторів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вказуються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перші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шість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далі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“et al.”</a:t>
            </a:r>
          </a:p>
          <a:p>
            <a:pPr marL="474979" lvl="1" indent="-237490" algn="l">
              <a:lnSpc>
                <a:spcPts val="3079"/>
              </a:lnSpc>
              <a:buAutoNum type="arabicPeriod"/>
            </a:pP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Назва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статті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без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лапок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474979" lvl="1" indent="-237490" algn="l">
              <a:lnSpc>
                <a:spcPts val="3079"/>
              </a:lnSpc>
              <a:buAutoNum type="arabicPeriod"/>
            </a:pP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Назва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журналу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офіційне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скорочення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відповідно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Index Medicus.</a:t>
            </a:r>
          </a:p>
          <a:p>
            <a:pPr marL="474979" lvl="1" indent="-237490" algn="l">
              <a:lnSpc>
                <a:spcPts val="3079"/>
              </a:lnSpc>
              <a:buAutoNum type="arabicPeriod"/>
            </a:pP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Рік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видання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474979" lvl="1" indent="-237490" algn="l">
              <a:lnSpc>
                <a:spcPts val="3079"/>
              </a:lnSpc>
              <a:buAutoNum type="arabicPeriod"/>
            </a:pP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Том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номер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):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сторінки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711404"/>
            <a:ext cx="16230600" cy="115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Типові</a:t>
            </a:r>
            <a:r>
              <a:rPr lang="en-US" sz="21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помилки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пропущені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автори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або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ініціали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відсутність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номера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тому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чи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сторінок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неправильне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скорочення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журналів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змішування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стилів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(APA, </a:t>
            </a:r>
            <a:r>
              <a:rPr lang="ru-RU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ДСТУ 3802:2015 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 Vancouver </a:t>
            </a:r>
            <a:r>
              <a:rPr lang="en-US" sz="21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одночасно</a:t>
            </a:r>
            <a:r>
              <a:rPr lang="en-US" sz="21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).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315597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106682"/>
            <a:ext cx="1623060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Схема опису наукової статті </a:t>
            </a:r>
            <a:r>
              <a:rPr lang="en-US" sz="18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Vancouver</a:t>
            </a:r>
            <a:r>
              <a:rPr lang="en-US" sz="1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(1-6 авторів):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661091"/>
            <a:ext cx="1623060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Схема </a:t>
            </a:r>
            <a:r>
              <a:rPr lang="en-US" sz="18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APA</a:t>
            </a:r>
            <a:r>
              <a:rPr lang="en-US" sz="1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стиль: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41381" y="3769166"/>
            <a:ext cx="15517919" cy="663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Cao, C., Shi, X.,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Jin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W., &amp; Luan, F. (2022). Clinical data analysis for treatment of adult inguinal hernia by TAPP or TEP. </a:t>
            </a:r>
            <a:r>
              <a:rPr lang="en-US" sz="19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Frontiers in Surgery, 9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900843. https://doi.org/10.3389/fsurg.2022.900843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39576" y="3913790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98733" y="5695121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3" y="0"/>
                </a:lnTo>
                <a:lnTo>
                  <a:pt x="118313" y="147499"/>
                </a:lnTo>
                <a:lnTo>
                  <a:pt x="0" y="14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39576" y="1496932"/>
            <a:ext cx="1623060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Автор АА, Автор ВВ, Автор СС, Автор. Назва статті. Назва журналу (скорочена). Рік видання;том(номер):сторінки. DOI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41381" y="1937622"/>
            <a:ext cx="15517919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Cao C, Shi X, Jin W, Luan F. Clinical Data Analysis for Treatment of Adult Inguinal Hernia by TAPP or TEP. Front Surg. 2022 May 20;9:900843. doi: 10.3389/fsurg.2022.900843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39576" y="2059770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499"/>
                </a:lnTo>
                <a:lnTo>
                  <a:pt x="0" y="14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439576" y="3055426"/>
            <a:ext cx="15819724" cy="663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Прізвище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І. І.,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Прізвище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І. І. &amp;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Прізвище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І. І. (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Рік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).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Назва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статті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9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Назва</a:t>
            </a:r>
            <a:r>
              <a:rPr lang="en-US" sz="19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журналу</a:t>
            </a:r>
            <a:r>
              <a:rPr lang="en-US" sz="19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курсивом</a:t>
            </a:r>
            <a:r>
              <a:rPr lang="en-US" sz="19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Том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(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Випуск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),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сторінки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https://doi.org/xxxxx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4627051"/>
            <a:ext cx="1623060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Схема </a:t>
            </a:r>
            <a:r>
              <a:rPr lang="en-US" sz="18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ДСТУ 8302:2015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00538" y="5552246"/>
            <a:ext cx="15517919" cy="663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Cao C., Shi X., Jin W., Luan F. Clinical Data Analysis for Treatment of Adult Inguinal Hernia by TAPP or TEP</a:t>
            </a:r>
            <a:r>
              <a:rPr lang="en-US" sz="19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Frontiers in Surgery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2022.Vol. 9. P. 900843. DOI: https://doi.org/10.3389/fsurg.2022.900843.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39576" y="5095681"/>
            <a:ext cx="15819724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Прізвище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І. І.,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Прізвище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І. І.,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Прізвище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І. І.</a:t>
            </a:r>
            <a:r>
              <a:rPr lang="ru-RU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Назва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статті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9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Назва</a:t>
            </a:r>
            <a:r>
              <a:rPr lang="en-US" sz="19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журналу</a:t>
            </a:r>
            <a:r>
              <a:rPr lang="en-US" sz="19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курсивом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Рік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Том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(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Випуск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).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Сторінки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https://doi.org/xxxxx</a:t>
            </a:r>
          </a:p>
        </p:txBody>
      </p:sp>
      <p:sp>
        <p:nvSpPr>
          <p:cNvPr id="19" name="Freeform 19"/>
          <p:cNvSpPr/>
          <p:nvPr/>
        </p:nvSpPr>
        <p:spPr>
          <a:xfrm>
            <a:off x="1498733" y="7688385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3" y="0"/>
                </a:lnTo>
                <a:lnTo>
                  <a:pt x="118313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28700" y="6389811"/>
            <a:ext cx="1623060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Схема </a:t>
            </a:r>
            <a:r>
              <a:rPr lang="en-US" sz="18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ДСТУ 8302:2015 авторів 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41381" y="7257269"/>
            <a:ext cx="15819724" cy="663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Прізвище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І. І.,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Прізвище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І. І.,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Прізвище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І. І.,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Прізвище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І. І.</a:t>
            </a:r>
            <a:r>
              <a:rPr lang="ru-RU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Назва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статті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9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Назва</a:t>
            </a:r>
            <a:r>
              <a:rPr lang="en-US" sz="19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журналу</a:t>
            </a:r>
            <a:r>
              <a:rPr lang="en-US" sz="19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курсивом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Рік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Том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(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Випуск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).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Сторінки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https://doi.org/xxxxx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6000" y="8078650"/>
            <a:ext cx="16230600" cy="294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00538" y="6737255"/>
            <a:ext cx="15367084" cy="317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Назва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статті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/ І. І.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Прізвище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9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Назва</a:t>
            </a:r>
            <a:r>
              <a:rPr lang="en-US" sz="19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журналу</a:t>
            </a:r>
            <a:r>
              <a:rPr lang="en-US" sz="19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курсивом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r>
              <a:rPr lang="ru-RU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Рік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Том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(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Випуск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).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Сторінки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https://doi.org/xxxxx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857325" y="3906899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57325" y="4432007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857325" y="4957115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7"/>
                </a:lnTo>
                <a:lnTo>
                  <a:pt x="0" y="334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857325" y="5482222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857325" y="6007330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8700" y="6394261"/>
            <a:ext cx="724122" cy="703056"/>
          </a:xfrm>
          <a:custGeom>
            <a:avLst/>
            <a:gdLst/>
            <a:ahLst/>
            <a:cxnLst/>
            <a:rect l="l" t="t" r="r" b="b"/>
            <a:pathLst>
              <a:path w="724122" h="703056">
                <a:moveTo>
                  <a:pt x="0" y="0"/>
                </a:moveTo>
                <a:lnTo>
                  <a:pt x="724122" y="0"/>
                </a:lnTo>
                <a:lnTo>
                  <a:pt x="724122" y="703056"/>
                </a:lnTo>
                <a:lnTo>
                  <a:pt x="0" y="703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571750" y="2242407"/>
            <a:ext cx="14687550" cy="94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6"/>
              </a:lnSpc>
            </a:pPr>
            <a:r>
              <a:rPr lang="en-US" sz="54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Етап ІІ. Критерії відбору матеріалів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1407" y="3879620"/>
            <a:ext cx="9714429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Актуальність:</a:t>
            </a: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не старші за 5 років (крім класичних праць).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331407" y="4402722"/>
            <a:ext cx="10959210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Авторитетність: </a:t>
            </a: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автори мають науковий ступінь, джерело — рецензоване.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31407" y="4923422"/>
            <a:ext cx="9315159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Повнота та якість викладення:</a:t>
            </a: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наскільки глибоко розкрито тему.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31407" y="5444122"/>
            <a:ext cx="10501224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Об’єктивність:</a:t>
            </a: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уникнення упереджених чи пропагандистських матеріалів.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98003" y="3331956"/>
            <a:ext cx="12808635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Підбір літератури — це ще не все. Нам потрібно ретельно </a:t>
            </a:r>
            <a:r>
              <a:rPr lang="en-US" sz="23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відфільтрувати джерела</a:t>
            </a: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8628047"/>
            <a:ext cx="16512437" cy="38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Ось ключові </a:t>
            </a:r>
            <a:r>
              <a:rPr lang="en-US" sz="23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критерії</a:t>
            </a: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за якими потрібно оцінювати кожне джерело: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7305566"/>
            <a:ext cx="16512437" cy="118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Після первинного пошуку літератури за темою, постає завдання — </a:t>
            </a:r>
            <a:r>
              <a:rPr lang="en-US" sz="23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ретельно відфільтрувати знайдені джерела</a:t>
            </a: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У медичній та науковій практиці </a:t>
            </a:r>
            <a:r>
              <a:rPr lang="en-US" sz="23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якість джерела інформації </a:t>
            </a:r>
            <a:r>
              <a:rPr lang="en-US" sz="23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визначає не лише авторитетність вашої роботи, а й її достовірність.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43322" y="6658458"/>
            <a:ext cx="16512437" cy="43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Критерії відбору літератури для наукової статті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331407" y="5969230"/>
            <a:ext cx="10501224" cy="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Доступність:</a:t>
            </a: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чи можемо перевірити це джерело повністю.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95600" y="2311259"/>
            <a:ext cx="14363700" cy="2926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66"/>
              </a:lnSpc>
            </a:pPr>
            <a:r>
              <a:rPr lang="en-US" sz="54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Список</a:t>
            </a:r>
            <a:r>
              <a:rPr lang="en-US" sz="54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54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посилань</a:t>
            </a:r>
            <a:r>
              <a:rPr lang="en-US" sz="54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54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або</a:t>
            </a:r>
            <a:r>
              <a:rPr lang="en-US" sz="54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54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Список</a:t>
            </a:r>
            <a:r>
              <a:rPr lang="en-US" sz="54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54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цитованої</a:t>
            </a:r>
            <a:r>
              <a:rPr lang="en-US" sz="54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54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літератури</a:t>
            </a:r>
            <a:r>
              <a:rPr lang="en-US" sz="54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[References], в </a:t>
            </a:r>
            <a:r>
              <a:rPr lang="en-US" sz="54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журналах</a:t>
            </a:r>
            <a:r>
              <a:rPr lang="en-US" sz="54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ru-RU" sz="54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endParaRPr lang="en-US" sz="5476" dirty="0">
              <a:solidFill>
                <a:srgbClr val="000000"/>
              </a:solidFill>
              <a:latin typeface="Lovelace Text"/>
              <a:ea typeface="Lovelace Text"/>
              <a:cs typeface="Lovelace Text"/>
              <a:sym typeface="Lovelace Tex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5319781"/>
            <a:ext cx="1568462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Це список</a:t>
            </a:r>
            <a:r>
              <a:rPr lang="en-US" sz="2200" u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літе</a:t>
            </a: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ратури, який складається лише з посилань на ті елементи, які фактично цитуються в роботі.</a:t>
            </a:r>
          </a:p>
        </p:txBody>
      </p:sp>
      <p:sp>
        <p:nvSpPr>
          <p:cNvPr id="9" name="Freeform 9"/>
          <p:cNvSpPr/>
          <p:nvPr/>
        </p:nvSpPr>
        <p:spPr>
          <a:xfrm>
            <a:off x="1028700" y="6316237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74671" y="6364414"/>
            <a:ext cx="15684629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Використовують для документал</a:t>
            </a:r>
            <a:r>
              <a:rPr lang="en-US" sz="2200" u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ьн</a:t>
            </a: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ого обґрунтування і підтвердження викладеного матеріалу з метою ідентифікації та пошуку джерел запозичених відомостей і цитат.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28700" y="7842058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74671" y="7890235"/>
            <a:ext cx="15684629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Такий список дає неповну інформацію про видання і тому не</a:t>
            </a:r>
            <a:r>
              <a:rPr lang="en-US" sz="2200" u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мож</a:t>
            </a: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е бути використаний у науково-інформаційних чи рекомендаційних цілях.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1750" y="2349359"/>
            <a:ext cx="14687550" cy="1278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7"/>
              </a:lnSpc>
            </a:pPr>
            <a:r>
              <a:rPr lang="en-US" sz="36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Правила оформлення транслітерованого списку посилань (References)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14800" y="3907352"/>
            <a:ext cx="13144500" cy="763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Для опису в переліку літератури україномовних статей із журналів рекомендується такий варіант структури бібліографічних посилань у References:</a:t>
            </a:r>
          </a:p>
        </p:txBody>
      </p:sp>
      <p:sp>
        <p:nvSpPr>
          <p:cNvPr id="9" name="Freeform 9"/>
          <p:cNvSpPr/>
          <p:nvPr/>
        </p:nvSpPr>
        <p:spPr>
          <a:xfrm>
            <a:off x="1028700" y="4977676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5446967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02781" y="4950397"/>
            <a:ext cx="1575651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ПІБ авторів (транслітерація)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02781" y="5417683"/>
            <a:ext cx="1575651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Назва статті у варіанті, що транслітерується, і переклад назви статті англійською мовою в квадратних дужках [ ]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28700" y="5923778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02781" y="5894494"/>
            <a:ext cx="1575651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назва джерела (транслітерація) і переклад назви джерела англійською мовою [ ]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8700" y="6410114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8"/>
                </a:lnTo>
                <a:lnTo>
                  <a:pt x="0" y="33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02781" y="6380830"/>
            <a:ext cx="15756519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вихідні дані з позначеннями англійською мовою або лише цифрові (останнє - залежно від вживаного стандарту опису)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28700" y="7144100"/>
            <a:ext cx="286546" cy="334608"/>
          </a:xfrm>
          <a:custGeom>
            <a:avLst/>
            <a:gdLst/>
            <a:ahLst/>
            <a:cxnLst/>
            <a:rect l="l" t="t" r="r" b="b"/>
            <a:pathLst>
              <a:path w="286546" h="334608">
                <a:moveTo>
                  <a:pt x="0" y="0"/>
                </a:moveTo>
                <a:lnTo>
                  <a:pt x="286546" y="0"/>
                </a:lnTo>
                <a:lnTo>
                  <a:pt x="286546" y="334607"/>
                </a:lnTo>
                <a:lnTo>
                  <a:pt x="0" y="334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502781" y="7114815"/>
            <a:ext cx="1575651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джерела англійською мовою не транслітеруються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7544711"/>
            <a:ext cx="16230600" cy="154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Список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літератури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(References)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Scopus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інших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зарубіжних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баз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даних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(БД)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подається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повністю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окремим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блоком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повторюючи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список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літератури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наведений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мовою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оригіналу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відповідно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вимог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ДАК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України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незалежно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наявності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ньому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англомовних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Якщо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списку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є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посилання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іноземні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публікації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вони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повністю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повторюються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списку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який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готується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романському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алфавіті</a:t>
            </a:r>
            <a:r>
              <a:rPr lang="en-US" sz="2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315597"/>
            <a:ext cx="2631494" cy="263149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5400000">
            <a:off x="8256002" y="4531910"/>
            <a:ext cx="286835" cy="286835"/>
          </a:xfrm>
          <a:custGeom>
            <a:avLst/>
            <a:gdLst/>
            <a:ahLst/>
            <a:cxnLst/>
            <a:rect l="l" t="t" r="r" b="b"/>
            <a:pathLst>
              <a:path w="286835" h="286835">
                <a:moveTo>
                  <a:pt x="0" y="0"/>
                </a:moveTo>
                <a:lnTo>
                  <a:pt x="286835" y="0"/>
                </a:lnTo>
                <a:lnTo>
                  <a:pt x="286835" y="286835"/>
                </a:lnTo>
                <a:lnTo>
                  <a:pt x="0" y="28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6655083"/>
            <a:ext cx="1623060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Аналіз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доступності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ліків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населення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кошти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державного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бюджету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Україні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/ І. В.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Ніженковська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</a:t>
            </a:r>
            <a:r>
              <a:rPr lang="en-US" sz="17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 </a:t>
            </a:r>
            <a:r>
              <a:rPr lang="en-US" sz="17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Фармацевтичний</a:t>
            </a:r>
            <a:r>
              <a:rPr lang="en-US" sz="17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журнал</a:t>
            </a:r>
            <a:r>
              <a:rPr lang="en-US" sz="17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2023;(5):3-10.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https://doi.org/10.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32352/0367-3057.5.23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.01</a:t>
            </a:r>
            <a:r>
              <a:rPr lang="uk-UA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дата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зверення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02.05.2023)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079838"/>
            <a:ext cx="16230600" cy="87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Nizhenkovsk</a:t>
            </a:r>
            <a:r>
              <a:rPr lang="en-US" sz="17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IV, </a:t>
            </a:r>
            <a:r>
              <a:rPr lang="en-US" sz="17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Babenko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MM, </a:t>
            </a:r>
            <a:r>
              <a:rPr lang="en-US" sz="17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Hala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LO, </a:t>
            </a:r>
            <a:r>
              <a:rPr lang="en-US" sz="17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Sholoiko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NV, </a:t>
            </a:r>
            <a:r>
              <a:rPr lang="en-US" sz="17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Datsiuk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NO. </a:t>
            </a:r>
            <a:r>
              <a:rPr lang="en-US" sz="17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Analiz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dostupnosti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likiv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dlia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naselennia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za </a:t>
            </a:r>
            <a:r>
              <a:rPr lang="en-US" sz="17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koshty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derzhavnoho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biudzhetu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v </a:t>
            </a:r>
            <a:r>
              <a:rPr lang="en-US" sz="1700" u="none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Ukraini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[Analysis of the availability of medicines for the population from the state budget in Ukraine. Pharmaceutical Journal] [cited 2023 May 02]. 2023;(5):3-10. https://doi.org/10.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32352/0367-3057.5.23</a:t>
            </a:r>
            <a:r>
              <a:rPr lang="en-US" sz="17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.01 [in Ukrainian]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703379"/>
            <a:ext cx="1623060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Вежновець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Т. А.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Дослідження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задоволеності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працею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синдром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вигорання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медичних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працівників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7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ScienceRise</a:t>
            </a:r>
            <a:r>
              <a:rPr lang="en-US" sz="17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Medical science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2017. № 2. С. 36-40. URL: 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http://nbuv.gov.ua/UJRN/texcsrm_2017_2_9</a:t>
            </a:r>
            <a:r>
              <a:rPr lang="uk-UA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doi:10.15587/2519-4798.2017.94354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945485"/>
            <a:ext cx="16230600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Vezhnovets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T. A. (2017).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Doslidzhennia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zadovolenosti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pratseiu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ta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syndrom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vyhorannia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u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medychnykh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pratsivnykiv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[Research on job satisfaction and burnout syndrome among medical workers]. </a:t>
            </a:r>
            <a:r>
              <a:rPr lang="en-US" sz="17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ScienceRise</a:t>
            </a:r>
            <a:r>
              <a:rPr lang="en-US" sz="17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Medical science, 2, 36-40. doi:10.15587/2519-4798.2017.94354.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71750" y="2106894"/>
            <a:ext cx="7897116" cy="751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84"/>
              </a:lnSpc>
            </a:pPr>
            <a:r>
              <a:rPr lang="en-US" sz="4417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Приклади транслітерації</a:t>
            </a:r>
          </a:p>
        </p:txBody>
      </p:sp>
      <p:sp>
        <p:nvSpPr>
          <p:cNvPr id="13" name="Freeform 13"/>
          <p:cNvSpPr/>
          <p:nvPr/>
        </p:nvSpPr>
        <p:spPr>
          <a:xfrm rot="5400000">
            <a:off x="8256002" y="7526303"/>
            <a:ext cx="286835" cy="286835"/>
          </a:xfrm>
          <a:custGeom>
            <a:avLst/>
            <a:gdLst/>
            <a:ahLst/>
            <a:cxnLst/>
            <a:rect l="l" t="t" r="r" b="b"/>
            <a:pathLst>
              <a:path w="286835" h="286835">
                <a:moveTo>
                  <a:pt x="0" y="0"/>
                </a:moveTo>
                <a:lnTo>
                  <a:pt x="286835" y="0"/>
                </a:lnTo>
                <a:lnTo>
                  <a:pt x="286835" y="286835"/>
                </a:lnTo>
                <a:lnTo>
                  <a:pt x="0" y="28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AutoShape 14"/>
          <p:cNvSpPr/>
          <p:nvPr/>
        </p:nvSpPr>
        <p:spPr>
          <a:xfrm>
            <a:off x="1028700" y="6121504"/>
            <a:ext cx="492042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2338876" y="6111979"/>
            <a:ext cx="492042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000774" y="4093856"/>
            <a:ext cx="3464059" cy="4168999"/>
          </a:xfrm>
          <a:custGeom>
            <a:avLst/>
            <a:gdLst/>
            <a:ahLst/>
            <a:cxnLst/>
            <a:rect l="l" t="t" r="r" b="b"/>
            <a:pathLst>
              <a:path w="3464059" h="4168999">
                <a:moveTo>
                  <a:pt x="0" y="0"/>
                </a:moveTo>
                <a:lnTo>
                  <a:pt x="3464059" y="0"/>
                </a:lnTo>
                <a:lnTo>
                  <a:pt x="3464059" y="4168999"/>
                </a:lnTo>
                <a:lnTo>
                  <a:pt x="0" y="416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71750" y="2339834"/>
            <a:ext cx="14687550" cy="1989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Поради</a:t>
            </a:r>
            <a:r>
              <a:rPr lang="en-US" sz="3799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: </a:t>
            </a:r>
            <a:r>
              <a:rPr lang="en-US" sz="3799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не</a:t>
            </a:r>
            <a:r>
              <a:rPr lang="en-US" sz="3799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відкладайте</a:t>
            </a:r>
            <a:r>
              <a:rPr lang="en-US" sz="3799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оформлення</a:t>
            </a:r>
            <a:r>
              <a:rPr lang="en-US" sz="3799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списку</a:t>
            </a:r>
            <a:r>
              <a:rPr lang="en-US" sz="3799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літератури</a:t>
            </a:r>
            <a:r>
              <a:rPr lang="en-US" sz="3799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на</a:t>
            </a:r>
            <a:r>
              <a:rPr lang="en-US" sz="3799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останній</a:t>
            </a:r>
            <a:r>
              <a:rPr lang="en-US" sz="3799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момент</a:t>
            </a:r>
            <a:r>
              <a:rPr lang="en-US" sz="3799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— </a:t>
            </a:r>
            <a:r>
              <a:rPr lang="en-US" sz="3799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робіть</a:t>
            </a:r>
            <a:r>
              <a:rPr lang="en-US" sz="3799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це</a:t>
            </a:r>
            <a:r>
              <a:rPr lang="en-US" sz="3799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паралельно</a:t>
            </a:r>
            <a:r>
              <a:rPr lang="en-US" sz="3799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з </a:t>
            </a:r>
            <a:r>
              <a:rPr lang="en-US" sz="3799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написанням</a:t>
            </a:r>
            <a:r>
              <a:rPr lang="en-US" sz="3799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статті</a:t>
            </a:r>
            <a:r>
              <a:rPr lang="en-US" sz="3799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4000" y="5463581"/>
            <a:ext cx="10213374" cy="3105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Обов’язково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перевіряйте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відповідність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кожного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обраного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стилю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офіційним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и документами ДСТУ, </a:t>
            </a:r>
            <a:r>
              <a:rPr lang="ru-RU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або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рекомендаціями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з </a:t>
            </a:r>
            <a:r>
              <a:rPr lang="ru-RU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оформлення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б</a:t>
            </a:r>
            <a:r>
              <a:rPr lang="uk-UA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ібліографічних</a:t>
            </a:r>
            <a:r>
              <a:rPr lang="uk-UA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джерел.</a:t>
            </a:r>
            <a:endParaRPr lang="en-US" sz="24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Краще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використати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одне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більше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ніж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проігнорувати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важливу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наукову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думку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algn="l">
              <a:lnSpc>
                <a:spcPts val="3499"/>
              </a:lnSpc>
            </a:pPr>
            <a:r>
              <a:rPr lang="en-US" sz="24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Стиль</a:t>
            </a:r>
            <a:r>
              <a:rPr lang="en-US" sz="24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оформлення</a:t>
            </a:r>
            <a:r>
              <a:rPr lang="en-US" sz="24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бібліографічних</a:t>
            </a:r>
            <a:r>
              <a:rPr lang="en-US" sz="24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посилань</a:t>
            </a:r>
            <a:r>
              <a:rPr lang="en-US" sz="24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залежить</a:t>
            </a:r>
            <a:r>
              <a:rPr lang="en-US" sz="24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</a:t>
            </a:r>
            <a:r>
              <a:rPr lang="en-US" sz="24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вимог</a:t>
            </a:r>
            <a:r>
              <a:rPr lang="en-US" sz="24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журналу</a:t>
            </a:r>
            <a:r>
              <a:rPr lang="en-US" sz="24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24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якому</a:t>
            </a:r>
            <a:r>
              <a:rPr lang="en-US" sz="24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буде</a:t>
            </a:r>
            <a:r>
              <a:rPr lang="en-US" sz="24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опублікована</a:t>
            </a:r>
            <a:r>
              <a:rPr lang="en-US" sz="24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стаття</a:t>
            </a:r>
            <a:r>
              <a:rPr lang="en-US" sz="2499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1750" y="2251932"/>
            <a:ext cx="14687550" cy="167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6"/>
              </a:lnSpc>
            </a:pPr>
            <a:r>
              <a:rPr lang="en-US" sz="47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Етап</a:t>
            </a:r>
            <a:r>
              <a:rPr lang="en-US" sz="47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VI. </a:t>
            </a:r>
            <a:r>
              <a:rPr lang="en-US" sz="47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Універсальна</a:t>
            </a:r>
            <a:r>
              <a:rPr lang="en-US" sz="47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47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десяткова</a:t>
            </a:r>
            <a:r>
              <a:rPr lang="en-US" sz="47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</a:t>
            </a:r>
            <a:r>
              <a:rPr lang="en-US" sz="47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класифікація</a:t>
            </a:r>
            <a:r>
              <a:rPr lang="en-US" sz="4776" dirty="0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 (УДК)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14800" y="4041910"/>
            <a:ext cx="13144500" cy="216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УДК (універсальна десяткова класифікація)</a:t>
            </a: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це міжнародна система, яка використовується для класифікації знань. Вона була створена для того, щоб організувати книги, статті, архівні документи та інші джерела інформації. Основна особливість УДК — це використання десяткової системи чисел, що дозволяє чітко та логічно структурувати знання за темами.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476771"/>
            <a:ext cx="16230600" cy="260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Систематизація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документів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УДК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здійснюється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основі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спеціально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розроблених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принципів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правил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методики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систематизації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того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щоб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правильно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визначити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індекс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необхідно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лише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володіти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методикою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а,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насамперед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розуміти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структуру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системи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УДК.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Індекси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це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основні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елементи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класифікаційних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таблиць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УДК.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Індекси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таблицях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позначають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текстові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рубрики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згруповані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основні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класи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а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у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свою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чергу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поділяються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підкласи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розділи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підрозділи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тощо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таким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чином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створюють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систему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у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якій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відображено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усі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галузі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знань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37444" y="1707514"/>
            <a:ext cx="16230600" cy="1288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Структура індексу УДК складається з основних цифр, які показують, до якої галузі належить інформація, а також з додаткових знаків — таких як крапки, дроби або знаки додавання — які деталізують тему.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50837" y="4065441"/>
            <a:ext cx="5471932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Філософія. Психологія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65001" y="4065441"/>
            <a:ext cx="1185836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50837" y="4628060"/>
            <a:ext cx="5471932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Релігія. Теологія (богослов'я)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65001" y="4628060"/>
            <a:ext cx="1185836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50837" y="5188095"/>
            <a:ext cx="5471932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Суспільні</a:t>
            </a:r>
            <a:r>
              <a:rPr lang="en-US" sz="2688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88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науки</a:t>
            </a:r>
            <a:endParaRPr lang="en-US" sz="2688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65001" y="5188095"/>
            <a:ext cx="1185836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50837" y="5748130"/>
            <a:ext cx="5471932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Математика. Природничі науки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65001" y="5748130"/>
            <a:ext cx="1185836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50837" y="6310750"/>
            <a:ext cx="8439418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Прикладні науки. Медицина. Техніка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65001" y="6310750"/>
            <a:ext cx="1185836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0837" y="6870785"/>
            <a:ext cx="11623078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Мистецтво. Декоративно-прикладне мистецтво. Ігри. Спорт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5001" y="6870785"/>
            <a:ext cx="1185836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50837" y="7427405"/>
            <a:ext cx="11623078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Мова. Мовознавство. Художня література. Літературознавство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65001" y="7427405"/>
            <a:ext cx="1185836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50837" y="7990025"/>
            <a:ext cx="5471932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Географія. Біографії. Історія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65001" y="7990025"/>
            <a:ext cx="1185836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9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50837" y="3508820"/>
            <a:ext cx="5471932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Загальний клас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65001" y="3508820"/>
            <a:ext cx="1185836" cy="45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4"/>
              </a:lnSpc>
            </a:pPr>
            <a:r>
              <a:rPr lang="en-US" sz="26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2438400" y="3467100"/>
            <a:ext cx="8165061" cy="5348115"/>
          </a:xfrm>
          <a:custGeom>
            <a:avLst/>
            <a:gdLst/>
            <a:ahLst/>
            <a:cxnLst/>
            <a:rect l="l" t="t" r="r" b="b"/>
            <a:pathLst>
              <a:path w="8165061" h="5348115">
                <a:moveTo>
                  <a:pt x="0" y="0"/>
                </a:moveTo>
                <a:lnTo>
                  <a:pt x="8165061" y="0"/>
                </a:lnTo>
                <a:lnTo>
                  <a:pt x="8165061" y="5348115"/>
                </a:lnTo>
                <a:lnTo>
                  <a:pt x="0" y="53481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ID4096" dirty="0"/>
          </a:p>
        </p:txBody>
      </p:sp>
      <p:sp>
        <p:nvSpPr>
          <p:cNvPr id="5" name="Freeform 5"/>
          <p:cNvSpPr/>
          <p:nvPr/>
        </p:nvSpPr>
        <p:spPr>
          <a:xfrm>
            <a:off x="9700127" y="3032866"/>
            <a:ext cx="7559173" cy="5348115"/>
          </a:xfrm>
          <a:custGeom>
            <a:avLst/>
            <a:gdLst/>
            <a:ahLst/>
            <a:cxnLst/>
            <a:rect l="l" t="t" r="r" b="b"/>
            <a:pathLst>
              <a:path w="7559173" h="5348115">
                <a:moveTo>
                  <a:pt x="0" y="0"/>
                </a:moveTo>
                <a:lnTo>
                  <a:pt x="7559173" y="0"/>
                </a:lnTo>
                <a:lnTo>
                  <a:pt x="7559173" y="5348115"/>
                </a:lnTo>
                <a:lnTo>
                  <a:pt x="0" y="53481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323804"/>
            <a:ext cx="16230600" cy="86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сайті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Книжкової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палати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України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рубриці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Універсальна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десяткова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класифікація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uk-UA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сторін</a:t>
            </a:r>
            <a:r>
              <a:rPr lang="uk-UA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систематизатора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uk-UA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розміщені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скорочені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таблиці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УДК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онлайн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1750" y="2251932"/>
            <a:ext cx="14687550" cy="831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6"/>
              </a:lnSpc>
            </a:pPr>
            <a:r>
              <a:rPr lang="en-US" sz="47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Приклади індексації УДК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58921" y="4730750"/>
            <a:ext cx="477194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УДК 616.36</a:t>
            </a:r>
          </a:p>
        </p:txBody>
      </p:sp>
      <p:sp>
        <p:nvSpPr>
          <p:cNvPr id="9" name="Freeform 9"/>
          <p:cNvSpPr/>
          <p:nvPr/>
        </p:nvSpPr>
        <p:spPr>
          <a:xfrm>
            <a:off x="4289362" y="4124787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958921" y="4143837"/>
            <a:ext cx="477194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Тема:</a:t>
            </a: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Захворювання печінки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67400" y="6455322"/>
            <a:ext cx="10949745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УДК 616.36-002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28700" y="5909222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67400" y="5871122"/>
            <a:ext cx="15526902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Тема:</a:t>
            </a: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Гепатит. Запалення печінки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61664" y="6437391"/>
            <a:ext cx="8757176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УДК 616.379-008.64-085-053.9</a:t>
            </a:r>
          </a:p>
        </p:txBody>
      </p:sp>
      <p:sp>
        <p:nvSpPr>
          <p:cNvPr id="15" name="Freeform 15"/>
          <p:cNvSpPr/>
          <p:nvPr/>
        </p:nvSpPr>
        <p:spPr>
          <a:xfrm>
            <a:off x="7622964" y="5909222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161664" y="5881874"/>
            <a:ext cx="9249662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Тема:</a:t>
            </a: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Лікування цукрового діабету у людей похилого віку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67400" y="8153095"/>
            <a:ext cx="209673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УДК 618(075)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28700" y="7649123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567400" y="7621774"/>
            <a:ext cx="4673896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Тема:</a:t>
            </a: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Підручник з гінекології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273022" y="4686544"/>
            <a:ext cx="11114744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УДК 616.314-83-053.2</a:t>
            </a:r>
          </a:p>
        </p:txBody>
      </p:sp>
      <p:sp>
        <p:nvSpPr>
          <p:cNvPr id="21" name="Freeform 21"/>
          <p:cNvSpPr/>
          <p:nvPr/>
        </p:nvSpPr>
        <p:spPr>
          <a:xfrm>
            <a:off x="10734323" y="4181937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7" y="0"/>
                </a:lnTo>
                <a:lnTo>
                  <a:pt x="329997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1273022" y="4143837"/>
            <a:ext cx="1569190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Тема:</a:t>
            </a: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Гігієна зубів у дітей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61664" y="8210858"/>
            <a:ext cx="10949745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УДК 614.2(477)</a:t>
            </a:r>
          </a:p>
        </p:txBody>
      </p:sp>
      <p:sp>
        <p:nvSpPr>
          <p:cNvPr id="24" name="Freeform 24"/>
          <p:cNvSpPr/>
          <p:nvPr/>
        </p:nvSpPr>
        <p:spPr>
          <a:xfrm>
            <a:off x="7622964" y="7758781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8161664" y="7731433"/>
            <a:ext cx="1569190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u="sng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Тема:</a:t>
            </a: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Організація охорони здоров’я в Україні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567400" y="2091493"/>
            <a:ext cx="10949745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УДК 005.95:614.21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479335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67400" y="1451987"/>
            <a:ext cx="1569190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Тема</a:t>
            </a:r>
            <a:r>
              <a:rPr lang="en-US" sz="24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Управління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персоналом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закладах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охорони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здоров’я</a:t>
            </a:r>
            <a:endParaRPr lang="en-US" sz="24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67400" y="3693660"/>
            <a:ext cx="10949745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УДК 378.016:61:577](477)''364''</a:t>
            </a:r>
          </a:p>
        </p:txBody>
      </p:sp>
      <p:sp>
        <p:nvSpPr>
          <p:cNvPr id="8" name="Freeform 8"/>
          <p:cNvSpPr/>
          <p:nvPr/>
        </p:nvSpPr>
        <p:spPr>
          <a:xfrm>
            <a:off x="1028700" y="3079658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67400" y="3052310"/>
            <a:ext cx="1569190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u="sng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Тема</a:t>
            </a:r>
            <a:r>
              <a:rPr lang="en-US" sz="2499" u="sng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Особливості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вивчення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дисципліни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“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Медична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біохімія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” в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Україні</a:t>
            </a:r>
            <a:r>
              <a:rPr lang="ru-RU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умовах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воєнного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стану</a:t>
            </a:r>
            <a:endParaRPr lang="en-US" sz="24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1750" y="2251932"/>
            <a:ext cx="14687550" cy="831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6"/>
              </a:lnSpc>
            </a:pPr>
            <a:r>
              <a:rPr lang="en-US" sz="4776" dirty="0" err="1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Висновки</a:t>
            </a:r>
            <a:endParaRPr lang="en-US" sz="4776" dirty="0">
              <a:solidFill>
                <a:srgbClr val="000000"/>
              </a:solidFill>
              <a:latin typeface="Lovelace Text"/>
              <a:ea typeface="Lovelace Text"/>
              <a:cs typeface="Lovelace Text"/>
              <a:sym typeface="Lovelace Text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53823" y="5583177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52250" y="6871696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83959" y="5228738"/>
            <a:ext cx="12866257" cy="86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повинні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просто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зібрати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матеріал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а й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написати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авторський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текст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уникати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плагіату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грамотно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оформити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джерела</a:t>
            </a:r>
            <a:r>
              <a:rPr lang="uk-UA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 списку посилань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83959" y="6440169"/>
            <a:ext cx="12866257" cy="17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uk-UA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Визначити індекс УДК. </a:t>
            </a:r>
          </a:p>
          <a:p>
            <a:pPr algn="l">
              <a:lnSpc>
                <a:spcPts val="3499"/>
              </a:lnSpc>
            </a:pPr>
            <a:r>
              <a:rPr lang="uk-UA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Звертайтеся до спеціалістів  бібліотечної справи бібліографів сайт нашої бібліотеки, або інших установ, Книжкової палати України,  які вірно </a:t>
            </a:r>
            <a:r>
              <a:rPr lang="uk-UA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заіндексують</a:t>
            </a:r>
            <a:r>
              <a:rPr lang="uk-UA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вашу наукову роботу.</a:t>
            </a:r>
            <a:endParaRPr lang="en-US" sz="24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01689" y="4241366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161831" y="4165246"/>
            <a:ext cx="12866257" cy="41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Написання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наукової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статті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процес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що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потребує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системності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825011" y="1685284"/>
            <a:ext cx="3035019" cy="3152048"/>
          </a:xfrm>
          <a:custGeom>
            <a:avLst/>
            <a:gdLst/>
            <a:ahLst/>
            <a:cxnLst/>
            <a:rect l="l" t="t" r="r" b="b"/>
            <a:pathLst>
              <a:path w="3035019" h="3152048">
                <a:moveTo>
                  <a:pt x="0" y="0"/>
                </a:moveTo>
                <a:lnTo>
                  <a:pt x="3035020" y="0"/>
                </a:lnTo>
                <a:lnTo>
                  <a:pt x="3035020" y="3152048"/>
                </a:lnTo>
                <a:lnTo>
                  <a:pt x="0" y="3152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71750" y="2273159"/>
            <a:ext cx="9506980" cy="126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26"/>
              </a:lnSpc>
            </a:pPr>
            <a:r>
              <a:rPr lang="en-US" sz="73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Актуальність</a:t>
            </a:r>
          </a:p>
        </p:txBody>
      </p:sp>
      <p:sp>
        <p:nvSpPr>
          <p:cNvPr id="9" name="Freeform 9"/>
          <p:cNvSpPr/>
          <p:nvPr/>
        </p:nvSpPr>
        <p:spPr>
          <a:xfrm>
            <a:off x="1249454" y="4930738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49454" y="5535473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49454" y="6637849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9454" y="7636182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95425" y="4895574"/>
            <a:ext cx="12093627" cy="43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 науці, особливо в медицині, інформація </a:t>
            </a:r>
            <a:r>
              <a:rPr lang="en-US" sz="2533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швидко втрачає актуальність.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95425" y="5498000"/>
            <a:ext cx="12621061" cy="878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Джерела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мають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бути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старші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3–5 </a:t>
            </a:r>
            <a:r>
              <a:rPr lang="en-US" sz="2533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років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адже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саме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цей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період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відбувається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оновлення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рекомендацій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протоколів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клінічних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стандартів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95425" y="6595301"/>
            <a:ext cx="10727707" cy="878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Виняток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533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класичні</a:t>
            </a:r>
            <a:r>
              <a:rPr lang="en-US" sz="2533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533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праці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які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заклали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фундамент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дослідження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наприклад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теорія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Коха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або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робот</a:t>
            </a:r>
            <a:r>
              <a:rPr lang="uk-UA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и </a:t>
            </a:r>
            <a:r>
              <a:rPr lang="uk-UA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Ромоданова</a:t>
            </a:r>
            <a:r>
              <a:rPr lang="uk-UA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А. </a:t>
            </a:r>
            <a:r>
              <a:rPr lang="ru-RU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П.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95425" y="7588557"/>
            <a:ext cx="12093627" cy="878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Порада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звертайте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увагу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дати</a:t>
            </a:r>
            <a:r>
              <a:rPr lang="en-US" sz="2533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533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оновлення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клінічних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рекомендаціях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оглядових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33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статтях</a:t>
            </a:r>
            <a:r>
              <a:rPr lang="en-US" sz="2533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028700" y="2004361"/>
            <a:ext cx="323017" cy="323017"/>
          </a:xfrm>
          <a:custGeom>
            <a:avLst/>
            <a:gdLst/>
            <a:ahLst/>
            <a:cxnLst/>
            <a:rect l="l" t="t" r="r" b="b"/>
            <a:pathLst>
              <a:path w="323017" h="323017">
                <a:moveTo>
                  <a:pt x="0" y="0"/>
                </a:moveTo>
                <a:lnTo>
                  <a:pt x="323017" y="0"/>
                </a:lnTo>
                <a:lnTo>
                  <a:pt x="323017" y="323017"/>
                </a:lnTo>
                <a:lnTo>
                  <a:pt x="0" y="323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689878" y="1173128"/>
            <a:ext cx="8908244" cy="831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6"/>
              </a:lnSpc>
            </a:pPr>
            <a:r>
              <a:rPr lang="en-US" sz="47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Список корисних посилань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74671" y="1966261"/>
            <a:ext cx="15684629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Ніжинська Т. Міжнародні стилі цитування VANCOUVER STYLE (ВАНКУВЕР СТИЛЬ) . Науково-технічна бiблiотека ім. Г. І. Денисенка Національного технічного університету України «Київський політехнічний інститут імені Ігоря Сікорського» консультант Центру інформаційно Київ. 2021. URL: https://ela.kpi.ua/server/api/core/bitstreams/a076369b-8e1f-44f9-8767-c370aabbd04b/content </a:t>
            </a:r>
          </a:p>
        </p:txBody>
      </p:sp>
      <p:sp>
        <p:nvSpPr>
          <p:cNvPr id="7" name="Freeform 7"/>
          <p:cNvSpPr/>
          <p:nvPr/>
        </p:nvSpPr>
        <p:spPr>
          <a:xfrm>
            <a:off x="1028700" y="3067380"/>
            <a:ext cx="323017" cy="323017"/>
          </a:xfrm>
          <a:custGeom>
            <a:avLst/>
            <a:gdLst/>
            <a:ahLst/>
            <a:cxnLst/>
            <a:rect l="l" t="t" r="r" b="b"/>
            <a:pathLst>
              <a:path w="323017" h="323017">
                <a:moveTo>
                  <a:pt x="0" y="0"/>
                </a:moveTo>
                <a:lnTo>
                  <a:pt x="323017" y="0"/>
                </a:lnTo>
                <a:lnTo>
                  <a:pt x="323017" y="323017"/>
                </a:lnTo>
                <a:lnTo>
                  <a:pt x="0" y="323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574671" y="3029280"/>
            <a:ext cx="15684629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APA style. Рекомендації із застосування : Методичний посібник. Автор-упорядник Ю. Шайгородський. Інститут політичних і етнонаціональних досліджень ім. І. Ф. Кураса НАН України. Київ– Ніжин : Видавець Лисенко М. М., 2024. 44 с. URL: https://ipiend.gov.ua/wp-content/uploads/2021/01/APA_style_Rekomendatsii-iz-zastosuvannia.pdf </a:t>
            </a:r>
          </a:p>
        </p:txBody>
      </p:sp>
      <p:sp>
        <p:nvSpPr>
          <p:cNvPr id="9" name="Freeform 9"/>
          <p:cNvSpPr/>
          <p:nvPr/>
        </p:nvSpPr>
        <p:spPr>
          <a:xfrm>
            <a:off x="1028700" y="4133544"/>
            <a:ext cx="323017" cy="323017"/>
          </a:xfrm>
          <a:custGeom>
            <a:avLst/>
            <a:gdLst/>
            <a:ahLst/>
            <a:cxnLst/>
            <a:rect l="l" t="t" r="r" b="b"/>
            <a:pathLst>
              <a:path w="323017" h="323017">
                <a:moveTo>
                  <a:pt x="0" y="0"/>
                </a:moveTo>
                <a:lnTo>
                  <a:pt x="323017" y="0"/>
                </a:lnTo>
                <a:lnTo>
                  <a:pt x="323017" y="323017"/>
                </a:lnTo>
                <a:lnTo>
                  <a:pt x="0" y="323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74671" y="4095444"/>
            <a:ext cx="15684629" cy="165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Міжнародні правила цитування та посилання в наукових роботах : методичні рекомендації / автори-укладачі: О. Боженко, Ю. Корян, М. Федорець ; редколегія: В. С. Пашкова, О. В. Воскобойнікова, Гузєва, Я. Є. Сошинська, О. М. Бруй ; Науково-технічна бібліотека ім. Г. І. Денисенка Національного технічного університету України «Київський політехнічний інститут імені Ігоря Сікорського» ; Українська бібліотечна асоціація. Київ : УБА, 2016. 117 с. URL: https://ula.org.ua/images/uba_document/programs/academ_integrety/Academ_4_12_ red1.pdf.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28700" y="5866459"/>
            <a:ext cx="323017" cy="323017"/>
          </a:xfrm>
          <a:custGeom>
            <a:avLst/>
            <a:gdLst/>
            <a:ahLst/>
            <a:cxnLst/>
            <a:rect l="l" t="t" r="r" b="b"/>
            <a:pathLst>
              <a:path w="323017" h="323017">
                <a:moveTo>
                  <a:pt x="0" y="0"/>
                </a:moveTo>
                <a:lnTo>
                  <a:pt x="323017" y="0"/>
                </a:lnTo>
                <a:lnTo>
                  <a:pt x="323017" y="323017"/>
                </a:lnTo>
                <a:lnTo>
                  <a:pt x="0" y="323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74671" y="5828359"/>
            <a:ext cx="15684629" cy="1355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Ванкувер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стиль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Оформлення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цитувань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наукових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роботах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: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метод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реком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магістрів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факультету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фізичної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терапії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ерготерапії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[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Електронний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ресурс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] /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уклад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Ірина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Свістельник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Львів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: [б. в.], 2020.  15 с. (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Серія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„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Інформаційне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забезпечення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фізичного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виховання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спорту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туризму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” ;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вип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3). URL</a:t>
            </a:r>
            <a:r>
              <a:rPr lang="uk-UA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https://repository.ldufk.edu.ua/server/api/core/bitstreams/604fd258-b9c3-463a-a138-cc8d833033d7/content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28700" y="7265999"/>
            <a:ext cx="323017" cy="323017"/>
          </a:xfrm>
          <a:custGeom>
            <a:avLst/>
            <a:gdLst/>
            <a:ahLst/>
            <a:cxnLst/>
            <a:rect l="l" t="t" r="r" b="b"/>
            <a:pathLst>
              <a:path w="323017" h="323017">
                <a:moveTo>
                  <a:pt x="0" y="0"/>
                </a:moveTo>
                <a:lnTo>
                  <a:pt x="323017" y="0"/>
                </a:lnTo>
                <a:lnTo>
                  <a:pt x="323017" y="323017"/>
                </a:lnTo>
                <a:lnTo>
                  <a:pt x="0" y="323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74671" y="7227899"/>
            <a:ext cx="15684629" cy="204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Перелік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наукових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фахових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видань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України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в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яких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можуть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публікуватися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результати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дисертаційних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робіт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здобуття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наукових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ступенів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доктора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кандидата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ступеня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доктора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філософії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відповідно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Порядку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формування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Переліку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наукових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фахових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видань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України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затвердженого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наказом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МОН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України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15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січня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2018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року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№ 32,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зареєстрованого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Мін’юсті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України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06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лютого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2018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року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№ 148/21600)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зі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змінами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доповненнями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від</a:t>
            </a:r>
            <a:r>
              <a:rPr lang="en-US" sz="19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26.06.2024 № 920. URL: https://mon.gov.ua/static-objects/mon/sites/1/atestatsiya-kadriv-vyshchoi-kvalifikatisii/2024/06/26/Per.fakh.vid.dlya.publ.rez.dosl.na.zdob.stup.DN-KN-DF-26.06.2024.pdf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028700" y="2004361"/>
            <a:ext cx="323017" cy="323017"/>
          </a:xfrm>
          <a:custGeom>
            <a:avLst/>
            <a:gdLst/>
            <a:ahLst/>
            <a:cxnLst/>
            <a:rect l="l" t="t" r="r" b="b"/>
            <a:pathLst>
              <a:path w="323017" h="323017">
                <a:moveTo>
                  <a:pt x="0" y="0"/>
                </a:moveTo>
                <a:lnTo>
                  <a:pt x="323017" y="0"/>
                </a:lnTo>
                <a:lnTo>
                  <a:pt x="323017" y="323017"/>
                </a:lnTo>
                <a:lnTo>
                  <a:pt x="0" y="323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689878" y="1173128"/>
            <a:ext cx="8908244" cy="831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6"/>
              </a:lnSpc>
            </a:pPr>
            <a:r>
              <a:rPr lang="en-US" sz="47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Список корисних посилань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74671" y="1966261"/>
            <a:ext cx="15684629" cy="100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Patrias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K. Citing medicine: the NLM style guide for authors, editors, and publishers [Internet]. 2nd ed. Wendling DL, technical editor. Bethesda (MD): National Library of Medicine (US); 2007 -    [updated 2015 Oct 2; cited Year Month Day]. Available from: 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http://www.nlm.nih.gov/citingmedicine</a:t>
            </a:r>
            <a:r>
              <a:rPr lang="uk-UA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lang="en-US" sz="18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28700" y="3067380"/>
            <a:ext cx="323017" cy="323017"/>
          </a:xfrm>
          <a:custGeom>
            <a:avLst/>
            <a:gdLst/>
            <a:ahLst/>
            <a:cxnLst/>
            <a:rect l="l" t="t" r="r" b="b"/>
            <a:pathLst>
              <a:path w="323017" h="323017">
                <a:moveTo>
                  <a:pt x="0" y="0"/>
                </a:moveTo>
                <a:lnTo>
                  <a:pt x="323017" y="0"/>
                </a:lnTo>
                <a:lnTo>
                  <a:pt x="323017" y="323017"/>
                </a:lnTo>
                <a:lnTo>
                  <a:pt x="0" y="323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574671" y="3029280"/>
            <a:ext cx="15684629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Кудінов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І.О.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Основи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наукового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цитування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: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метод.рек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2019. URL: https://www.donnu.edu.ua/wp-content/uploads/sites/8/2019/08/Kudinov-I.O.-Osnovi-naukovogo-czituvannya.pdf </a:t>
            </a:r>
          </a:p>
        </p:txBody>
      </p:sp>
      <p:sp>
        <p:nvSpPr>
          <p:cNvPr id="9" name="Freeform 9"/>
          <p:cNvSpPr/>
          <p:nvPr/>
        </p:nvSpPr>
        <p:spPr>
          <a:xfrm>
            <a:off x="1028700" y="3800169"/>
            <a:ext cx="323017" cy="323017"/>
          </a:xfrm>
          <a:custGeom>
            <a:avLst/>
            <a:gdLst/>
            <a:ahLst/>
            <a:cxnLst/>
            <a:rect l="l" t="t" r="r" b="b"/>
            <a:pathLst>
              <a:path w="323017" h="323017">
                <a:moveTo>
                  <a:pt x="0" y="0"/>
                </a:moveTo>
                <a:lnTo>
                  <a:pt x="323017" y="0"/>
                </a:lnTo>
                <a:lnTo>
                  <a:pt x="323017" y="323017"/>
                </a:lnTo>
                <a:lnTo>
                  <a:pt x="0" y="323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74671" y="3762069"/>
            <a:ext cx="15684629" cy="1701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[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сайті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Українського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науково-молодіжного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журналу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є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детальні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інструкції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авторів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щодо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оформлення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внутрішньотекстових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цитат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посиланн</a:t>
            </a:r>
            <a:r>
              <a:rPr lang="uk-UA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ь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стилі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Vancouver/NLM]</a:t>
            </a:r>
            <a:r>
              <a:rPr lang="uk-UA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Instructions for authors on formatting in-text citations and references in Vancouver/NLM stylehttps://mmj.nmuofficial.com/downloads/vancouver-en.pdf </a:t>
            </a:r>
          </a:p>
          <a:p>
            <a:pPr algn="l">
              <a:lnSpc>
                <a:spcPts val="2659"/>
              </a:lnSpc>
            </a:pPr>
            <a:r>
              <a:rPr lang="uk-UA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Приклади оформлення бібліографічного опису  у списку використаних джерел з урахуванням ДСТУ 8302:2015. 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URL:</a:t>
            </a:r>
            <a:r>
              <a:rPr lang="uk-UA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https://www.calameo.com/read/003338077598f5ce8c893</a:t>
            </a:r>
            <a:r>
              <a:rPr lang="uk-UA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lang="en-US" sz="18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28700" y="4532959"/>
            <a:ext cx="323017" cy="323017"/>
          </a:xfrm>
          <a:custGeom>
            <a:avLst/>
            <a:gdLst/>
            <a:ahLst/>
            <a:cxnLst/>
            <a:rect l="l" t="t" r="r" b="b"/>
            <a:pathLst>
              <a:path w="323017" h="323017">
                <a:moveTo>
                  <a:pt x="0" y="0"/>
                </a:moveTo>
                <a:lnTo>
                  <a:pt x="323017" y="0"/>
                </a:lnTo>
                <a:lnTo>
                  <a:pt x="323017" y="323017"/>
                </a:lnTo>
                <a:lnTo>
                  <a:pt x="0" y="323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74671" y="4494859"/>
            <a:ext cx="15684629" cy="316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endParaRPr lang="en-US" sz="18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028699" y="5460297"/>
            <a:ext cx="323017" cy="323017"/>
          </a:xfrm>
          <a:custGeom>
            <a:avLst/>
            <a:gdLst/>
            <a:ahLst/>
            <a:cxnLst/>
            <a:rect l="l" t="t" r="r" b="b"/>
            <a:pathLst>
              <a:path w="323017" h="323017">
                <a:moveTo>
                  <a:pt x="0" y="0"/>
                </a:moveTo>
                <a:lnTo>
                  <a:pt x="323017" y="0"/>
                </a:lnTo>
                <a:lnTo>
                  <a:pt x="323017" y="323017"/>
                </a:lnTo>
                <a:lnTo>
                  <a:pt x="0" y="323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74671" y="5531337"/>
            <a:ext cx="15684629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Онлайн-генератор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посилань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«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Ванкувер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». 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  <a:hlinkClick r:id="rId6"/>
              </a:rPr>
              <a:t>https://www.grafiati.com/uk/blogs/vancouver-referencing-generator/</a:t>
            </a:r>
            <a:r>
              <a:rPr lang="uk-UA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lang="en-US" sz="18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028699" y="6301052"/>
            <a:ext cx="323017" cy="323017"/>
          </a:xfrm>
          <a:custGeom>
            <a:avLst/>
            <a:gdLst/>
            <a:ahLst/>
            <a:cxnLst/>
            <a:rect l="l" t="t" r="r" b="b"/>
            <a:pathLst>
              <a:path w="323017" h="323017">
                <a:moveTo>
                  <a:pt x="0" y="0"/>
                </a:moveTo>
                <a:lnTo>
                  <a:pt x="323017" y="0"/>
                </a:lnTo>
                <a:lnTo>
                  <a:pt x="323017" y="323017"/>
                </a:lnTo>
                <a:lnTo>
                  <a:pt x="0" y="323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74671" y="6071294"/>
            <a:ext cx="15684629" cy="1355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Гузенко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Сніжана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Іванівна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Оформлення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бібліографічних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посилань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наукових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роботах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матеріалами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ДСТУ 8302:2015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іншихМіжнародних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стилів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).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Київський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університет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імені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Б. 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Грінченка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[</a:t>
            </a:r>
            <a:r>
              <a:rPr lang="en-US" sz="18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презентація</a:t>
            </a: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]. URL:</a:t>
            </a:r>
          </a:p>
          <a:p>
            <a:pPr algn="l">
              <a:lnSpc>
                <a:spcPts val="2659"/>
              </a:lnSpc>
            </a:pPr>
            <a:r>
              <a:rPr lang="en-US" sz="18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https://library.kubg.edu.ua/images/stories/Departaments/uk/biblio/na_dopomogu_naukovcyam/%D0%9E%D1%84%D0%BE%D1%80%D0%BC%D0%BB%D0%B5%D0%BD%D0%BD%D1%8F_%D0%B4%D0%B6%D0%B5%D1%80%D0%B5%D0%BB.pdf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334206" y="3407886"/>
            <a:ext cx="4849679" cy="5411078"/>
          </a:xfrm>
          <a:custGeom>
            <a:avLst/>
            <a:gdLst/>
            <a:ahLst/>
            <a:cxnLst/>
            <a:rect l="l" t="t" r="r" b="b"/>
            <a:pathLst>
              <a:path w="4849679" h="5411078">
                <a:moveTo>
                  <a:pt x="0" y="0"/>
                </a:moveTo>
                <a:lnTo>
                  <a:pt x="4849679" y="0"/>
                </a:lnTo>
                <a:lnTo>
                  <a:pt x="4849679" y="5411079"/>
                </a:lnTo>
                <a:lnTo>
                  <a:pt x="0" y="54110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71750" y="2242407"/>
            <a:ext cx="14687550" cy="197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46"/>
              </a:lnSpc>
            </a:pPr>
            <a:r>
              <a:rPr lang="en-US" sz="56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Пам'ятайте! </a:t>
            </a:r>
          </a:p>
          <a:p>
            <a:pPr algn="l">
              <a:lnSpc>
                <a:spcPts val="7946"/>
              </a:lnSpc>
            </a:pPr>
            <a:r>
              <a:rPr lang="en-US" sz="56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Ваша праця має значення!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57239" y="5105400"/>
            <a:ext cx="9002737" cy="1309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Ваша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наукова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стаття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це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ваш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внесок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скарбницю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медичних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знань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endParaRPr lang="uk-UA" sz="24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Бажаю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вам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успіхів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вашій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науковій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діяльності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49454" y="4930738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9454" y="5912152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9454" y="7678965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193366" y="1836707"/>
            <a:ext cx="2653384" cy="2818562"/>
          </a:xfrm>
          <a:custGeom>
            <a:avLst/>
            <a:gdLst/>
            <a:ahLst/>
            <a:cxnLst/>
            <a:rect l="l" t="t" r="r" b="b"/>
            <a:pathLst>
              <a:path w="2653384" h="2818562">
                <a:moveTo>
                  <a:pt x="0" y="0"/>
                </a:moveTo>
                <a:lnTo>
                  <a:pt x="2653384" y="0"/>
                </a:lnTo>
                <a:lnTo>
                  <a:pt x="2653384" y="2818562"/>
                </a:lnTo>
                <a:lnTo>
                  <a:pt x="0" y="281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71750" y="2273159"/>
            <a:ext cx="9506980" cy="126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26"/>
              </a:lnSpc>
            </a:pPr>
            <a:r>
              <a:rPr lang="en-US" sz="73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Авторитетність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95425" y="4895574"/>
            <a:ext cx="12093627" cy="878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Важливо, щоб джерело було створене </a:t>
            </a:r>
            <a:r>
              <a:rPr lang="en-US" sz="2533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фахівцем</a:t>
            </a: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що має </a:t>
            </a:r>
            <a:r>
              <a:rPr lang="en-US" sz="2533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науковий ступінь</a:t>
            </a: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або досвід у відповідній галузі.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95425" y="5873195"/>
            <a:ext cx="12621061" cy="432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Перевіряйте: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95425" y="7707540"/>
            <a:ext cx="12093627" cy="878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Також враховуйте </a:t>
            </a:r>
            <a:r>
              <a:rPr lang="en-US" sz="2533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імпакт-фактор журналу</a:t>
            </a: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він свідчить про рівень визнання в науковому світі.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88013" y="6334743"/>
            <a:ext cx="12621061" cy="432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Афіліацію автора (університет, наукова установа).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88013" y="6796291"/>
            <a:ext cx="12621061" cy="882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Наявність публікацій у рецензованих журналах (наприклад, у Scopus, PubMed, Web of Science).</a:t>
            </a:r>
          </a:p>
        </p:txBody>
      </p:sp>
      <p:sp>
        <p:nvSpPr>
          <p:cNvPr id="17" name="Freeform 17"/>
          <p:cNvSpPr/>
          <p:nvPr/>
        </p:nvSpPr>
        <p:spPr>
          <a:xfrm>
            <a:off x="2186208" y="6950440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186208" y="6501292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889052" y="2044883"/>
            <a:ext cx="3036332" cy="2898317"/>
          </a:xfrm>
          <a:custGeom>
            <a:avLst/>
            <a:gdLst/>
            <a:ahLst/>
            <a:cxnLst/>
            <a:rect l="l" t="t" r="r" b="b"/>
            <a:pathLst>
              <a:path w="3036332" h="2898317">
                <a:moveTo>
                  <a:pt x="0" y="0"/>
                </a:moveTo>
                <a:lnTo>
                  <a:pt x="3036332" y="0"/>
                </a:lnTo>
                <a:lnTo>
                  <a:pt x="3036332" y="2898316"/>
                </a:lnTo>
                <a:lnTo>
                  <a:pt x="0" y="28983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71750" y="2273159"/>
            <a:ext cx="10070654" cy="257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26"/>
              </a:lnSpc>
            </a:pPr>
            <a:r>
              <a:rPr lang="en-US" sz="73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Повнота та якість викладення</a:t>
            </a:r>
          </a:p>
        </p:txBody>
      </p:sp>
      <p:sp>
        <p:nvSpPr>
          <p:cNvPr id="9" name="Freeform 9"/>
          <p:cNvSpPr/>
          <p:nvPr/>
        </p:nvSpPr>
        <p:spPr>
          <a:xfrm>
            <a:off x="1249454" y="4930738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49454" y="5535473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49454" y="6139895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9454" y="8134968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95425" y="4895574"/>
            <a:ext cx="12093627" cy="43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Джерело повинно не лише згадувати тему, а й всебічно її розкривати.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95425" y="5498000"/>
            <a:ext cx="12621061" cy="432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Уникайте поверхневих або надто загальних матеріалів.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95425" y="6102423"/>
            <a:ext cx="10727707" cy="43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Високо цінуються: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95425" y="8173619"/>
            <a:ext cx="15722282" cy="132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Звертайте увагу на </a:t>
            </a:r>
            <a:r>
              <a:rPr lang="en-US" sz="2533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методи дослідження</a:t>
            </a: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чи були дотримані етичні принципи, чи використано сучасне обладнання, які критерії відбору пацієнтів тощо.</a:t>
            </a:r>
          </a:p>
          <a:p>
            <a:pPr algn="l">
              <a:lnSpc>
                <a:spcPts val="3547"/>
              </a:lnSpc>
            </a:pPr>
            <a:endParaRPr lang="en-US" sz="2533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523243" y="6670661"/>
            <a:ext cx="12621061" cy="882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Оглядові статті (systematic reviews)</a:t>
            </a:r>
          </a:p>
          <a:p>
            <a:pPr algn="l">
              <a:lnSpc>
                <a:spcPts val="3547"/>
              </a:lnSpc>
            </a:pPr>
            <a:endParaRPr lang="en-US" sz="2533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523243" y="7132208"/>
            <a:ext cx="12621061" cy="432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Метаналітичні дослідження</a:t>
            </a:r>
          </a:p>
        </p:txBody>
      </p:sp>
      <p:sp>
        <p:nvSpPr>
          <p:cNvPr id="19" name="Freeform 19"/>
          <p:cNvSpPr/>
          <p:nvPr/>
        </p:nvSpPr>
        <p:spPr>
          <a:xfrm>
            <a:off x="2221438" y="7286358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3" y="0"/>
                </a:lnTo>
                <a:lnTo>
                  <a:pt x="118313" y="147499"/>
                </a:lnTo>
                <a:lnTo>
                  <a:pt x="0" y="1474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221438" y="6837210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3" y="0"/>
                </a:lnTo>
                <a:lnTo>
                  <a:pt x="118313" y="147499"/>
                </a:lnTo>
                <a:lnTo>
                  <a:pt x="0" y="1474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523243" y="7603281"/>
            <a:ext cx="12621061" cy="432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Дисертації, монографії, офіційні статистичні звіти.</a:t>
            </a:r>
          </a:p>
        </p:txBody>
      </p:sp>
      <p:sp>
        <p:nvSpPr>
          <p:cNvPr id="22" name="Freeform 22"/>
          <p:cNvSpPr/>
          <p:nvPr/>
        </p:nvSpPr>
        <p:spPr>
          <a:xfrm>
            <a:off x="2221438" y="7757430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3" y="0"/>
                </a:lnTo>
                <a:lnTo>
                  <a:pt x="118313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49454" y="4930738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9454" y="5535473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9454" y="7127905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174465" y="6682933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3" y="0"/>
                </a:lnTo>
                <a:lnTo>
                  <a:pt x="118313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174465" y="6233785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3" y="0"/>
                </a:lnTo>
                <a:lnTo>
                  <a:pt x="118313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889052" y="1981087"/>
            <a:ext cx="3152231" cy="2773963"/>
          </a:xfrm>
          <a:custGeom>
            <a:avLst/>
            <a:gdLst/>
            <a:ahLst/>
            <a:cxnLst/>
            <a:rect l="l" t="t" r="r" b="b"/>
            <a:pathLst>
              <a:path w="3152231" h="2773963">
                <a:moveTo>
                  <a:pt x="0" y="0"/>
                </a:moveTo>
                <a:lnTo>
                  <a:pt x="3152231" y="0"/>
                </a:lnTo>
                <a:lnTo>
                  <a:pt x="3152231" y="2773963"/>
                </a:lnTo>
                <a:lnTo>
                  <a:pt x="0" y="2773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571750" y="2273159"/>
            <a:ext cx="10070654" cy="126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26"/>
              </a:lnSpc>
            </a:pPr>
            <a:r>
              <a:rPr lang="en-US" sz="73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Об’єктивність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95425" y="4895574"/>
            <a:ext cx="14313095" cy="43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Джерело не повинно мати </a:t>
            </a:r>
            <a:r>
              <a:rPr lang="en-US" sz="2533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ідеологічного, комерційного або політичного забарвлення.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95425" y="5498000"/>
            <a:ext cx="12621061" cy="432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Уникайте: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95425" y="7166557"/>
            <a:ext cx="15722282" cy="878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Автор має наводити різні точки зору, використовувати </a:t>
            </a:r>
            <a:r>
              <a:rPr lang="en-US" sz="2533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науково обґрунтовані джерела</a:t>
            </a: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не робити однозначних висновків без достатньої аргументації.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76270" y="6067236"/>
            <a:ext cx="12621061" cy="882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Спонсорованих матеріалів без прозорого опису конфлікту інтересів.</a:t>
            </a:r>
          </a:p>
          <a:p>
            <a:pPr algn="l">
              <a:lnSpc>
                <a:spcPts val="3547"/>
              </a:lnSpc>
            </a:pPr>
            <a:endParaRPr lang="en-US" sz="2533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476270" y="6528784"/>
            <a:ext cx="12621061" cy="43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Публікацій із </a:t>
            </a:r>
            <a:r>
              <a:rPr lang="en-US" sz="2533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відкрито рекламним або маніпулятивним змістом</a:t>
            </a: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9" name="Freeform 19"/>
          <p:cNvSpPr/>
          <p:nvPr/>
        </p:nvSpPr>
        <p:spPr>
          <a:xfrm>
            <a:off x="1249454" y="8183578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795425" y="8222229"/>
            <a:ext cx="15722282" cy="878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 Нацагентстві з якості вищої освіти рекомендують не використовувати російські джерела в наукових публікаціях.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49454" y="4930738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9454" y="5535473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9454" y="6464507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8"/>
                </a:lnTo>
                <a:lnTo>
                  <a:pt x="0" y="385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889052" y="1782307"/>
            <a:ext cx="3028761" cy="3028761"/>
          </a:xfrm>
          <a:custGeom>
            <a:avLst/>
            <a:gdLst/>
            <a:ahLst/>
            <a:cxnLst/>
            <a:rect l="l" t="t" r="r" b="b"/>
            <a:pathLst>
              <a:path w="3028761" h="3028761">
                <a:moveTo>
                  <a:pt x="0" y="0"/>
                </a:moveTo>
                <a:lnTo>
                  <a:pt x="3028762" y="0"/>
                </a:lnTo>
                <a:lnTo>
                  <a:pt x="3028762" y="3028761"/>
                </a:lnTo>
                <a:lnTo>
                  <a:pt x="0" y="30287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71750" y="2273159"/>
            <a:ext cx="10070654" cy="126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26"/>
              </a:lnSpc>
            </a:pPr>
            <a:r>
              <a:rPr lang="en-US" sz="73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Доступність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95425" y="4895574"/>
            <a:ext cx="14313095" cy="43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Джерело має бути </a:t>
            </a:r>
            <a:r>
              <a:rPr lang="en-US" sz="2533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доступним для перевірки</a:t>
            </a: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— бажано у повному тексті.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95425" y="5498000"/>
            <a:ext cx="12621061" cy="878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Уникайте інформації, яку неможливо віднайти або яка базується лише на </a:t>
            </a:r>
            <a:r>
              <a:rPr lang="en-US" sz="2533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анонімних або закритих даних.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95425" y="6503158"/>
            <a:ext cx="15722282" cy="43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Надійні формати: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41041" y="7019755"/>
            <a:ext cx="12621061" cy="432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DOI-ідентифікатор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41041" y="7481303"/>
            <a:ext cx="12621061" cy="43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Публікація в </a:t>
            </a:r>
            <a:r>
              <a:rPr lang="en-US" sz="2533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офіційних репозитаріях</a:t>
            </a: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або</a:t>
            </a:r>
            <a:r>
              <a:rPr lang="en-US" sz="2533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державних архівах.</a:t>
            </a:r>
          </a:p>
        </p:txBody>
      </p:sp>
      <p:sp>
        <p:nvSpPr>
          <p:cNvPr id="17" name="Freeform 17"/>
          <p:cNvSpPr/>
          <p:nvPr/>
        </p:nvSpPr>
        <p:spPr>
          <a:xfrm>
            <a:off x="2139235" y="7635452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139235" y="7186304"/>
            <a:ext cx="118314" cy="147500"/>
          </a:xfrm>
          <a:custGeom>
            <a:avLst/>
            <a:gdLst/>
            <a:ahLst/>
            <a:cxnLst/>
            <a:rect l="l" t="t" r="r" b="b"/>
            <a:pathLst>
              <a:path w="118314" h="147500">
                <a:moveTo>
                  <a:pt x="0" y="0"/>
                </a:moveTo>
                <a:lnTo>
                  <a:pt x="118314" y="0"/>
                </a:lnTo>
                <a:lnTo>
                  <a:pt x="118314" y="147500"/>
                </a:lnTo>
                <a:lnTo>
                  <a:pt x="0" y="147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49454" y="8009526"/>
            <a:ext cx="329998" cy="385348"/>
          </a:xfrm>
          <a:custGeom>
            <a:avLst/>
            <a:gdLst/>
            <a:ahLst/>
            <a:cxnLst/>
            <a:rect l="l" t="t" r="r" b="b"/>
            <a:pathLst>
              <a:path w="329998" h="385348">
                <a:moveTo>
                  <a:pt x="0" y="0"/>
                </a:moveTo>
                <a:lnTo>
                  <a:pt x="329998" y="0"/>
                </a:lnTo>
                <a:lnTo>
                  <a:pt x="329998" y="385347"/>
                </a:lnTo>
                <a:lnTo>
                  <a:pt x="0" y="385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795425" y="8048177"/>
            <a:ext cx="15722282" cy="43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Додатково: перевіряйте, чи є вільний доступ до </a:t>
            </a:r>
            <a:r>
              <a:rPr lang="en-US" sz="2533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повного тексту статті</a:t>
            </a:r>
            <a:r>
              <a:rPr lang="en-US" sz="253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а не лише до анотації.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171414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71750" y="2273159"/>
            <a:ext cx="4931385" cy="126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26"/>
              </a:lnSpc>
            </a:pPr>
            <a:r>
              <a:rPr lang="en-US" sz="7376">
                <a:solidFill>
                  <a:srgbClr val="000000"/>
                </a:solidFill>
                <a:latin typeface="Lovelace Text"/>
                <a:ea typeface="Lovelace Text"/>
                <a:cs typeface="Lovelace Text"/>
                <a:sym typeface="Lovelace Text"/>
              </a:rPr>
              <a:t>Висновок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465217"/>
            <a:ext cx="9842289" cy="1727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Якість наукової статті напряму залежить від якості джерел</a:t>
            </a: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на яких вона базується. Уважний аналіз та фільтрація літератури — це обов’язковий крок перед переходом до написання тексту.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4621</Words>
  <Application>Microsoft Office PowerPoint</Application>
  <PresentationFormat>Произвольный</PresentationFormat>
  <Paragraphs>313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Lovelace Text</vt:lpstr>
      <vt:lpstr>Calibri</vt:lpstr>
      <vt:lpstr>Inter</vt:lpstr>
      <vt:lpstr>Inter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</dc:title>
  <dc:creator>Елена Елена</dc:creator>
  <cp:lastModifiedBy>Елена Елена</cp:lastModifiedBy>
  <cp:revision>39</cp:revision>
  <cp:lastPrinted>2025-04-23T14:38:08Z</cp:lastPrinted>
  <dcterms:created xsi:type="dcterms:W3CDTF">2006-08-16T00:00:00Z</dcterms:created>
  <dcterms:modified xsi:type="dcterms:W3CDTF">2025-04-23T16:09:54Z</dcterms:modified>
  <dc:identifier>DAGk99o05js</dc:identifier>
</cp:coreProperties>
</file>