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7"/>
  </p:notesMasterIdLst>
  <p:sldIdLst>
    <p:sldId id="256" r:id="rId2"/>
    <p:sldId id="3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3" r:id="rId69"/>
    <p:sldId id="324" r:id="rId70"/>
    <p:sldId id="325" r:id="rId71"/>
    <p:sldId id="326" r:id="rId72"/>
    <p:sldId id="377" r:id="rId73"/>
    <p:sldId id="330" r:id="rId74"/>
    <p:sldId id="328" r:id="rId75"/>
    <p:sldId id="327" r:id="rId76"/>
    <p:sldId id="329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3" r:id="rId106"/>
    <p:sldId id="364" r:id="rId107"/>
    <p:sldId id="365" r:id="rId108"/>
    <p:sldId id="366" r:id="rId109"/>
    <p:sldId id="369" r:id="rId110"/>
    <p:sldId id="370" r:id="rId111"/>
    <p:sldId id="380" r:id="rId112"/>
    <p:sldId id="382" r:id="rId113"/>
    <p:sldId id="383" r:id="rId114"/>
    <p:sldId id="384" r:id="rId115"/>
    <p:sldId id="385" r:id="rId116"/>
    <p:sldId id="386" r:id="rId117"/>
    <p:sldId id="387" r:id="rId118"/>
    <p:sldId id="388" r:id="rId119"/>
    <p:sldId id="389" r:id="rId120"/>
    <p:sldId id="390" r:id="rId121"/>
    <p:sldId id="391" r:id="rId122"/>
    <p:sldId id="392" r:id="rId123"/>
    <p:sldId id="393" r:id="rId124"/>
    <p:sldId id="394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6" r:id="rId144"/>
    <p:sldId id="417" r:id="rId145"/>
    <p:sldId id="418" r:id="rId146"/>
    <p:sldId id="419" r:id="rId147"/>
    <p:sldId id="420" r:id="rId148"/>
    <p:sldId id="421" r:id="rId149"/>
    <p:sldId id="427" r:id="rId150"/>
    <p:sldId id="429" r:id="rId151"/>
    <p:sldId id="431" r:id="rId152"/>
    <p:sldId id="432" r:id="rId153"/>
    <p:sldId id="433" r:id="rId154"/>
    <p:sldId id="434" r:id="rId155"/>
    <p:sldId id="435" r:id="rId156"/>
    <p:sldId id="436" r:id="rId157"/>
    <p:sldId id="437" r:id="rId158"/>
    <p:sldId id="438" r:id="rId159"/>
    <p:sldId id="439" r:id="rId160"/>
    <p:sldId id="440" r:id="rId161"/>
    <p:sldId id="441" r:id="rId162"/>
    <p:sldId id="442" r:id="rId163"/>
    <p:sldId id="445" r:id="rId164"/>
    <p:sldId id="447" r:id="rId165"/>
    <p:sldId id="449" r:id="rId166"/>
    <p:sldId id="451" r:id="rId167"/>
    <p:sldId id="453" r:id="rId168"/>
    <p:sldId id="454" r:id="rId169"/>
    <p:sldId id="455" r:id="rId170"/>
    <p:sldId id="456" r:id="rId171"/>
    <p:sldId id="457" r:id="rId172"/>
    <p:sldId id="459" r:id="rId173"/>
    <p:sldId id="460" r:id="rId174"/>
    <p:sldId id="461" r:id="rId175"/>
    <p:sldId id="463" r:id="rId176"/>
    <p:sldId id="464" r:id="rId177"/>
    <p:sldId id="467" r:id="rId178"/>
    <p:sldId id="468" r:id="rId179"/>
    <p:sldId id="469" r:id="rId180"/>
    <p:sldId id="470" r:id="rId181"/>
    <p:sldId id="471" r:id="rId182"/>
    <p:sldId id="472" r:id="rId183"/>
    <p:sldId id="473" r:id="rId184"/>
    <p:sldId id="474" r:id="rId185"/>
    <p:sldId id="475" r:id="rId186"/>
    <p:sldId id="476" r:id="rId187"/>
    <p:sldId id="477" r:id="rId188"/>
    <p:sldId id="478" r:id="rId189"/>
    <p:sldId id="479" r:id="rId190"/>
    <p:sldId id="480" r:id="rId191"/>
    <p:sldId id="481" r:id="rId192"/>
    <p:sldId id="484" r:id="rId193"/>
    <p:sldId id="485" r:id="rId194"/>
    <p:sldId id="486" r:id="rId195"/>
    <p:sldId id="487" r:id="rId196"/>
    <p:sldId id="488" r:id="rId197"/>
    <p:sldId id="489" r:id="rId198"/>
    <p:sldId id="490" r:id="rId199"/>
    <p:sldId id="491" r:id="rId200"/>
    <p:sldId id="492" r:id="rId201"/>
    <p:sldId id="493" r:id="rId202"/>
    <p:sldId id="494" r:id="rId203"/>
    <p:sldId id="495" r:id="rId204"/>
    <p:sldId id="496" r:id="rId205"/>
    <p:sldId id="497" r:id="rId206"/>
    <p:sldId id="498" r:id="rId207"/>
    <p:sldId id="499" r:id="rId208"/>
    <p:sldId id="500" r:id="rId209"/>
    <p:sldId id="501" r:id="rId210"/>
    <p:sldId id="502" r:id="rId211"/>
    <p:sldId id="503" r:id="rId212"/>
    <p:sldId id="504" r:id="rId213"/>
    <p:sldId id="505" r:id="rId214"/>
    <p:sldId id="507" r:id="rId215"/>
    <p:sldId id="515" r:id="rId216"/>
    <p:sldId id="516" r:id="rId217"/>
    <p:sldId id="517" r:id="rId218"/>
    <p:sldId id="518" r:id="rId219"/>
    <p:sldId id="519" r:id="rId220"/>
    <p:sldId id="524" r:id="rId221"/>
    <p:sldId id="531" r:id="rId222"/>
    <p:sldId id="532" r:id="rId223"/>
    <p:sldId id="533" r:id="rId224"/>
    <p:sldId id="534" r:id="rId225"/>
    <p:sldId id="535" r:id="rId226"/>
    <p:sldId id="536" r:id="rId227"/>
    <p:sldId id="537" r:id="rId228"/>
    <p:sldId id="538" r:id="rId229"/>
    <p:sldId id="539" r:id="rId230"/>
    <p:sldId id="540" r:id="rId231"/>
    <p:sldId id="541" r:id="rId232"/>
    <p:sldId id="542" r:id="rId233"/>
    <p:sldId id="543" r:id="rId234"/>
    <p:sldId id="544" r:id="rId235"/>
    <p:sldId id="545" r:id="rId236"/>
    <p:sldId id="546" r:id="rId237"/>
    <p:sldId id="549" r:id="rId238"/>
    <p:sldId id="550" r:id="rId239"/>
    <p:sldId id="560" r:id="rId240"/>
    <p:sldId id="561" r:id="rId241"/>
    <p:sldId id="562" r:id="rId242"/>
    <p:sldId id="564" r:id="rId243"/>
    <p:sldId id="567" r:id="rId244"/>
    <p:sldId id="568" r:id="rId245"/>
    <p:sldId id="375" r:id="rId2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A224B-FB64-46C0-AA4A-388981ECF88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4AE10BF8-0BD2-4FB4-A66C-5D50F4C5BD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НЕРВОВА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СИСТЕМА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0D809ECF-82B5-49EA-B2E7-0079ABD04982}" type="parTrans" cxnId="{EF632DD6-4D53-48BC-9D60-8DA0FD7B9E2C}">
      <dgm:prSet/>
      <dgm:spPr/>
    </dgm:pt>
    <dgm:pt modelId="{2DFC4101-32D0-4DB4-ADC8-2A691FE5BED4}" type="sibTrans" cxnId="{EF632DD6-4D53-48BC-9D60-8DA0FD7B9E2C}">
      <dgm:prSet/>
      <dgm:spPr/>
    </dgm:pt>
    <dgm:pt modelId="{2CF45C3B-0205-48B6-B7E9-FAB64CD68D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ЦЕНТРАЛЬНА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B458A4F7-9C18-457B-B3E6-DDB3D450BE18}" type="parTrans" cxnId="{B3C7E36B-4F1A-4608-AE15-8370BB5DEC2B}">
      <dgm:prSet/>
      <dgm:spPr/>
    </dgm:pt>
    <dgm:pt modelId="{D4CE5D59-E4C0-4ED0-BD66-25AD5938EC54}" type="sibTrans" cxnId="{B3C7E36B-4F1A-4608-AE15-8370BB5DEC2B}">
      <dgm:prSet/>
      <dgm:spPr/>
    </dgm:pt>
    <dgm:pt modelId="{02325DE3-DFB8-4812-9A06-8C576F45DC3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ГОЛОВНИЙ МОЗОК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7CCF8707-0604-4E02-864B-0C0781F7FF6F}" type="parTrans" cxnId="{B89DABB9-1A83-424B-BF56-64A9DE118A5E}">
      <dgm:prSet/>
      <dgm:spPr/>
    </dgm:pt>
    <dgm:pt modelId="{BE5902AC-03E5-4AE4-BED2-D1AA83AAABFE}" type="sibTrans" cxnId="{B89DABB9-1A83-424B-BF56-64A9DE118A5E}">
      <dgm:prSet/>
      <dgm:spPr/>
    </dgm:pt>
    <dgm:pt modelId="{CB6149F8-0279-4CAA-A129-EE3F07339D7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СПИННИЙ МОЗОК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0674E17A-5F9D-453A-BE2E-3E3DC9041F8F}" type="parTrans" cxnId="{29A8BA59-C115-48E9-8A3F-CC3A4330EDFC}">
      <dgm:prSet/>
      <dgm:spPr/>
    </dgm:pt>
    <dgm:pt modelId="{DCB73DA9-5000-4FA1-B654-33857FCD5EB2}" type="sibTrans" cxnId="{29A8BA59-C115-48E9-8A3F-CC3A4330EDFC}">
      <dgm:prSet/>
      <dgm:spPr/>
    </dgm:pt>
    <dgm:pt modelId="{C1A9F996-794F-4A3B-9ADE-5E33D265C01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ПЕРИФЕРІЙНА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36757EC9-2D45-4AE2-9D21-76D18CAB725D}" type="parTrans" cxnId="{91A72A69-9134-4EFF-8393-C31EBDB410D4}">
      <dgm:prSet/>
      <dgm:spPr/>
    </dgm:pt>
    <dgm:pt modelId="{E690B7FA-E8EC-48CA-8B80-BFDD8582AD2D}" type="sibTrans" cxnId="{91A72A69-9134-4EFF-8393-C31EBDB410D4}">
      <dgm:prSet/>
      <dgm:spPr/>
    </dgm:pt>
    <dgm:pt modelId="{A4145719-DE58-49BD-9BDE-02E392E80B3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НЕРВИ</a:t>
          </a: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</a:t>
          </a:r>
          <a:endParaRPr kumimoji="0" lang="uk-UA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(</a:t>
          </a: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черепні та спинномозкові)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7986681A-66C2-4796-B39E-519165EAD26C}" type="parTrans" cxnId="{9314BD20-BAA5-402F-B44B-F5A658D23357}">
      <dgm:prSet/>
      <dgm:spPr/>
    </dgm:pt>
    <dgm:pt modelId="{5F16CB4A-C508-4E22-A547-7614B6BDF8F2}" type="sibTrans" cxnId="{9314BD20-BAA5-402F-B44B-F5A658D23357}">
      <dgm:prSet/>
      <dgm:spPr/>
    </dgm:pt>
    <dgm:pt modelId="{FCD437B3-C26C-49AE-A131-851C6F4E751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ВУЗЛИ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(чутливі та вегетативні)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737A82ED-CECB-425C-9587-644868C9B68D}" type="parTrans" cxnId="{2BA7AA8F-C215-469B-A52E-C0C5171F5E4C}">
      <dgm:prSet/>
      <dgm:spPr/>
    </dgm:pt>
    <dgm:pt modelId="{8A6E28B8-BA36-43A3-B6E8-09D945D53C97}" type="sibTrans" cxnId="{2BA7AA8F-C215-469B-A52E-C0C5171F5E4C}">
      <dgm:prSet/>
      <dgm:spPr/>
    </dgm:pt>
    <dgm:pt modelId="{66CA0D1F-10E3-43F8-9CEF-7EE97C9B0791}" type="pres">
      <dgm:prSet presAssocID="{0A5A224B-FB64-46C0-AA4A-388981ECF8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380917-D50E-448B-8B9F-057DFD7C8E79}" type="pres">
      <dgm:prSet presAssocID="{4AE10BF8-0BD2-4FB4-A66C-5D50F4C5BDCB}" presName="hierRoot1" presStyleCnt="0">
        <dgm:presLayoutVars>
          <dgm:hierBranch/>
        </dgm:presLayoutVars>
      </dgm:prSet>
      <dgm:spPr/>
    </dgm:pt>
    <dgm:pt modelId="{2CA276D1-D2E5-445E-B113-C2BD5CCB88B1}" type="pres">
      <dgm:prSet presAssocID="{4AE10BF8-0BD2-4FB4-A66C-5D50F4C5BDCB}" presName="rootComposite1" presStyleCnt="0"/>
      <dgm:spPr/>
    </dgm:pt>
    <dgm:pt modelId="{3610BD39-2A5A-4EC3-B66C-97E79DB405F8}" type="pres">
      <dgm:prSet presAssocID="{4AE10BF8-0BD2-4FB4-A66C-5D50F4C5BDCB}" presName="rootText1" presStyleLbl="node0" presStyleIdx="0" presStyleCnt="1">
        <dgm:presLayoutVars>
          <dgm:chPref val="3"/>
        </dgm:presLayoutVars>
      </dgm:prSet>
      <dgm:spPr/>
    </dgm:pt>
    <dgm:pt modelId="{002ACC53-5761-43C5-B813-3E2A0F9019FE}" type="pres">
      <dgm:prSet presAssocID="{4AE10BF8-0BD2-4FB4-A66C-5D50F4C5BDCB}" presName="rootConnector1" presStyleLbl="node1" presStyleIdx="0" presStyleCnt="0"/>
      <dgm:spPr/>
    </dgm:pt>
    <dgm:pt modelId="{389F514C-2F9C-4DBC-82BB-23F674810486}" type="pres">
      <dgm:prSet presAssocID="{4AE10BF8-0BD2-4FB4-A66C-5D50F4C5BDCB}" presName="hierChild2" presStyleCnt="0"/>
      <dgm:spPr/>
    </dgm:pt>
    <dgm:pt modelId="{B2BBC4D0-2176-4FD5-82E5-532E56BD015C}" type="pres">
      <dgm:prSet presAssocID="{B458A4F7-9C18-457B-B3E6-DDB3D450BE18}" presName="Name35" presStyleLbl="parChTrans1D2" presStyleIdx="0" presStyleCnt="2"/>
      <dgm:spPr/>
    </dgm:pt>
    <dgm:pt modelId="{E594C38E-F7BF-478A-AB8E-8338963E5F4F}" type="pres">
      <dgm:prSet presAssocID="{2CF45C3B-0205-48B6-B7E9-FAB64CD68D37}" presName="hierRoot2" presStyleCnt="0">
        <dgm:presLayoutVars>
          <dgm:hierBranch/>
        </dgm:presLayoutVars>
      </dgm:prSet>
      <dgm:spPr/>
    </dgm:pt>
    <dgm:pt modelId="{D83AE2C8-0483-49E5-96BD-93296C98D5A9}" type="pres">
      <dgm:prSet presAssocID="{2CF45C3B-0205-48B6-B7E9-FAB64CD68D37}" presName="rootComposite" presStyleCnt="0"/>
      <dgm:spPr/>
    </dgm:pt>
    <dgm:pt modelId="{B1802B9D-0C70-43F8-9341-1490A566F4E2}" type="pres">
      <dgm:prSet presAssocID="{2CF45C3B-0205-48B6-B7E9-FAB64CD68D37}" presName="rootText" presStyleLbl="node2" presStyleIdx="0" presStyleCnt="2">
        <dgm:presLayoutVars>
          <dgm:chPref val="3"/>
        </dgm:presLayoutVars>
      </dgm:prSet>
      <dgm:spPr/>
    </dgm:pt>
    <dgm:pt modelId="{2D70653E-B3DC-494B-BA66-B10390FAAACE}" type="pres">
      <dgm:prSet presAssocID="{2CF45C3B-0205-48B6-B7E9-FAB64CD68D37}" presName="rootConnector" presStyleLbl="node2" presStyleIdx="0" presStyleCnt="2"/>
      <dgm:spPr/>
    </dgm:pt>
    <dgm:pt modelId="{308729B7-A257-4177-8377-A580C3466678}" type="pres">
      <dgm:prSet presAssocID="{2CF45C3B-0205-48B6-B7E9-FAB64CD68D37}" presName="hierChild4" presStyleCnt="0"/>
      <dgm:spPr/>
    </dgm:pt>
    <dgm:pt modelId="{29523BBD-740A-4F49-8D3B-ACDE29F4664D}" type="pres">
      <dgm:prSet presAssocID="{7CCF8707-0604-4E02-864B-0C0781F7FF6F}" presName="Name35" presStyleLbl="parChTrans1D3" presStyleIdx="0" presStyleCnt="4"/>
      <dgm:spPr/>
    </dgm:pt>
    <dgm:pt modelId="{7183E0FF-82FD-4476-AF6C-369E682F0DD5}" type="pres">
      <dgm:prSet presAssocID="{02325DE3-DFB8-4812-9A06-8C576F45DC3F}" presName="hierRoot2" presStyleCnt="0">
        <dgm:presLayoutVars>
          <dgm:hierBranch val="r"/>
        </dgm:presLayoutVars>
      </dgm:prSet>
      <dgm:spPr/>
    </dgm:pt>
    <dgm:pt modelId="{D6450E5D-5869-4127-9348-AD581FFA3F21}" type="pres">
      <dgm:prSet presAssocID="{02325DE3-DFB8-4812-9A06-8C576F45DC3F}" presName="rootComposite" presStyleCnt="0"/>
      <dgm:spPr/>
    </dgm:pt>
    <dgm:pt modelId="{A5456630-6325-4C47-8A70-AB7FA2970298}" type="pres">
      <dgm:prSet presAssocID="{02325DE3-DFB8-4812-9A06-8C576F45DC3F}" presName="rootText" presStyleLbl="node3" presStyleIdx="0" presStyleCnt="4">
        <dgm:presLayoutVars>
          <dgm:chPref val="3"/>
        </dgm:presLayoutVars>
      </dgm:prSet>
      <dgm:spPr/>
    </dgm:pt>
    <dgm:pt modelId="{9FEC9672-F64A-418E-B6D1-F59B9EB50A74}" type="pres">
      <dgm:prSet presAssocID="{02325DE3-DFB8-4812-9A06-8C576F45DC3F}" presName="rootConnector" presStyleLbl="node3" presStyleIdx="0" presStyleCnt="4"/>
      <dgm:spPr/>
    </dgm:pt>
    <dgm:pt modelId="{4E787EDC-9D97-4F62-8A37-D438F8478B2D}" type="pres">
      <dgm:prSet presAssocID="{02325DE3-DFB8-4812-9A06-8C576F45DC3F}" presName="hierChild4" presStyleCnt="0"/>
      <dgm:spPr/>
    </dgm:pt>
    <dgm:pt modelId="{729ABEA3-E669-469A-91A2-B03FCD353290}" type="pres">
      <dgm:prSet presAssocID="{02325DE3-DFB8-4812-9A06-8C576F45DC3F}" presName="hierChild5" presStyleCnt="0"/>
      <dgm:spPr/>
    </dgm:pt>
    <dgm:pt modelId="{A23B770C-9D95-48E0-8C06-0579A0ED9772}" type="pres">
      <dgm:prSet presAssocID="{0674E17A-5F9D-453A-BE2E-3E3DC9041F8F}" presName="Name35" presStyleLbl="parChTrans1D3" presStyleIdx="1" presStyleCnt="4"/>
      <dgm:spPr/>
    </dgm:pt>
    <dgm:pt modelId="{9D293AF4-84FF-47D9-908E-A79777FA4908}" type="pres">
      <dgm:prSet presAssocID="{CB6149F8-0279-4CAA-A129-EE3F07339D75}" presName="hierRoot2" presStyleCnt="0">
        <dgm:presLayoutVars>
          <dgm:hierBranch val="r"/>
        </dgm:presLayoutVars>
      </dgm:prSet>
      <dgm:spPr/>
    </dgm:pt>
    <dgm:pt modelId="{216D69C2-4756-482F-9BC9-E72C166A8790}" type="pres">
      <dgm:prSet presAssocID="{CB6149F8-0279-4CAA-A129-EE3F07339D75}" presName="rootComposite" presStyleCnt="0"/>
      <dgm:spPr/>
    </dgm:pt>
    <dgm:pt modelId="{B7A7A251-54CC-4500-BD02-8FE1EBCB6637}" type="pres">
      <dgm:prSet presAssocID="{CB6149F8-0279-4CAA-A129-EE3F07339D75}" presName="rootText" presStyleLbl="node3" presStyleIdx="1" presStyleCnt="4">
        <dgm:presLayoutVars>
          <dgm:chPref val="3"/>
        </dgm:presLayoutVars>
      </dgm:prSet>
      <dgm:spPr/>
    </dgm:pt>
    <dgm:pt modelId="{CEE3A280-9522-4970-972C-20F9820466D4}" type="pres">
      <dgm:prSet presAssocID="{CB6149F8-0279-4CAA-A129-EE3F07339D75}" presName="rootConnector" presStyleLbl="node3" presStyleIdx="1" presStyleCnt="4"/>
      <dgm:spPr/>
    </dgm:pt>
    <dgm:pt modelId="{B12CE421-F524-45AE-A6FF-1A1D19652EFD}" type="pres">
      <dgm:prSet presAssocID="{CB6149F8-0279-4CAA-A129-EE3F07339D75}" presName="hierChild4" presStyleCnt="0"/>
      <dgm:spPr/>
    </dgm:pt>
    <dgm:pt modelId="{32A483E4-4EBE-4060-AD3D-AED4FA35D39F}" type="pres">
      <dgm:prSet presAssocID="{CB6149F8-0279-4CAA-A129-EE3F07339D75}" presName="hierChild5" presStyleCnt="0"/>
      <dgm:spPr/>
    </dgm:pt>
    <dgm:pt modelId="{E71EF6BC-9CFA-4418-9EB5-94885BF50104}" type="pres">
      <dgm:prSet presAssocID="{2CF45C3B-0205-48B6-B7E9-FAB64CD68D37}" presName="hierChild5" presStyleCnt="0"/>
      <dgm:spPr/>
    </dgm:pt>
    <dgm:pt modelId="{43900093-A65D-4C43-A80F-C6D07D08989E}" type="pres">
      <dgm:prSet presAssocID="{36757EC9-2D45-4AE2-9D21-76D18CAB725D}" presName="Name35" presStyleLbl="parChTrans1D2" presStyleIdx="1" presStyleCnt="2"/>
      <dgm:spPr/>
    </dgm:pt>
    <dgm:pt modelId="{78EEFE53-4F72-4D81-BE6F-D8BA30D25957}" type="pres">
      <dgm:prSet presAssocID="{C1A9F996-794F-4A3B-9ADE-5E33D265C017}" presName="hierRoot2" presStyleCnt="0">
        <dgm:presLayoutVars>
          <dgm:hierBranch/>
        </dgm:presLayoutVars>
      </dgm:prSet>
      <dgm:spPr/>
    </dgm:pt>
    <dgm:pt modelId="{495A3705-27D6-40F7-A2D7-0FA78CBBA2E5}" type="pres">
      <dgm:prSet presAssocID="{C1A9F996-794F-4A3B-9ADE-5E33D265C017}" presName="rootComposite" presStyleCnt="0"/>
      <dgm:spPr/>
    </dgm:pt>
    <dgm:pt modelId="{D859F020-DBE6-4104-8EC7-5D5897820E44}" type="pres">
      <dgm:prSet presAssocID="{C1A9F996-794F-4A3B-9ADE-5E33D265C017}" presName="rootText" presStyleLbl="node2" presStyleIdx="1" presStyleCnt="2">
        <dgm:presLayoutVars>
          <dgm:chPref val="3"/>
        </dgm:presLayoutVars>
      </dgm:prSet>
      <dgm:spPr/>
    </dgm:pt>
    <dgm:pt modelId="{8B327A59-73EC-4E38-8BED-0CCD45FB018C}" type="pres">
      <dgm:prSet presAssocID="{C1A9F996-794F-4A3B-9ADE-5E33D265C017}" presName="rootConnector" presStyleLbl="node2" presStyleIdx="1" presStyleCnt="2"/>
      <dgm:spPr/>
    </dgm:pt>
    <dgm:pt modelId="{F56E5439-59FD-484B-8CA6-4B284BD80942}" type="pres">
      <dgm:prSet presAssocID="{C1A9F996-794F-4A3B-9ADE-5E33D265C017}" presName="hierChild4" presStyleCnt="0"/>
      <dgm:spPr/>
    </dgm:pt>
    <dgm:pt modelId="{0D9EAFAE-8DCA-4888-890F-81821298017E}" type="pres">
      <dgm:prSet presAssocID="{7986681A-66C2-4796-B39E-519165EAD26C}" presName="Name35" presStyleLbl="parChTrans1D3" presStyleIdx="2" presStyleCnt="4"/>
      <dgm:spPr/>
    </dgm:pt>
    <dgm:pt modelId="{18A61E77-D7DD-47C7-8D16-B1E3F05BE093}" type="pres">
      <dgm:prSet presAssocID="{A4145719-DE58-49BD-9BDE-02E392E80B34}" presName="hierRoot2" presStyleCnt="0">
        <dgm:presLayoutVars>
          <dgm:hierBranch val="r"/>
        </dgm:presLayoutVars>
      </dgm:prSet>
      <dgm:spPr/>
    </dgm:pt>
    <dgm:pt modelId="{ACD6897C-2C4B-48A2-9E32-CC3B27B990C7}" type="pres">
      <dgm:prSet presAssocID="{A4145719-DE58-49BD-9BDE-02E392E80B34}" presName="rootComposite" presStyleCnt="0"/>
      <dgm:spPr/>
    </dgm:pt>
    <dgm:pt modelId="{0682ACC7-C345-46EB-983A-F4DA27B2FCC8}" type="pres">
      <dgm:prSet presAssocID="{A4145719-DE58-49BD-9BDE-02E392E80B34}" presName="rootText" presStyleLbl="node3" presStyleIdx="2" presStyleCnt="4">
        <dgm:presLayoutVars>
          <dgm:chPref val="3"/>
        </dgm:presLayoutVars>
      </dgm:prSet>
      <dgm:spPr/>
    </dgm:pt>
    <dgm:pt modelId="{C48724AF-350F-4521-BEE4-38B33C0D41CA}" type="pres">
      <dgm:prSet presAssocID="{A4145719-DE58-49BD-9BDE-02E392E80B34}" presName="rootConnector" presStyleLbl="node3" presStyleIdx="2" presStyleCnt="4"/>
      <dgm:spPr/>
    </dgm:pt>
    <dgm:pt modelId="{72328816-7139-4F10-A65C-0B1CD6A9975A}" type="pres">
      <dgm:prSet presAssocID="{A4145719-DE58-49BD-9BDE-02E392E80B34}" presName="hierChild4" presStyleCnt="0"/>
      <dgm:spPr/>
    </dgm:pt>
    <dgm:pt modelId="{77F3A517-AA53-45F0-9805-32C091B98567}" type="pres">
      <dgm:prSet presAssocID="{A4145719-DE58-49BD-9BDE-02E392E80B34}" presName="hierChild5" presStyleCnt="0"/>
      <dgm:spPr/>
    </dgm:pt>
    <dgm:pt modelId="{50E1FE1B-DD1D-41A8-809E-87DE24086FC8}" type="pres">
      <dgm:prSet presAssocID="{737A82ED-CECB-425C-9587-644868C9B68D}" presName="Name35" presStyleLbl="parChTrans1D3" presStyleIdx="3" presStyleCnt="4"/>
      <dgm:spPr/>
    </dgm:pt>
    <dgm:pt modelId="{B9B168E3-DA76-452E-B222-AA8844AD1986}" type="pres">
      <dgm:prSet presAssocID="{FCD437B3-C26C-49AE-A131-851C6F4E7511}" presName="hierRoot2" presStyleCnt="0">
        <dgm:presLayoutVars>
          <dgm:hierBranch val="r"/>
        </dgm:presLayoutVars>
      </dgm:prSet>
      <dgm:spPr/>
    </dgm:pt>
    <dgm:pt modelId="{D95B6A7A-D064-4D87-A3A7-66D1EC756185}" type="pres">
      <dgm:prSet presAssocID="{FCD437B3-C26C-49AE-A131-851C6F4E7511}" presName="rootComposite" presStyleCnt="0"/>
      <dgm:spPr/>
    </dgm:pt>
    <dgm:pt modelId="{7612D695-7123-4BD3-813E-A89026D3D92E}" type="pres">
      <dgm:prSet presAssocID="{FCD437B3-C26C-49AE-A131-851C6F4E7511}" presName="rootText" presStyleLbl="node3" presStyleIdx="3" presStyleCnt="4">
        <dgm:presLayoutVars>
          <dgm:chPref val="3"/>
        </dgm:presLayoutVars>
      </dgm:prSet>
      <dgm:spPr/>
    </dgm:pt>
    <dgm:pt modelId="{373CBC81-32BC-4351-A3B8-96FD5E6C2D6E}" type="pres">
      <dgm:prSet presAssocID="{FCD437B3-C26C-49AE-A131-851C6F4E7511}" presName="rootConnector" presStyleLbl="node3" presStyleIdx="3" presStyleCnt="4"/>
      <dgm:spPr/>
    </dgm:pt>
    <dgm:pt modelId="{96754CB2-71E3-489C-AAF6-8D5A0A6712BB}" type="pres">
      <dgm:prSet presAssocID="{FCD437B3-C26C-49AE-A131-851C6F4E7511}" presName="hierChild4" presStyleCnt="0"/>
      <dgm:spPr/>
    </dgm:pt>
    <dgm:pt modelId="{967AAD61-0B56-4F8E-9B13-0E27CD1056DA}" type="pres">
      <dgm:prSet presAssocID="{FCD437B3-C26C-49AE-A131-851C6F4E7511}" presName="hierChild5" presStyleCnt="0"/>
      <dgm:spPr/>
    </dgm:pt>
    <dgm:pt modelId="{4A608AD8-1A38-429E-8E1E-31AC73D1495E}" type="pres">
      <dgm:prSet presAssocID="{C1A9F996-794F-4A3B-9ADE-5E33D265C017}" presName="hierChild5" presStyleCnt="0"/>
      <dgm:spPr/>
    </dgm:pt>
    <dgm:pt modelId="{34744488-8779-4991-BD1D-1E046B0AF9CE}" type="pres">
      <dgm:prSet presAssocID="{4AE10BF8-0BD2-4FB4-A66C-5D50F4C5BDCB}" presName="hierChild3" presStyleCnt="0"/>
      <dgm:spPr/>
    </dgm:pt>
  </dgm:ptLst>
  <dgm:cxnLst>
    <dgm:cxn modelId="{9E1E5D05-1FD2-4395-87E1-891C75FF3CBB}" type="presOf" srcId="{0A5A224B-FB64-46C0-AA4A-388981ECF880}" destId="{66CA0D1F-10E3-43F8-9CEF-7EE97C9B0791}" srcOrd="0" destOrd="0" presId="urn:microsoft.com/office/officeart/2005/8/layout/orgChart1"/>
    <dgm:cxn modelId="{6479531C-61B4-4EEE-8AE5-DA0508DA1A9D}" type="presOf" srcId="{CB6149F8-0279-4CAA-A129-EE3F07339D75}" destId="{CEE3A280-9522-4970-972C-20F9820466D4}" srcOrd="1" destOrd="0" presId="urn:microsoft.com/office/officeart/2005/8/layout/orgChart1"/>
    <dgm:cxn modelId="{333EDE1D-8D72-4D06-982A-54813C715EC3}" type="presOf" srcId="{CB6149F8-0279-4CAA-A129-EE3F07339D75}" destId="{B7A7A251-54CC-4500-BD02-8FE1EBCB6637}" srcOrd="0" destOrd="0" presId="urn:microsoft.com/office/officeart/2005/8/layout/orgChart1"/>
    <dgm:cxn modelId="{9314BD20-BAA5-402F-B44B-F5A658D23357}" srcId="{C1A9F996-794F-4A3B-9ADE-5E33D265C017}" destId="{A4145719-DE58-49BD-9BDE-02E392E80B34}" srcOrd="0" destOrd="0" parTransId="{7986681A-66C2-4796-B39E-519165EAD26C}" sibTransId="{5F16CB4A-C508-4E22-A547-7614B6BDF8F2}"/>
    <dgm:cxn modelId="{74A5B92A-BED2-4FE0-9DDC-B32A4C374469}" type="presOf" srcId="{C1A9F996-794F-4A3B-9ADE-5E33D265C017}" destId="{D859F020-DBE6-4104-8EC7-5D5897820E44}" srcOrd="0" destOrd="0" presId="urn:microsoft.com/office/officeart/2005/8/layout/orgChart1"/>
    <dgm:cxn modelId="{7C38EB5B-FC42-4B2E-BF68-A2A770CC3B86}" type="presOf" srcId="{B458A4F7-9C18-457B-B3E6-DDB3D450BE18}" destId="{B2BBC4D0-2176-4FD5-82E5-532E56BD015C}" srcOrd="0" destOrd="0" presId="urn:microsoft.com/office/officeart/2005/8/layout/orgChart1"/>
    <dgm:cxn modelId="{91A72A69-9134-4EFF-8393-C31EBDB410D4}" srcId="{4AE10BF8-0BD2-4FB4-A66C-5D50F4C5BDCB}" destId="{C1A9F996-794F-4A3B-9ADE-5E33D265C017}" srcOrd="1" destOrd="0" parTransId="{36757EC9-2D45-4AE2-9D21-76D18CAB725D}" sibTransId="{E690B7FA-E8EC-48CA-8B80-BFDD8582AD2D}"/>
    <dgm:cxn modelId="{B3C7E36B-4F1A-4608-AE15-8370BB5DEC2B}" srcId="{4AE10BF8-0BD2-4FB4-A66C-5D50F4C5BDCB}" destId="{2CF45C3B-0205-48B6-B7E9-FAB64CD68D37}" srcOrd="0" destOrd="0" parTransId="{B458A4F7-9C18-457B-B3E6-DDB3D450BE18}" sibTransId="{D4CE5D59-E4C0-4ED0-BD66-25AD5938EC54}"/>
    <dgm:cxn modelId="{0FC5B24D-4757-4D58-8EA9-7BD6671380C6}" type="presOf" srcId="{FCD437B3-C26C-49AE-A131-851C6F4E7511}" destId="{7612D695-7123-4BD3-813E-A89026D3D92E}" srcOrd="0" destOrd="0" presId="urn:microsoft.com/office/officeart/2005/8/layout/orgChart1"/>
    <dgm:cxn modelId="{7B7D0C51-27E4-4B80-B020-485E35DE75E4}" type="presOf" srcId="{C1A9F996-794F-4A3B-9ADE-5E33D265C017}" destId="{8B327A59-73EC-4E38-8BED-0CCD45FB018C}" srcOrd="1" destOrd="0" presId="urn:microsoft.com/office/officeart/2005/8/layout/orgChart1"/>
    <dgm:cxn modelId="{A057C373-B63A-48A4-8A70-511AA102E47C}" type="presOf" srcId="{A4145719-DE58-49BD-9BDE-02E392E80B34}" destId="{0682ACC7-C345-46EB-983A-F4DA27B2FCC8}" srcOrd="0" destOrd="0" presId="urn:microsoft.com/office/officeart/2005/8/layout/orgChart1"/>
    <dgm:cxn modelId="{29A8BA59-C115-48E9-8A3F-CC3A4330EDFC}" srcId="{2CF45C3B-0205-48B6-B7E9-FAB64CD68D37}" destId="{CB6149F8-0279-4CAA-A129-EE3F07339D75}" srcOrd="1" destOrd="0" parTransId="{0674E17A-5F9D-453A-BE2E-3E3DC9041F8F}" sibTransId="{DCB73DA9-5000-4FA1-B654-33857FCD5EB2}"/>
    <dgm:cxn modelId="{BF6F397D-4CC4-4398-BA62-BEE75888D108}" type="presOf" srcId="{4AE10BF8-0BD2-4FB4-A66C-5D50F4C5BDCB}" destId="{002ACC53-5761-43C5-B813-3E2A0F9019FE}" srcOrd="1" destOrd="0" presId="urn:microsoft.com/office/officeart/2005/8/layout/orgChart1"/>
    <dgm:cxn modelId="{BC91EA80-36CB-450B-96A8-3615F3C9A733}" type="presOf" srcId="{737A82ED-CECB-425C-9587-644868C9B68D}" destId="{50E1FE1B-DD1D-41A8-809E-87DE24086FC8}" srcOrd="0" destOrd="0" presId="urn:microsoft.com/office/officeart/2005/8/layout/orgChart1"/>
    <dgm:cxn modelId="{2BA7AA8F-C215-469B-A52E-C0C5171F5E4C}" srcId="{C1A9F996-794F-4A3B-9ADE-5E33D265C017}" destId="{FCD437B3-C26C-49AE-A131-851C6F4E7511}" srcOrd="1" destOrd="0" parTransId="{737A82ED-CECB-425C-9587-644868C9B68D}" sibTransId="{8A6E28B8-BA36-43A3-B6E8-09D945D53C97}"/>
    <dgm:cxn modelId="{578B2D9F-82F1-4857-97FD-E191257467C6}" type="presOf" srcId="{4AE10BF8-0BD2-4FB4-A66C-5D50F4C5BDCB}" destId="{3610BD39-2A5A-4EC3-B66C-97E79DB405F8}" srcOrd="0" destOrd="0" presId="urn:microsoft.com/office/officeart/2005/8/layout/orgChart1"/>
    <dgm:cxn modelId="{197700A4-6158-458F-858F-AF1BB30D8947}" type="presOf" srcId="{FCD437B3-C26C-49AE-A131-851C6F4E7511}" destId="{373CBC81-32BC-4351-A3B8-96FD5E6C2D6E}" srcOrd="1" destOrd="0" presId="urn:microsoft.com/office/officeart/2005/8/layout/orgChart1"/>
    <dgm:cxn modelId="{C97663A7-B10A-49C2-8A8A-67C21A3D6C1D}" type="presOf" srcId="{7CCF8707-0604-4E02-864B-0C0781F7FF6F}" destId="{29523BBD-740A-4F49-8D3B-ACDE29F4664D}" srcOrd="0" destOrd="0" presId="urn:microsoft.com/office/officeart/2005/8/layout/orgChart1"/>
    <dgm:cxn modelId="{0917AEB3-C5F2-45AF-A9F4-14437696A367}" type="presOf" srcId="{2CF45C3B-0205-48B6-B7E9-FAB64CD68D37}" destId="{2D70653E-B3DC-494B-BA66-B10390FAAACE}" srcOrd="1" destOrd="0" presId="urn:microsoft.com/office/officeart/2005/8/layout/orgChart1"/>
    <dgm:cxn modelId="{B89DABB9-1A83-424B-BF56-64A9DE118A5E}" srcId="{2CF45C3B-0205-48B6-B7E9-FAB64CD68D37}" destId="{02325DE3-DFB8-4812-9A06-8C576F45DC3F}" srcOrd="0" destOrd="0" parTransId="{7CCF8707-0604-4E02-864B-0C0781F7FF6F}" sibTransId="{BE5902AC-03E5-4AE4-BED2-D1AA83AAABFE}"/>
    <dgm:cxn modelId="{569509CC-F0FC-48F1-86A0-5744BC9EBB84}" type="presOf" srcId="{0674E17A-5F9D-453A-BE2E-3E3DC9041F8F}" destId="{A23B770C-9D95-48E0-8C06-0579A0ED9772}" srcOrd="0" destOrd="0" presId="urn:microsoft.com/office/officeart/2005/8/layout/orgChart1"/>
    <dgm:cxn modelId="{EF632DD6-4D53-48BC-9D60-8DA0FD7B9E2C}" srcId="{0A5A224B-FB64-46C0-AA4A-388981ECF880}" destId="{4AE10BF8-0BD2-4FB4-A66C-5D50F4C5BDCB}" srcOrd="0" destOrd="0" parTransId="{0D809ECF-82B5-49EA-B2E7-0079ABD04982}" sibTransId="{2DFC4101-32D0-4DB4-ADC8-2A691FE5BED4}"/>
    <dgm:cxn modelId="{90F479E6-34D9-4AB0-8A40-F402CC8D9607}" type="presOf" srcId="{2CF45C3B-0205-48B6-B7E9-FAB64CD68D37}" destId="{B1802B9D-0C70-43F8-9341-1490A566F4E2}" srcOrd="0" destOrd="0" presId="urn:microsoft.com/office/officeart/2005/8/layout/orgChart1"/>
    <dgm:cxn modelId="{8233BBE9-EFFF-4074-BCB5-31EC1019B1C5}" type="presOf" srcId="{02325DE3-DFB8-4812-9A06-8C576F45DC3F}" destId="{A5456630-6325-4C47-8A70-AB7FA2970298}" srcOrd="0" destOrd="0" presId="urn:microsoft.com/office/officeart/2005/8/layout/orgChart1"/>
    <dgm:cxn modelId="{B6E1C2ED-1B03-4507-B061-D0B99D11C583}" type="presOf" srcId="{36757EC9-2D45-4AE2-9D21-76D18CAB725D}" destId="{43900093-A65D-4C43-A80F-C6D07D08989E}" srcOrd="0" destOrd="0" presId="urn:microsoft.com/office/officeart/2005/8/layout/orgChart1"/>
    <dgm:cxn modelId="{BF3F65F3-48F0-44AB-8AF9-6731E61A22CC}" type="presOf" srcId="{A4145719-DE58-49BD-9BDE-02E392E80B34}" destId="{C48724AF-350F-4521-BEE4-38B33C0D41CA}" srcOrd="1" destOrd="0" presId="urn:microsoft.com/office/officeart/2005/8/layout/orgChart1"/>
    <dgm:cxn modelId="{951333F6-2960-42F9-8714-2725EE17307E}" type="presOf" srcId="{02325DE3-DFB8-4812-9A06-8C576F45DC3F}" destId="{9FEC9672-F64A-418E-B6D1-F59B9EB50A74}" srcOrd="1" destOrd="0" presId="urn:microsoft.com/office/officeart/2005/8/layout/orgChart1"/>
    <dgm:cxn modelId="{95677FFA-5665-4004-9431-4B40274B9527}" type="presOf" srcId="{7986681A-66C2-4796-B39E-519165EAD26C}" destId="{0D9EAFAE-8DCA-4888-890F-81821298017E}" srcOrd="0" destOrd="0" presId="urn:microsoft.com/office/officeart/2005/8/layout/orgChart1"/>
    <dgm:cxn modelId="{D8F4978B-F338-45B8-8DE9-32BA9FF4CD9B}" type="presParOf" srcId="{66CA0D1F-10E3-43F8-9CEF-7EE97C9B0791}" destId="{DE380917-D50E-448B-8B9F-057DFD7C8E79}" srcOrd="0" destOrd="0" presId="urn:microsoft.com/office/officeart/2005/8/layout/orgChart1"/>
    <dgm:cxn modelId="{F686FFC1-6CED-417D-AE68-BC0332E1273E}" type="presParOf" srcId="{DE380917-D50E-448B-8B9F-057DFD7C8E79}" destId="{2CA276D1-D2E5-445E-B113-C2BD5CCB88B1}" srcOrd="0" destOrd="0" presId="urn:microsoft.com/office/officeart/2005/8/layout/orgChart1"/>
    <dgm:cxn modelId="{A117B35E-E1D7-4452-9659-A947174DC87E}" type="presParOf" srcId="{2CA276D1-D2E5-445E-B113-C2BD5CCB88B1}" destId="{3610BD39-2A5A-4EC3-B66C-97E79DB405F8}" srcOrd="0" destOrd="0" presId="urn:microsoft.com/office/officeart/2005/8/layout/orgChart1"/>
    <dgm:cxn modelId="{512C5806-5693-446D-B2B3-D32569B1B5EB}" type="presParOf" srcId="{2CA276D1-D2E5-445E-B113-C2BD5CCB88B1}" destId="{002ACC53-5761-43C5-B813-3E2A0F9019FE}" srcOrd="1" destOrd="0" presId="urn:microsoft.com/office/officeart/2005/8/layout/orgChart1"/>
    <dgm:cxn modelId="{0A8A105B-F0B1-48AB-A85F-796B468DB36E}" type="presParOf" srcId="{DE380917-D50E-448B-8B9F-057DFD7C8E79}" destId="{389F514C-2F9C-4DBC-82BB-23F674810486}" srcOrd="1" destOrd="0" presId="urn:microsoft.com/office/officeart/2005/8/layout/orgChart1"/>
    <dgm:cxn modelId="{82AAB529-D77E-4257-A577-728FEE799C21}" type="presParOf" srcId="{389F514C-2F9C-4DBC-82BB-23F674810486}" destId="{B2BBC4D0-2176-4FD5-82E5-532E56BD015C}" srcOrd="0" destOrd="0" presId="urn:microsoft.com/office/officeart/2005/8/layout/orgChart1"/>
    <dgm:cxn modelId="{1C1D6F10-1151-41AA-8CE8-EC002FC3CD74}" type="presParOf" srcId="{389F514C-2F9C-4DBC-82BB-23F674810486}" destId="{E594C38E-F7BF-478A-AB8E-8338963E5F4F}" srcOrd="1" destOrd="0" presId="urn:microsoft.com/office/officeart/2005/8/layout/orgChart1"/>
    <dgm:cxn modelId="{AE5B73BB-A0AC-4DC4-92BD-06C5D739A794}" type="presParOf" srcId="{E594C38E-F7BF-478A-AB8E-8338963E5F4F}" destId="{D83AE2C8-0483-49E5-96BD-93296C98D5A9}" srcOrd="0" destOrd="0" presId="urn:microsoft.com/office/officeart/2005/8/layout/orgChart1"/>
    <dgm:cxn modelId="{8902C47A-B203-489D-B9A2-13E3B6A8F5F7}" type="presParOf" srcId="{D83AE2C8-0483-49E5-96BD-93296C98D5A9}" destId="{B1802B9D-0C70-43F8-9341-1490A566F4E2}" srcOrd="0" destOrd="0" presId="urn:microsoft.com/office/officeart/2005/8/layout/orgChart1"/>
    <dgm:cxn modelId="{6F9A3A26-66E9-428D-8DBC-6C8587FAE240}" type="presParOf" srcId="{D83AE2C8-0483-49E5-96BD-93296C98D5A9}" destId="{2D70653E-B3DC-494B-BA66-B10390FAAACE}" srcOrd="1" destOrd="0" presId="urn:microsoft.com/office/officeart/2005/8/layout/orgChart1"/>
    <dgm:cxn modelId="{198E731B-E3CB-4515-99C5-4B8CF9798254}" type="presParOf" srcId="{E594C38E-F7BF-478A-AB8E-8338963E5F4F}" destId="{308729B7-A257-4177-8377-A580C3466678}" srcOrd="1" destOrd="0" presId="urn:microsoft.com/office/officeart/2005/8/layout/orgChart1"/>
    <dgm:cxn modelId="{52AB3CCD-10E3-4D8B-8D1F-0E79740FAA3C}" type="presParOf" srcId="{308729B7-A257-4177-8377-A580C3466678}" destId="{29523BBD-740A-4F49-8D3B-ACDE29F4664D}" srcOrd="0" destOrd="0" presId="urn:microsoft.com/office/officeart/2005/8/layout/orgChart1"/>
    <dgm:cxn modelId="{EE258FAE-1438-4931-82E0-6507F59751FE}" type="presParOf" srcId="{308729B7-A257-4177-8377-A580C3466678}" destId="{7183E0FF-82FD-4476-AF6C-369E682F0DD5}" srcOrd="1" destOrd="0" presId="urn:microsoft.com/office/officeart/2005/8/layout/orgChart1"/>
    <dgm:cxn modelId="{F7147A61-B78F-4251-B1F9-E3E604F3970F}" type="presParOf" srcId="{7183E0FF-82FD-4476-AF6C-369E682F0DD5}" destId="{D6450E5D-5869-4127-9348-AD581FFA3F21}" srcOrd="0" destOrd="0" presId="urn:microsoft.com/office/officeart/2005/8/layout/orgChart1"/>
    <dgm:cxn modelId="{6D2BB86A-7A61-4264-BD2D-BC2B40900577}" type="presParOf" srcId="{D6450E5D-5869-4127-9348-AD581FFA3F21}" destId="{A5456630-6325-4C47-8A70-AB7FA2970298}" srcOrd="0" destOrd="0" presId="urn:microsoft.com/office/officeart/2005/8/layout/orgChart1"/>
    <dgm:cxn modelId="{DC269BFB-2808-46A1-B600-152F47137C41}" type="presParOf" srcId="{D6450E5D-5869-4127-9348-AD581FFA3F21}" destId="{9FEC9672-F64A-418E-B6D1-F59B9EB50A74}" srcOrd="1" destOrd="0" presId="urn:microsoft.com/office/officeart/2005/8/layout/orgChart1"/>
    <dgm:cxn modelId="{93D5837D-C045-4C92-9239-252005ABAA66}" type="presParOf" srcId="{7183E0FF-82FD-4476-AF6C-369E682F0DD5}" destId="{4E787EDC-9D97-4F62-8A37-D438F8478B2D}" srcOrd="1" destOrd="0" presId="urn:microsoft.com/office/officeart/2005/8/layout/orgChart1"/>
    <dgm:cxn modelId="{E7CD466F-482E-4787-A75B-EDFD00D0A3B5}" type="presParOf" srcId="{7183E0FF-82FD-4476-AF6C-369E682F0DD5}" destId="{729ABEA3-E669-469A-91A2-B03FCD353290}" srcOrd="2" destOrd="0" presId="urn:microsoft.com/office/officeart/2005/8/layout/orgChart1"/>
    <dgm:cxn modelId="{873D6FB3-A3B6-4AE8-94D6-22BAEC2AD494}" type="presParOf" srcId="{308729B7-A257-4177-8377-A580C3466678}" destId="{A23B770C-9D95-48E0-8C06-0579A0ED9772}" srcOrd="2" destOrd="0" presId="urn:microsoft.com/office/officeart/2005/8/layout/orgChart1"/>
    <dgm:cxn modelId="{3940634D-44D7-4164-BC62-DC3B24668366}" type="presParOf" srcId="{308729B7-A257-4177-8377-A580C3466678}" destId="{9D293AF4-84FF-47D9-908E-A79777FA4908}" srcOrd="3" destOrd="0" presId="urn:microsoft.com/office/officeart/2005/8/layout/orgChart1"/>
    <dgm:cxn modelId="{2E17C7A9-D746-4F51-9BA6-AA5168797D0A}" type="presParOf" srcId="{9D293AF4-84FF-47D9-908E-A79777FA4908}" destId="{216D69C2-4756-482F-9BC9-E72C166A8790}" srcOrd="0" destOrd="0" presId="urn:microsoft.com/office/officeart/2005/8/layout/orgChart1"/>
    <dgm:cxn modelId="{0902A62F-AED4-410E-81E1-2B38F0AA2A66}" type="presParOf" srcId="{216D69C2-4756-482F-9BC9-E72C166A8790}" destId="{B7A7A251-54CC-4500-BD02-8FE1EBCB6637}" srcOrd="0" destOrd="0" presId="urn:microsoft.com/office/officeart/2005/8/layout/orgChart1"/>
    <dgm:cxn modelId="{40893897-C2DA-4B8E-B3FE-A67429CC49AD}" type="presParOf" srcId="{216D69C2-4756-482F-9BC9-E72C166A8790}" destId="{CEE3A280-9522-4970-972C-20F9820466D4}" srcOrd="1" destOrd="0" presId="urn:microsoft.com/office/officeart/2005/8/layout/orgChart1"/>
    <dgm:cxn modelId="{DF651315-D73A-496E-AE19-5A8EDE789623}" type="presParOf" srcId="{9D293AF4-84FF-47D9-908E-A79777FA4908}" destId="{B12CE421-F524-45AE-A6FF-1A1D19652EFD}" srcOrd="1" destOrd="0" presId="urn:microsoft.com/office/officeart/2005/8/layout/orgChart1"/>
    <dgm:cxn modelId="{7B5B789D-2FF5-4470-A0CF-6CB83A150528}" type="presParOf" srcId="{9D293AF4-84FF-47D9-908E-A79777FA4908}" destId="{32A483E4-4EBE-4060-AD3D-AED4FA35D39F}" srcOrd="2" destOrd="0" presId="urn:microsoft.com/office/officeart/2005/8/layout/orgChart1"/>
    <dgm:cxn modelId="{683B4A44-48EB-42D9-8A57-2242C848494E}" type="presParOf" srcId="{E594C38E-F7BF-478A-AB8E-8338963E5F4F}" destId="{E71EF6BC-9CFA-4418-9EB5-94885BF50104}" srcOrd="2" destOrd="0" presId="urn:microsoft.com/office/officeart/2005/8/layout/orgChart1"/>
    <dgm:cxn modelId="{60B2559E-6272-4819-A6C3-D981FC2FC8DE}" type="presParOf" srcId="{389F514C-2F9C-4DBC-82BB-23F674810486}" destId="{43900093-A65D-4C43-A80F-C6D07D08989E}" srcOrd="2" destOrd="0" presId="urn:microsoft.com/office/officeart/2005/8/layout/orgChart1"/>
    <dgm:cxn modelId="{982CC4C7-B2CE-4739-A8E9-92E38178EDEB}" type="presParOf" srcId="{389F514C-2F9C-4DBC-82BB-23F674810486}" destId="{78EEFE53-4F72-4D81-BE6F-D8BA30D25957}" srcOrd="3" destOrd="0" presId="urn:microsoft.com/office/officeart/2005/8/layout/orgChart1"/>
    <dgm:cxn modelId="{9DA4E48E-C1DB-4A3C-BEBE-B1D0E05DFC65}" type="presParOf" srcId="{78EEFE53-4F72-4D81-BE6F-D8BA30D25957}" destId="{495A3705-27D6-40F7-A2D7-0FA78CBBA2E5}" srcOrd="0" destOrd="0" presId="urn:microsoft.com/office/officeart/2005/8/layout/orgChart1"/>
    <dgm:cxn modelId="{82AA81FF-F58A-4EA2-8823-00062C808BD5}" type="presParOf" srcId="{495A3705-27D6-40F7-A2D7-0FA78CBBA2E5}" destId="{D859F020-DBE6-4104-8EC7-5D5897820E44}" srcOrd="0" destOrd="0" presId="urn:microsoft.com/office/officeart/2005/8/layout/orgChart1"/>
    <dgm:cxn modelId="{B950FE6C-7095-434F-9364-05E3949A8C52}" type="presParOf" srcId="{495A3705-27D6-40F7-A2D7-0FA78CBBA2E5}" destId="{8B327A59-73EC-4E38-8BED-0CCD45FB018C}" srcOrd="1" destOrd="0" presId="urn:microsoft.com/office/officeart/2005/8/layout/orgChart1"/>
    <dgm:cxn modelId="{DCD4D5E1-6EDB-4E2C-843E-44EBAECD0FED}" type="presParOf" srcId="{78EEFE53-4F72-4D81-BE6F-D8BA30D25957}" destId="{F56E5439-59FD-484B-8CA6-4B284BD80942}" srcOrd="1" destOrd="0" presId="urn:microsoft.com/office/officeart/2005/8/layout/orgChart1"/>
    <dgm:cxn modelId="{57B1E099-06A6-47CF-BA68-C1A4D84FD99B}" type="presParOf" srcId="{F56E5439-59FD-484B-8CA6-4B284BD80942}" destId="{0D9EAFAE-8DCA-4888-890F-81821298017E}" srcOrd="0" destOrd="0" presId="urn:microsoft.com/office/officeart/2005/8/layout/orgChart1"/>
    <dgm:cxn modelId="{348F4F0C-95E4-4A15-9755-205E950C3BCE}" type="presParOf" srcId="{F56E5439-59FD-484B-8CA6-4B284BD80942}" destId="{18A61E77-D7DD-47C7-8D16-B1E3F05BE093}" srcOrd="1" destOrd="0" presId="urn:microsoft.com/office/officeart/2005/8/layout/orgChart1"/>
    <dgm:cxn modelId="{9D6865D4-A6B4-4707-B48C-F298B2220706}" type="presParOf" srcId="{18A61E77-D7DD-47C7-8D16-B1E3F05BE093}" destId="{ACD6897C-2C4B-48A2-9E32-CC3B27B990C7}" srcOrd="0" destOrd="0" presId="urn:microsoft.com/office/officeart/2005/8/layout/orgChart1"/>
    <dgm:cxn modelId="{A23AD760-B8EB-4924-A388-83FA3C61D9E5}" type="presParOf" srcId="{ACD6897C-2C4B-48A2-9E32-CC3B27B990C7}" destId="{0682ACC7-C345-46EB-983A-F4DA27B2FCC8}" srcOrd="0" destOrd="0" presId="urn:microsoft.com/office/officeart/2005/8/layout/orgChart1"/>
    <dgm:cxn modelId="{68EB1B18-9A90-4CC3-B56C-F94373FF881C}" type="presParOf" srcId="{ACD6897C-2C4B-48A2-9E32-CC3B27B990C7}" destId="{C48724AF-350F-4521-BEE4-38B33C0D41CA}" srcOrd="1" destOrd="0" presId="urn:microsoft.com/office/officeart/2005/8/layout/orgChart1"/>
    <dgm:cxn modelId="{787D4BDE-1DE3-4A3F-99C8-E66B5909321E}" type="presParOf" srcId="{18A61E77-D7DD-47C7-8D16-B1E3F05BE093}" destId="{72328816-7139-4F10-A65C-0B1CD6A9975A}" srcOrd="1" destOrd="0" presId="urn:microsoft.com/office/officeart/2005/8/layout/orgChart1"/>
    <dgm:cxn modelId="{B571C2D0-5DD4-41D8-81CB-AC8F391F4893}" type="presParOf" srcId="{18A61E77-D7DD-47C7-8D16-B1E3F05BE093}" destId="{77F3A517-AA53-45F0-9805-32C091B98567}" srcOrd="2" destOrd="0" presId="urn:microsoft.com/office/officeart/2005/8/layout/orgChart1"/>
    <dgm:cxn modelId="{30DF041C-27F8-4BA0-8A83-452A52923CAA}" type="presParOf" srcId="{F56E5439-59FD-484B-8CA6-4B284BD80942}" destId="{50E1FE1B-DD1D-41A8-809E-87DE24086FC8}" srcOrd="2" destOrd="0" presId="urn:microsoft.com/office/officeart/2005/8/layout/orgChart1"/>
    <dgm:cxn modelId="{C898E783-F907-471C-B9EC-A4588FDF03E1}" type="presParOf" srcId="{F56E5439-59FD-484B-8CA6-4B284BD80942}" destId="{B9B168E3-DA76-452E-B222-AA8844AD1986}" srcOrd="3" destOrd="0" presId="urn:microsoft.com/office/officeart/2005/8/layout/orgChart1"/>
    <dgm:cxn modelId="{51D0C4F3-10C7-483B-8749-57E196C891D8}" type="presParOf" srcId="{B9B168E3-DA76-452E-B222-AA8844AD1986}" destId="{D95B6A7A-D064-4D87-A3A7-66D1EC756185}" srcOrd="0" destOrd="0" presId="urn:microsoft.com/office/officeart/2005/8/layout/orgChart1"/>
    <dgm:cxn modelId="{FC170FC8-CBD1-4659-AA2D-FECEA7410B42}" type="presParOf" srcId="{D95B6A7A-D064-4D87-A3A7-66D1EC756185}" destId="{7612D695-7123-4BD3-813E-A89026D3D92E}" srcOrd="0" destOrd="0" presId="urn:microsoft.com/office/officeart/2005/8/layout/orgChart1"/>
    <dgm:cxn modelId="{C21F9729-A64B-425B-9567-852F40CF309C}" type="presParOf" srcId="{D95B6A7A-D064-4D87-A3A7-66D1EC756185}" destId="{373CBC81-32BC-4351-A3B8-96FD5E6C2D6E}" srcOrd="1" destOrd="0" presId="urn:microsoft.com/office/officeart/2005/8/layout/orgChart1"/>
    <dgm:cxn modelId="{43B4DAE7-AB49-4F44-896A-6AED60EDD5A5}" type="presParOf" srcId="{B9B168E3-DA76-452E-B222-AA8844AD1986}" destId="{96754CB2-71E3-489C-AAF6-8D5A0A6712BB}" srcOrd="1" destOrd="0" presId="urn:microsoft.com/office/officeart/2005/8/layout/orgChart1"/>
    <dgm:cxn modelId="{4B3BDB07-C180-43E1-B5E5-122A21B24CCE}" type="presParOf" srcId="{B9B168E3-DA76-452E-B222-AA8844AD1986}" destId="{967AAD61-0B56-4F8E-9B13-0E27CD1056DA}" srcOrd="2" destOrd="0" presId="urn:microsoft.com/office/officeart/2005/8/layout/orgChart1"/>
    <dgm:cxn modelId="{3E688547-F8B0-4481-8697-D91737BC532F}" type="presParOf" srcId="{78EEFE53-4F72-4D81-BE6F-D8BA30D25957}" destId="{4A608AD8-1A38-429E-8E1E-31AC73D1495E}" srcOrd="2" destOrd="0" presId="urn:microsoft.com/office/officeart/2005/8/layout/orgChart1"/>
    <dgm:cxn modelId="{EC1D2F67-37A1-481F-A1C2-E292D8DE1D52}" type="presParOf" srcId="{DE380917-D50E-448B-8B9F-057DFD7C8E79}" destId="{34744488-8779-4991-BD1D-1E046B0AF9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A35CA-39AB-43FE-8271-FB3DD843FA8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B72F4A22-E989-49B1-BE03-451F1C84DA6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НЕРВОВА СИСТЕМА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BE7996E1-0E87-43FB-93BC-A86DB88C5685}" type="parTrans" cxnId="{C91495E9-17AC-49DE-A396-900FA159DD84}">
      <dgm:prSet/>
      <dgm:spPr/>
    </dgm:pt>
    <dgm:pt modelId="{FD13874E-7FF4-466D-AE8B-F1015DE96DBE}" type="sibTrans" cxnId="{C91495E9-17AC-49DE-A396-900FA159DD84}">
      <dgm:prSet/>
      <dgm:spPr/>
    </dgm:pt>
    <dgm:pt modelId="{274D17B4-731A-435C-B617-ED639A71033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ВЕГЕТАТИВНА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1901C5B7-4DF9-4FA3-8406-2FA0C377C7F8}" type="parTrans" cxnId="{45CCD76E-CA3E-4853-9E7D-64F3E6C9881F}">
      <dgm:prSet/>
      <dgm:spPr/>
    </dgm:pt>
    <dgm:pt modelId="{F368795B-6E3A-454F-B110-86A7546834FC}" type="sibTrans" cxnId="{45CCD76E-CA3E-4853-9E7D-64F3E6C9881F}">
      <dgm:prSet/>
      <dgm:spPr/>
    </dgm:pt>
    <dgm:pt modelId="{6A40C0E8-8C23-488E-9E41-25D90CA8FC6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СИМПАТИЧНА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898F7469-19AE-40E6-8659-EE17196043F8}" type="parTrans" cxnId="{1CE8C373-A965-45F5-82B1-ECF1F625725B}">
      <dgm:prSet/>
      <dgm:spPr/>
    </dgm:pt>
    <dgm:pt modelId="{CA5DDBF9-C447-4C5A-9D3B-8F83378520D0}" type="sibTrans" cxnId="{1CE8C373-A965-45F5-82B1-ECF1F625725B}">
      <dgm:prSet/>
      <dgm:spPr/>
    </dgm:pt>
    <dgm:pt modelId="{B4583E1B-A996-4ADC-810D-563E7EE55D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ПАРАСИМПАТИЧНА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F0127631-AE85-4055-8A9F-80A046518566}" type="parTrans" cxnId="{3B4F1C2A-0E86-4F61-A222-3CAB58AE2D36}">
      <dgm:prSet/>
      <dgm:spPr/>
    </dgm:pt>
    <dgm:pt modelId="{784E17F0-599D-4BD7-9F7B-C70E7E8A7CA0}" type="sibTrans" cxnId="{3B4F1C2A-0E86-4F61-A222-3CAB58AE2D36}">
      <dgm:prSet/>
      <dgm:spPr/>
    </dgm:pt>
    <dgm:pt modelId="{B7692266-C4CC-41A8-92ED-95B60106C12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АНІМАЛЬНА</a:t>
          </a:r>
          <a:endParaRPr kumimoji="0" lang="uk-UA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5861EF3-810D-458F-9BC9-487ADD1675EB}" type="parTrans" cxnId="{E1905B1B-0B7F-4995-B765-21F409486D71}">
      <dgm:prSet/>
      <dgm:spPr/>
    </dgm:pt>
    <dgm:pt modelId="{37FD6208-8F4B-4904-BFE9-9FA48E9CF69A}" type="sibTrans" cxnId="{E1905B1B-0B7F-4995-B765-21F409486D71}">
      <dgm:prSet/>
      <dgm:spPr/>
    </dgm:pt>
    <dgm:pt modelId="{D9618A25-4FF7-4343-98C4-44F204CBFD3E}" type="pres">
      <dgm:prSet presAssocID="{D36A35CA-39AB-43FE-8271-FB3DD843FA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75EFB7-7926-43AE-B2B9-A3269A8A5F55}" type="pres">
      <dgm:prSet presAssocID="{B72F4A22-E989-49B1-BE03-451F1C84DA65}" presName="hierRoot1" presStyleCnt="0">
        <dgm:presLayoutVars>
          <dgm:hierBranch/>
        </dgm:presLayoutVars>
      </dgm:prSet>
      <dgm:spPr/>
    </dgm:pt>
    <dgm:pt modelId="{EFB73A4F-13DF-458E-8258-D33ADE08F99C}" type="pres">
      <dgm:prSet presAssocID="{B72F4A22-E989-49B1-BE03-451F1C84DA65}" presName="rootComposite1" presStyleCnt="0"/>
      <dgm:spPr/>
    </dgm:pt>
    <dgm:pt modelId="{0FFCCCB1-E81E-4E12-A80A-9F21A36142EE}" type="pres">
      <dgm:prSet presAssocID="{B72F4A22-E989-49B1-BE03-451F1C84DA65}" presName="rootText1" presStyleLbl="node0" presStyleIdx="0" presStyleCnt="1">
        <dgm:presLayoutVars>
          <dgm:chPref val="3"/>
        </dgm:presLayoutVars>
      </dgm:prSet>
      <dgm:spPr/>
    </dgm:pt>
    <dgm:pt modelId="{61AC40F8-FAAB-4DDF-A8CE-2673CE1B7683}" type="pres">
      <dgm:prSet presAssocID="{B72F4A22-E989-49B1-BE03-451F1C84DA65}" presName="rootConnector1" presStyleLbl="node1" presStyleIdx="0" presStyleCnt="0"/>
      <dgm:spPr/>
    </dgm:pt>
    <dgm:pt modelId="{CAC3E1C4-218E-4161-B6FC-518F4FE88BFA}" type="pres">
      <dgm:prSet presAssocID="{B72F4A22-E989-49B1-BE03-451F1C84DA65}" presName="hierChild2" presStyleCnt="0"/>
      <dgm:spPr/>
    </dgm:pt>
    <dgm:pt modelId="{199C4988-9E8F-4FC1-BDBE-EC27DB9E8575}" type="pres">
      <dgm:prSet presAssocID="{1901C5B7-4DF9-4FA3-8406-2FA0C377C7F8}" presName="Name35" presStyleLbl="parChTrans1D2" presStyleIdx="0" presStyleCnt="2"/>
      <dgm:spPr/>
    </dgm:pt>
    <dgm:pt modelId="{C0268979-C617-4594-9E7B-C3392745D46B}" type="pres">
      <dgm:prSet presAssocID="{274D17B4-731A-435C-B617-ED639A71033A}" presName="hierRoot2" presStyleCnt="0">
        <dgm:presLayoutVars>
          <dgm:hierBranch val="r"/>
        </dgm:presLayoutVars>
      </dgm:prSet>
      <dgm:spPr/>
    </dgm:pt>
    <dgm:pt modelId="{E2B083E0-9A86-4A38-ADF9-1C6FC7CCD0D3}" type="pres">
      <dgm:prSet presAssocID="{274D17B4-731A-435C-B617-ED639A71033A}" presName="rootComposite" presStyleCnt="0"/>
      <dgm:spPr/>
    </dgm:pt>
    <dgm:pt modelId="{F5DC693B-5AE5-470F-8886-CFC2E7EAA8EC}" type="pres">
      <dgm:prSet presAssocID="{274D17B4-731A-435C-B617-ED639A71033A}" presName="rootText" presStyleLbl="node2" presStyleIdx="0" presStyleCnt="2">
        <dgm:presLayoutVars>
          <dgm:chPref val="3"/>
        </dgm:presLayoutVars>
      </dgm:prSet>
      <dgm:spPr/>
    </dgm:pt>
    <dgm:pt modelId="{265B54E4-32B6-46BF-8E4A-0F658FBA3B02}" type="pres">
      <dgm:prSet presAssocID="{274D17B4-731A-435C-B617-ED639A71033A}" presName="rootConnector" presStyleLbl="node2" presStyleIdx="0" presStyleCnt="2"/>
      <dgm:spPr/>
    </dgm:pt>
    <dgm:pt modelId="{63118998-6D2C-4ADE-8011-E1329BE82DEB}" type="pres">
      <dgm:prSet presAssocID="{274D17B4-731A-435C-B617-ED639A71033A}" presName="hierChild4" presStyleCnt="0"/>
      <dgm:spPr/>
    </dgm:pt>
    <dgm:pt modelId="{58B88D4F-11F6-4089-9402-D9F54652013A}" type="pres">
      <dgm:prSet presAssocID="{898F7469-19AE-40E6-8659-EE17196043F8}" presName="Name50" presStyleLbl="parChTrans1D3" presStyleIdx="0" presStyleCnt="2"/>
      <dgm:spPr/>
    </dgm:pt>
    <dgm:pt modelId="{734C11F4-0D22-4B1D-A74B-B3834F51653B}" type="pres">
      <dgm:prSet presAssocID="{6A40C0E8-8C23-488E-9E41-25D90CA8FC6A}" presName="hierRoot2" presStyleCnt="0">
        <dgm:presLayoutVars>
          <dgm:hierBranch val="r"/>
        </dgm:presLayoutVars>
      </dgm:prSet>
      <dgm:spPr/>
    </dgm:pt>
    <dgm:pt modelId="{79CDF22D-C9D7-4280-B44B-618AB8A06CA5}" type="pres">
      <dgm:prSet presAssocID="{6A40C0E8-8C23-488E-9E41-25D90CA8FC6A}" presName="rootComposite" presStyleCnt="0"/>
      <dgm:spPr/>
    </dgm:pt>
    <dgm:pt modelId="{1AB05EF2-5C73-4095-A209-50897602745D}" type="pres">
      <dgm:prSet presAssocID="{6A40C0E8-8C23-488E-9E41-25D90CA8FC6A}" presName="rootText" presStyleLbl="node3" presStyleIdx="0" presStyleCnt="2">
        <dgm:presLayoutVars>
          <dgm:chPref val="3"/>
        </dgm:presLayoutVars>
      </dgm:prSet>
      <dgm:spPr/>
    </dgm:pt>
    <dgm:pt modelId="{59A66D3D-7DD2-4495-B449-D8D691B9C4EB}" type="pres">
      <dgm:prSet presAssocID="{6A40C0E8-8C23-488E-9E41-25D90CA8FC6A}" presName="rootConnector" presStyleLbl="node3" presStyleIdx="0" presStyleCnt="2"/>
      <dgm:spPr/>
    </dgm:pt>
    <dgm:pt modelId="{4636344A-0804-4A29-92FD-0D14E263526D}" type="pres">
      <dgm:prSet presAssocID="{6A40C0E8-8C23-488E-9E41-25D90CA8FC6A}" presName="hierChild4" presStyleCnt="0"/>
      <dgm:spPr/>
    </dgm:pt>
    <dgm:pt modelId="{C9C9A560-31E1-4205-BB75-E2491B1DFE3C}" type="pres">
      <dgm:prSet presAssocID="{6A40C0E8-8C23-488E-9E41-25D90CA8FC6A}" presName="hierChild5" presStyleCnt="0"/>
      <dgm:spPr/>
    </dgm:pt>
    <dgm:pt modelId="{AF737CF1-2D3D-41E8-9909-D8FB2B12D3E6}" type="pres">
      <dgm:prSet presAssocID="{F0127631-AE85-4055-8A9F-80A046518566}" presName="Name50" presStyleLbl="parChTrans1D3" presStyleIdx="1" presStyleCnt="2"/>
      <dgm:spPr/>
    </dgm:pt>
    <dgm:pt modelId="{24D650E9-5508-4DBC-8B9E-11EE6933C951}" type="pres">
      <dgm:prSet presAssocID="{B4583E1B-A996-4ADC-810D-563E7EE55D7C}" presName="hierRoot2" presStyleCnt="0">
        <dgm:presLayoutVars>
          <dgm:hierBranch val="r"/>
        </dgm:presLayoutVars>
      </dgm:prSet>
      <dgm:spPr/>
    </dgm:pt>
    <dgm:pt modelId="{D322B1B1-E20A-4281-A9F2-9C003AC419C6}" type="pres">
      <dgm:prSet presAssocID="{B4583E1B-A996-4ADC-810D-563E7EE55D7C}" presName="rootComposite" presStyleCnt="0"/>
      <dgm:spPr/>
    </dgm:pt>
    <dgm:pt modelId="{2BEF9C36-1DD0-46E7-9604-3E6E7E3C3717}" type="pres">
      <dgm:prSet presAssocID="{B4583E1B-A996-4ADC-810D-563E7EE55D7C}" presName="rootText" presStyleLbl="node3" presStyleIdx="1" presStyleCnt="2">
        <dgm:presLayoutVars>
          <dgm:chPref val="3"/>
        </dgm:presLayoutVars>
      </dgm:prSet>
      <dgm:spPr/>
    </dgm:pt>
    <dgm:pt modelId="{EEDFF69A-06FF-415E-AF9C-24F329BB48F8}" type="pres">
      <dgm:prSet presAssocID="{B4583E1B-A996-4ADC-810D-563E7EE55D7C}" presName="rootConnector" presStyleLbl="node3" presStyleIdx="1" presStyleCnt="2"/>
      <dgm:spPr/>
    </dgm:pt>
    <dgm:pt modelId="{7D6B8F41-1106-433B-8AFF-056B5F967C95}" type="pres">
      <dgm:prSet presAssocID="{B4583E1B-A996-4ADC-810D-563E7EE55D7C}" presName="hierChild4" presStyleCnt="0"/>
      <dgm:spPr/>
    </dgm:pt>
    <dgm:pt modelId="{62AEFBB0-B94E-483B-9B1F-1B2D73201593}" type="pres">
      <dgm:prSet presAssocID="{B4583E1B-A996-4ADC-810D-563E7EE55D7C}" presName="hierChild5" presStyleCnt="0"/>
      <dgm:spPr/>
    </dgm:pt>
    <dgm:pt modelId="{110F8C18-C250-47B5-8215-17430E35E751}" type="pres">
      <dgm:prSet presAssocID="{274D17B4-731A-435C-B617-ED639A71033A}" presName="hierChild5" presStyleCnt="0"/>
      <dgm:spPr/>
    </dgm:pt>
    <dgm:pt modelId="{551A2276-B43B-42E4-A2E8-8CF49F5E270A}" type="pres">
      <dgm:prSet presAssocID="{A5861EF3-810D-458F-9BC9-487ADD1675EB}" presName="Name35" presStyleLbl="parChTrans1D2" presStyleIdx="1" presStyleCnt="2"/>
      <dgm:spPr/>
    </dgm:pt>
    <dgm:pt modelId="{C3F7CC7A-7A30-4C87-8910-70FD94B75936}" type="pres">
      <dgm:prSet presAssocID="{B7692266-C4CC-41A8-92ED-95B60106C129}" presName="hierRoot2" presStyleCnt="0">
        <dgm:presLayoutVars>
          <dgm:hierBranch/>
        </dgm:presLayoutVars>
      </dgm:prSet>
      <dgm:spPr/>
    </dgm:pt>
    <dgm:pt modelId="{C6762C4F-C846-4938-B87B-FD83BA4A8AA1}" type="pres">
      <dgm:prSet presAssocID="{B7692266-C4CC-41A8-92ED-95B60106C129}" presName="rootComposite" presStyleCnt="0"/>
      <dgm:spPr/>
    </dgm:pt>
    <dgm:pt modelId="{43F054B4-027E-4DB4-B7C2-BF6A9C70D082}" type="pres">
      <dgm:prSet presAssocID="{B7692266-C4CC-41A8-92ED-95B60106C129}" presName="rootText" presStyleLbl="node2" presStyleIdx="1" presStyleCnt="2">
        <dgm:presLayoutVars>
          <dgm:chPref val="3"/>
        </dgm:presLayoutVars>
      </dgm:prSet>
      <dgm:spPr/>
    </dgm:pt>
    <dgm:pt modelId="{FEE63CDA-8D37-4391-9FB6-75D3F706A080}" type="pres">
      <dgm:prSet presAssocID="{B7692266-C4CC-41A8-92ED-95B60106C129}" presName="rootConnector" presStyleLbl="node2" presStyleIdx="1" presStyleCnt="2"/>
      <dgm:spPr/>
    </dgm:pt>
    <dgm:pt modelId="{DEBB999C-5B4A-463B-9B6F-9908A89F048D}" type="pres">
      <dgm:prSet presAssocID="{B7692266-C4CC-41A8-92ED-95B60106C129}" presName="hierChild4" presStyleCnt="0"/>
      <dgm:spPr/>
    </dgm:pt>
    <dgm:pt modelId="{702DEDA2-C089-4250-9D36-B08B789BB168}" type="pres">
      <dgm:prSet presAssocID="{B7692266-C4CC-41A8-92ED-95B60106C129}" presName="hierChild5" presStyleCnt="0"/>
      <dgm:spPr/>
    </dgm:pt>
    <dgm:pt modelId="{FD6918CF-426D-489A-AD49-BFF483880D6E}" type="pres">
      <dgm:prSet presAssocID="{B72F4A22-E989-49B1-BE03-451F1C84DA65}" presName="hierChild3" presStyleCnt="0"/>
      <dgm:spPr/>
    </dgm:pt>
  </dgm:ptLst>
  <dgm:cxnLst>
    <dgm:cxn modelId="{6B4B100D-8712-42FA-8011-79DBB1B34C9F}" type="presOf" srcId="{274D17B4-731A-435C-B617-ED639A71033A}" destId="{265B54E4-32B6-46BF-8E4A-0F658FBA3B02}" srcOrd="1" destOrd="0" presId="urn:microsoft.com/office/officeart/2005/8/layout/orgChart1"/>
    <dgm:cxn modelId="{FFD5A70D-08E4-4A42-B780-28D87598BD9A}" type="presOf" srcId="{B7692266-C4CC-41A8-92ED-95B60106C129}" destId="{FEE63CDA-8D37-4391-9FB6-75D3F706A080}" srcOrd="1" destOrd="0" presId="urn:microsoft.com/office/officeart/2005/8/layout/orgChart1"/>
    <dgm:cxn modelId="{7649F111-523E-4933-893B-91B4AC573DF2}" type="presOf" srcId="{274D17B4-731A-435C-B617-ED639A71033A}" destId="{F5DC693B-5AE5-470F-8886-CFC2E7EAA8EC}" srcOrd="0" destOrd="0" presId="urn:microsoft.com/office/officeart/2005/8/layout/orgChart1"/>
    <dgm:cxn modelId="{02FF9712-0C3B-4D81-B438-5CE64538F204}" type="presOf" srcId="{A5861EF3-810D-458F-9BC9-487ADD1675EB}" destId="{551A2276-B43B-42E4-A2E8-8CF49F5E270A}" srcOrd="0" destOrd="0" presId="urn:microsoft.com/office/officeart/2005/8/layout/orgChart1"/>
    <dgm:cxn modelId="{EDEAB515-4ACB-4666-884D-DCC986B43908}" type="presOf" srcId="{D36A35CA-39AB-43FE-8271-FB3DD843FA82}" destId="{D9618A25-4FF7-4343-98C4-44F204CBFD3E}" srcOrd="0" destOrd="0" presId="urn:microsoft.com/office/officeart/2005/8/layout/orgChart1"/>
    <dgm:cxn modelId="{E1905B1B-0B7F-4995-B765-21F409486D71}" srcId="{B72F4A22-E989-49B1-BE03-451F1C84DA65}" destId="{B7692266-C4CC-41A8-92ED-95B60106C129}" srcOrd="1" destOrd="0" parTransId="{A5861EF3-810D-458F-9BC9-487ADD1675EB}" sibTransId="{37FD6208-8F4B-4904-BFE9-9FA48E9CF69A}"/>
    <dgm:cxn modelId="{3B4F1C2A-0E86-4F61-A222-3CAB58AE2D36}" srcId="{274D17B4-731A-435C-B617-ED639A71033A}" destId="{B4583E1B-A996-4ADC-810D-563E7EE55D7C}" srcOrd="1" destOrd="0" parTransId="{F0127631-AE85-4055-8A9F-80A046518566}" sibTransId="{784E17F0-599D-4BD7-9F7B-C70E7E8A7CA0}"/>
    <dgm:cxn modelId="{E549FE2A-0B3F-4BE9-8FE7-B39CF31850F2}" type="presOf" srcId="{B72F4A22-E989-49B1-BE03-451F1C84DA65}" destId="{0FFCCCB1-E81E-4E12-A80A-9F21A36142EE}" srcOrd="0" destOrd="0" presId="urn:microsoft.com/office/officeart/2005/8/layout/orgChart1"/>
    <dgm:cxn modelId="{4BB7D941-3303-4D9E-9B23-EA6076481E67}" type="presOf" srcId="{6A40C0E8-8C23-488E-9E41-25D90CA8FC6A}" destId="{59A66D3D-7DD2-4495-B449-D8D691B9C4EB}" srcOrd="1" destOrd="0" presId="urn:microsoft.com/office/officeart/2005/8/layout/orgChart1"/>
    <dgm:cxn modelId="{220B8269-9878-48A1-B8D9-E89806699390}" type="presOf" srcId="{B72F4A22-E989-49B1-BE03-451F1C84DA65}" destId="{61AC40F8-FAAB-4DDF-A8CE-2673CE1B7683}" srcOrd="1" destOrd="0" presId="urn:microsoft.com/office/officeart/2005/8/layout/orgChart1"/>
    <dgm:cxn modelId="{CB7CEB69-3425-4B53-8E3E-13F48062647A}" type="presOf" srcId="{898F7469-19AE-40E6-8659-EE17196043F8}" destId="{58B88D4F-11F6-4089-9402-D9F54652013A}" srcOrd="0" destOrd="0" presId="urn:microsoft.com/office/officeart/2005/8/layout/orgChart1"/>
    <dgm:cxn modelId="{4554934A-E95F-48B5-A725-CE601F235B00}" type="presOf" srcId="{B7692266-C4CC-41A8-92ED-95B60106C129}" destId="{43F054B4-027E-4DB4-B7C2-BF6A9C70D082}" srcOrd="0" destOrd="0" presId="urn:microsoft.com/office/officeart/2005/8/layout/orgChart1"/>
    <dgm:cxn modelId="{92A8DA6C-1C38-413A-89F3-4E04ACAEE49A}" type="presOf" srcId="{1901C5B7-4DF9-4FA3-8406-2FA0C377C7F8}" destId="{199C4988-9E8F-4FC1-BDBE-EC27DB9E8575}" srcOrd="0" destOrd="0" presId="urn:microsoft.com/office/officeart/2005/8/layout/orgChart1"/>
    <dgm:cxn modelId="{45CCD76E-CA3E-4853-9E7D-64F3E6C9881F}" srcId="{B72F4A22-E989-49B1-BE03-451F1C84DA65}" destId="{274D17B4-731A-435C-B617-ED639A71033A}" srcOrd="0" destOrd="0" parTransId="{1901C5B7-4DF9-4FA3-8406-2FA0C377C7F8}" sibTransId="{F368795B-6E3A-454F-B110-86A7546834FC}"/>
    <dgm:cxn modelId="{A544E56E-D717-492F-92FD-008F40D9FAD5}" type="presOf" srcId="{B4583E1B-A996-4ADC-810D-563E7EE55D7C}" destId="{2BEF9C36-1DD0-46E7-9604-3E6E7E3C3717}" srcOrd="0" destOrd="0" presId="urn:microsoft.com/office/officeart/2005/8/layout/orgChart1"/>
    <dgm:cxn modelId="{1CE8C373-A965-45F5-82B1-ECF1F625725B}" srcId="{274D17B4-731A-435C-B617-ED639A71033A}" destId="{6A40C0E8-8C23-488E-9E41-25D90CA8FC6A}" srcOrd="0" destOrd="0" parTransId="{898F7469-19AE-40E6-8659-EE17196043F8}" sibTransId="{CA5DDBF9-C447-4C5A-9D3B-8F83378520D0}"/>
    <dgm:cxn modelId="{F6F22AA2-85BA-4A00-B7BC-C6DD5A978ADE}" type="presOf" srcId="{F0127631-AE85-4055-8A9F-80A046518566}" destId="{AF737CF1-2D3D-41E8-9909-D8FB2B12D3E6}" srcOrd="0" destOrd="0" presId="urn:microsoft.com/office/officeart/2005/8/layout/orgChart1"/>
    <dgm:cxn modelId="{610ED5A6-AF23-4362-910C-600A1C047CEE}" type="presOf" srcId="{6A40C0E8-8C23-488E-9E41-25D90CA8FC6A}" destId="{1AB05EF2-5C73-4095-A209-50897602745D}" srcOrd="0" destOrd="0" presId="urn:microsoft.com/office/officeart/2005/8/layout/orgChart1"/>
    <dgm:cxn modelId="{D3A245B8-1CA6-4597-A0B6-2B81706FC130}" type="presOf" srcId="{B4583E1B-A996-4ADC-810D-563E7EE55D7C}" destId="{EEDFF69A-06FF-415E-AF9C-24F329BB48F8}" srcOrd="1" destOrd="0" presId="urn:microsoft.com/office/officeart/2005/8/layout/orgChart1"/>
    <dgm:cxn modelId="{C91495E9-17AC-49DE-A396-900FA159DD84}" srcId="{D36A35CA-39AB-43FE-8271-FB3DD843FA82}" destId="{B72F4A22-E989-49B1-BE03-451F1C84DA65}" srcOrd="0" destOrd="0" parTransId="{BE7996E1-0E87-43FB-93BC-A86DB88C5685}" sibTransId="{FD13874E-7FF4-466D-AE8B-F1015DE96DBE}"/>
    <dgm:cxn modelId="{093F6A8B-A1F9-42E0-9207-0B57B5FD1A4B}" type="presParOf" srcId="{D9618A25-4FF7-4343-98C4-44F204CBFD3E}" destId="{1C75EFB7-7926-43AE-B2B9-A3269A8A5F55}" srcOrd="0" destOrd="0" presId="urn:microsoft.com/office/officeart/2005/8/layout/orgChart1"/>
    <dgm:cxn modelId="{C5357C79-2C76-455F-ACEB-D2D38C3404B6}" type="presParOf" srcId="{1C75EFB7-7926-43AE-B2B9-A3269A8A5F55}" destId="{EFB73A4F-13DF-458E-8258-D33ADE08F99C}" srcOrd="0" destOrd="0" presId="urn:microsoft.com/office/officeart/2005/8/layout/orgChart1"/>
    <dgm:cxn modelId="{BF5007D6-4009-4715-9B5D-C64251DA44FF}" type="presParOf" srcId="{EFB73A4F-13DF-458E-8258-D33ADE08F99C}" destId="{0FFCCCB1-E81E-4E12-A80A-9F21A36142EE}" srcOrd="0" destOrd="0" presId="urn:microsoft.com/office/officeart/2005/8/layout/orgChart1"/>
    <dgm:cxn modelId="{B1040746-E39C-41D7-B400-E899340A3888}" type="presParOf" srcId="{EFB73A4F-13DF-458E-8258-D33ADE08F99C}" destId="{61AC40F8-FAAB-4DDF-A8CE-2673CE1B7683}" srcOrd="1" destOrd="0" presId="urn:microsoft.com/office/officeart/2005/8/layout/orgChart1"/>
    <dgm:cxn modelId="{DAC95913-0262-44A8-8A4B-EB364BAE57EE}" type="presParOf" srcId="{1C75EFB7-7926-43AE-B2B9-A3269A8A5F55}" destId="{CAC3E1C4-218E-4161-B6FC-518F4FE88BFA}" srcOrd="1" destOrd="0" presId="urn:microsoft.com/office/officeart/2005/8/layout/orgChart1"/>
    <dgm:cxn modelId="{2937D5A2-0028-4CB0-BC73-F4751D93BF74}" type="presParOf" srcId="{CAC3E1C4-218E-4161-B6FC-518F4FE88BFA}" destId="{199C4988-9E8F-4FC1-BDBE-EC27DB9E8575}" srcOrd="0" destOrd="0" presId="urn:microsoft.com/office/officeart/2005/8/layout/orgChart1"/>
    <dgm:cxn modelId="{A3EADFDD-B96A-446E-A338-EBBA5BB5041C}" type="presParOf" srcId="{CAC3E1C4-218E-4161-B6FC-518F4FE88BFA}" destId="{C0268979-C617-4594-9E7B-C3392745D46B}" srcOrd="1" destOrd="0" presId="urn:microsoft.com/office/officeart/2005/8/layout/orgChart1"/>
    <dgm:cxn modelId="{0E2908DD-6D48-4E13-A347-029BB8D4A189}" type="presParOf" srcId="{C0268979-C617-4594-9E7B-C3392745D46B}" destId="{E2B083E0-9A86-4A38-ADF9-1C6FC7CCD0D3}" srcOrd="0" destOrd="0" presId="urn:microsoft.com/office/officeart/2005/8/layout/orgChart1"/>
    <dgm:cxn modelId="{7370575B-6D86-4A12-9263-B9AE737401AA}" type="presParOf" srcId="{E2B083E0-9A86-4A38-ADF9-1C6FC7CCD0D3}" destId="{F5DC693B-5AE5-470F-8886-CFC2E7EAA8EC}" srcOrd="0" destOrd="0" presId="urn:microsoft.com/office/officeart/2005/8/layout/orgChart1"/>
    <dgm:cxn modelId="{60844EC8-E53F-4736-877C-74ED2E042330}" type="presParOf" srcId="{E2B083E0-9A86-4A38-ADF9-1C6FC7CCD0D3}" destId="{265B54E4-32B6-46BF-8E4A-0F658FBA3B02}" srcOrd="1" destOrd="0" presId="urn:microsoft.com/office/officeart/2005/8/layout/orgChart1"/>
    <dgm:cxn modelId="{C64D1D8C-6C12-4E40-8D30-3D30F686B168}" type="presParOf" srcId="{C0268979-C617-4594-9E7B-C3392745D46B}" destId="{63118998-6D2C-4ADE-8011-E1329BE82DEB}" srcOrd="1" destOrd="0" presId="urn:microsoft.com/office/officeart/2005/8/layout/orgChart1"/>
    <dgm:cxn modelId="{425F8B7B-BBA2-4E6E-B7B8-72AADA079974}" type="presParOf" srcId="{63118998-6D2C-4ADE-8011-E1329BE82DEB}" destId="{58B88D4F-11F6-4089-9402-D9F54652013A}" srcOrd="0" destOrd="0" presId="urn:microsoft.com/office/officeart/2005/8/layout/orgChart1"/>
    <dgm:cxn modelId="{82A50184-043A-4909-A17B-2D931DD9DF5A}" type="presParOf" srcId="{63118998-6D2C-4ADE-8011-E1329BE82DEB}" destId="{734C11F4-0D22-4B1D-A74B-B3834F51653B}" srcOrd="1" destOrd="0" presId="urn:microsoft.com/office/officeart/2005/8/layout/orgChart1"/>
    <dgm:cxn modelId="{E434BA8B-BB32-4562-BF74-77A2E23B627C}" type="presParOf" srcId="{734C11F4-0D22-4B1D-A74B-B3834F51653B}" destId="{79CDF22D-C9D7-4280-B44B-618AB8A06CA5}" srcOrd="0" destOrd="0" presId="urn:microsoft.com/office/officeart/2005/8/layout/orgChart1"/>
    <dgm:cxn modelId="{52937ACC-8052-4CD4-B800-C9FBFC29AB97}" type="presParOf" srcId="{79CDF22D-C9D7-4280-B44B-618AB8A06CA5}" destId="{1AB05EF2-5C73-4095-A209-50897602745D}" srcOrd="0" destOrd="0" presId="urn:microsoft.com/office/officeart/2005/8/layout/orgChart1"/>
    <dgm:cxn modelId="{DEAE7DA8-66CB-4234-8971-B085173BEA8D}" type="presParOf" srcId="{79CDF22D-C9D7-4280-B44B-618AB8A06CA5}" destId="{59A66D3D-7DD2-4495-B449-D8D691B9C4EB}" srcOrd="1" destOrd="0" presId="urn:microsoft.com/office/officeart/2005/8/layout/orgChart1"/>
    <dgm:cxn modelId="{ED766BA1-EC2A-4395-8A94-B8909CBFDC14}" type="presParOf" srcId="{734C11F4-0D22-4B1D-A74B-B3834F51653B}" destId="{4636344A-0804-4A29-92FD-0D14E263526D}" srcOrd="1" destOrd="0" presId="urn:microsoft.com/office/officeart/2005/8/layout/orgChart1"/>
    <dgm:cxn modelId="{1B4E7A09-71C3-4B74-A38E-1387E0ECEFD6}" type="presParOf" srcId="{734C11F4-0D22-4B1D-A74B-B3834F51653B}" destId="{C9C9A560-31E1-4205-BB75-E2491B1DFE3C}" srcOrd="2" destOrd="0" presId="urn:microsoft.com/office/officeart/2005/8/layout/orgChart1"/>
    <dgm:cxn modelId="{CFE7E51C-E99D-44B1-A4DB-4D31E0502A36}" type="presParOf" srcId="{63118998-6D2C-4ADE-8011-E1329BE82DEB}" destId="{AF737CF1-2D3D-41E8-9909-D8FB2B12D3E6}" srcOrd="2" destOrd="0" presId="urn:microsoft.com/office/officeart/2005/8/layout/orgChart1"/>
    <dgm:cxn modelId="{AB71AA23-ACE2-49E3-AA1C-594B15AAFC7A}" type="presParOf" srcId="{63118998-6D2C-4ADE-8011-E1329BE82DEB}" destId="{24D650E9-5508-4DBC-8B9E-11EE6933C951}" srcOrd="3" destOrd="0" presId="urn:microsoft.com/office/officeart/2005/8/layout/orgChart1"/>
    <dgm:cxn modelId="{A3B0E4F5-CC5B-4EA8-9132-DE85CC3C4423}" type="presParOf" srcId="{24D650E9-5508-4DBC-8B9E-11EE6933C951}" destId="{D322B1B1-E20A-4281-A9F2-9C003AC419C6}" srcOrd="0" destOrd="0" presId="urn:microsoft.com/office/officeart/2005/8/layout/orgChart1"/>
    <dgm:cxn modelId="{246DA460-64F5-48DA-AE8C-A04DEE8D6089}" type="presParOf" srcId="{D322B1B1-E20A-4281-A9F2-9C003AC419C6}" destId="{2BEF9C36-1DD0-46E7-9604-3E6E7E3C3717}" srcOrd="0" destOrd="0" presId="urn:microsoft.com/office/officeart/2005/8/layout/orgChart1"/>
    <dgm:cxn modelId="{541D0A7C-CC7E-4D9A-8F1A-AFFC14C37668}" type="presParOf" srcId="{D322B1B1-E20A-4281-A9F2-9C003AC419C6}" destId="{EEDFF69A-06FF-415E-AF9C-24F329BB48F8}" srcOrd="1" destOrd="0" presId="urn:microsoft.com/office/officeart/2005/8/layout/orgChart1"/>
    <dgm:cxn modelId="{6A4F2537-2FAB-4B17-B200-4EBF52316BC4}" type="presParOf" srcId="{24D650E9-5508-4DBC-8B9E-11EE6933C951}" destId="{7D6B8F41-1106-433B-8AFF-056B5F967C95}" srcOrd="1" destOrd="0" presId="urn:microsoft.com/office/officeart/2005/8/layout/orgChart1"/>
    <dgm:cxn modelId="{EAD12662-CF0D-47CE-98BB-D0FEE132B310}" type="presParOf" srcId="{24D650E9-5508-4DBC-8B9E-11EE6933C951}" destId="{62AEFBB0-B94E-483B-9B1F-1B2D73201593}" srcOrd="2" destOrd="0" presId="urn:microsoft.com/office/officeart/2005/8/layout/orgChart1"/>
    <dgm:cxn modelId="{E4F816DF-B0C1-4015-9A1B-79758C6A9A5C}" type="presParOf" srcId="{C0268979-C617-4594-9E7B-C3392745D46B}" destId="{110F8C18-C250-47B5-8215-17430E35E751}" srcOrd="2" destOrd="0" presId="urn:microsoft.com/office/officeart/2005/8/layout/orgChart1"/>
    <dgm:cxn modelId="{B761A3AC-62A8-48F5-ABF8-1B4113632CA6}" type="presParOf" srcId="{CAC3E1C4-218E-4161-B6FC-518F4FE88BFA}" destId="{551A2276-B43B-42E4-A2E8-8CF49F5E270A}" srcOrd="2" destOrd="0" presId="urn:microsoft.com/office/officeart/2005/8/layout/orgChart1"/>
    <dgm:cxn modelId="{E00E1A1B-0E37-4AE2-8B73-9008318AD41F}" type="presParOf" srcId="{CAC3E1C4-218E-4161-B6FC-518F4FE88BFA}" destId="{C3F7CC7A-7A30-4C87-8910-70FD94B75936}" srcOrd="3" destOrd="0" presId="urn:microsoft.com/office/officeart/2005/8/layout/orgChart1"/>
    <dgm:cxn modelId="{AF588B43-C632-4FD6-87A1-3CEB5130C03A}" type="presParOf" srcId="{C3F7CC7A-7A30-4C87-8910-70FD94B75936}" destId="{C6762C4F-C846-4938-B87B-FD83BA4A8AA1}" srcOrd="0" destOrd="0" presId="urn:microsoft.com/office/officeart/2005/8/layout/orgChart1"/>
    <dgm:cxn modelId="{D13FBE4C-9E4C-4CF7-944E-A8920E0075AA}" type="presParOf" srcId="{C6762C4F-C846-4938-B87B-FD83BA4A8AA1}" destId="{43F054B4-027E-4DB4-B7C2-BF6A9C70D082}" srcOrd="0" destOrd="0" presId="urn:microsoft.com/office/officeart/2005/8/layout/orgChart1"/>
    <dgm:cxn modelId="{67794FC3-A4DE-47D0-B298-C37D5878694B}" type="presParOf" srcId="{C6762C4F-C846-4938-B87B-FD83BA4A8AA1}" destId="{FEE63CDA-8D37-4391-9FB6-75D3F706A080}" srcOrd="1" destOrd="0" presId="urn:microsoft.com/office/officeart/2005/8/layout/orgChart1"/>
    <dgm:cxn modelId="{3727EC31-132B-44C9-B4B0-9267496EFA89}" type="presParOf" srcId="{C3F7CC7A-7A30-4C87-8910-70FD94B75936}" destId="{DEBB999C-5B4A-463B-9B6F-9908A89F048D}" srcOrd="1" destOrd="0" presId="urn:microsoft.com/office/officeart/2005/8/layout/orgChart1"/>
    <dgm:cxn modelId="{E12B7D09-7675-475E-85AD-BBA2E6A60DB5}" type="presParOf" srcId="{C3F7CC7A-7A30-4C87-8910-70FD94B75936}" destId="{702DEDA2-C089-4250-9D36-B08B789BB168}" srcOrd="2" destOrd="0" presId="urn:microsoft.com/office/officeart/2005/8/layout/orgChart1"/>
    <dgm:cxn modelId="{2D14B75B-6E6E-4A77-8AB1-0FCDBE031797}" type="presParOf" srcId="{1C75EFB7-7926-43AE-B2B9-A3269A8A5F55}" destId="{FD6918CF-426D-489A-AD49-BFF483880D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1FE1B-DD1D-41A8-809E-87DE24086FC8}">
      <dsp:nvSpPr>
        <dsp:cNvPr id="0" name=""/>
        <dsp:cNvSpPr/>
      </dsp:nvSpPr>
      <dsp:spPr>
        <a:xfrm>
          <a:off x="6263291" y="2706884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1074245" y="186439"/>
              </a:lnTo>
              <a:lnTo>
                <a:pt x="1074245" y="372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EAFAE-8DCA-4888-890F-81821298017E}">
      <dsp:nvSpPr>
        <dsp:cNvPr id="0" name=""/>
        <dsp:cNvSpPr/>
      </dsp:nvSpPr>
      <dsp:spPr>
        <a:xfrm>
          <a:off x="5189045" y="2706884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1074245" y="0"/>
              </a:moveTo>
              <a:lnTo>
                <a:pt x="1074245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00093-A65D-4C43-A80F-C6D07D08989E}">
      <dsp:nvSpPr>
        <dsp:cNvPr id="0" name=""/>
        <dsp:cNvSpPr/>
      </dsp:nvSpPr>
      <dsp:spPr>
        <a:xfrm>
          <a:off x="4114800" y="1446199"/>
          <a:ext cx="2148491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2148491" y="186439"/>
              </a:lnTo>
              <a:lnTo>
                <a:pt x="2148491" y="372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B770C-9D95-48E0-8C06-0579A0ED9772}">
      <dsp:nvSpPr>
        <dsp:cNvPr id="0" name=""/>
        <dsp:cNvSpPr/>
      </dsp:nvSpPr>
      <dsp:spPr>
        <a:xfrm>
          <a:off x="1966308" y="2706884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1074245" y="186439"/>
              </a:lnTo>
              <a:lnTo>
                <a:pt x="1074245" y="372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23BBD-740A-4F49-8D3B-ACDE29F4664D}">
      <dsp:nvSpPr>
        <dsp:cNvPr id="0" name=""/>
        <dsp:cNvSpPr/>
      </dsp:nvSpPr>
      <dsp:spPr>
        <a:xfrm>
          <a:off x="892063" y="2706884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1074245" y="0"/>
              </a:moveTo>
              <a:lnTo>
                <a:pt x="1074245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BC4D0-2176-4FD5-82E5-532E56BD015C}">
      <dsp:nvSpPr>
        <dsp:cNvPr id="0" name=""/>
        <dsp:cNvSpPr/>
      </dsp:nvSpPr>
      <dsp:spPr>
        <a:xfrm>
          <a:off x="1966308" y="1446199"/>
          <a:ext cx="2148491" cy="372878"/>
        </a:xfrm>
        <a:custGeom>
          <a:avLst/>
          <a:gdLst/>
          <a:ahLst/>
          <a:cxnLst/>
          <a:rect l="0" t="0" r="0" b="0"/>
          <a:pathLst>
            <a:path>
              <a:moveTo>
                <a:pt x="2148491" y="0"/>
              </a:moveTo>
              <a:lnTo>
                <a:pt x="2148491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0BD39-2A5A-4EC3-B66C-97E79DB405F8}">
      <dsp:nvSpPr>
        <dsp:cNvPr id="0" name=""/>
        <dsp:cNvSpPr/>
      </dsp:nvSpPr>
      <dsp:spPr>
        <a:xfrm>
          <a:off x="3226993" y="558393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НЕРВОВА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СИСТЕМА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226993" y="558393"/>
        <a:ext cx="1775612" cy="887806"/>
      </dsp:txXfrm>
    </dsp:sp>
    <dsp:sp modelId="{B1802B9D-0C70-43F8-9341-1490A566F4E2}">
      <dsp:nvSpPr>
        <dsp:cNvPr id="0" name=""/>
        <dsp:cNvSpPr/>
      </dsp:nvSpPr>
      <dsp:spPr>
        <a:xfrm>
          <a:off x="1078502" y="1819078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7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ЦЕНТРАЛЬНА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078502" y="1819078"/>
        <a:ext cx="1775612" cy="887806"/>
      </dsp:txXfrm>
    </dsp:sp>
    <dsp:sp modelId="{A5456630-6325-4C47-8A70-AB7FA2970298}">
      <dsp:nvSpPr>
        <dsp:cNvPr id="0" name=""/>
        <dsp:cNvSpPr/>
      </dsp:nvSpPr>
      <dsp:spPr>
        <a:xfrm>
          <a:off x="4256" y="3079763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ГОЛОВНИЙ МОЗОК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256" y="3079763"/>
        <a:ext cx="1775612" cy="887806"/>
      </dsp:txXfrm>
    </dsp:sp>
    <dsp:sp modelId="{B7A7A251-54CC-4500-BD02-8FE1EBCB6637}">
      <dsp:nvSpPr>
        <dsp:cNvPr id="0" name=""/>
        <dsp:cNvSpPr/>
      </dsp:nvSpPr>
      <dsp:spPr>
        <a:xfrm>
          <a:off x="2152748" y="3079763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СПИННИЙ МОЗОК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152748" y="3079763"/>
        <a:ext cx="1775612" cy="887806"/>
      </dsp:txXfrm>
    </dsp:sp>
    <dsp:sp modelId="{D859F020-DBE6-4104-8EC7-5D5897820E44}">
      <dsp:nvSpPr>
        <dsp:cNvPr id="0" name=""/>
        <dsp:cNvSpPr/>
      </dsp:nvSpPr>
      <dsp:spPr>
        <a:xfrm>
          <a:off x="5375484" y="1819078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7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ПЕРИФЕРІЙНА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5375484" y="1819078"/>
        <a:ext cx="1775612" cy="887806"/>
      </dsp:txXfrm>
    </dsp:sp>
    <dsp:sp modelId="{0682ACC7-C345-46EB-983A-F4DA27B2FCC8}">
      <dsp:nvSpPr>
        <dsp:cNvPr id="0" name=""/>
        <dsp:cNvSpPr/>
      </dsp:nvSpPr>
      <dsp:spPr>
        <a:xfrm>
          <a:off x="4301239" y="3079763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НЕРВИ</a:t>
          </a:r>
          <a:r>
            <a:rPr kumimoji="0" lang="en-US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</a:t>
          </a:r>
          <a:endParaRPr kumimoji="0" lang="uk-UA" sz="17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(</a:t>
          </a: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черепні та спинномозкові)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301239" y="3079763"/>
        <a:ext cx="1775612" cy="887806"/>
      </dsp:txXfrm>
    </dsp:sp>
    <dsp:sp modelId="{7612D695-7123-4BD3-813E-A89026D3D92E}">
      <dsp:nvSpPr>
        <dsp:cNvPr id="0" name=""/>
        <dsp:cNvSpPr/>
      </dsp:nvSpPr>
      <dsp:spPr>
        <a:xfrm>
          <a:off x="6449730" y="3079763"/>
          <a:ext cx="1775612" cy="887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ВУЗЛИ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7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(чутливі та вегетативні)</a:t>
          </a:r>
          <a:endParaRPr kumimoji="0" lang="uk-UA" sz="17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6449730" y="3079763"/>
        <a:ext cx="1775612" cy="887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A2276-B43B-42E4-A2E8-8CF49F5E270A}">
      <dsp:nvSpPr>
        <dsp:cNvPr id="0" name=""/>
        <dsp:cNvSpPr/>
      </dsp:nvSpPr>
      <dsp:spPr>
        <a:xfrm>
          <a:off x="4114800" y="860888"/>
          <a:ext cx="1040817" cy="361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37"/>
              </a:lnTo>
              <a:lnTo>
                <a:pt x="1040817" y="180637"/>
              </a:lnTo>
              <a:lnTo>
                <a:pt x="1040817" y="361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37CF1-2D3D-41E8-9909-D8FB2B12D3E6}">
      <dsp:nvSpPr>
        <dsp:cNvPr id="0" name=""/>
        <dsp:cNvSpPr/>
      </dsp:nvSpPr>
      <dsp:spPr>
        <a:xfrm>
          <a:off x="2385838" y="2082343"/>
          <a:ext cx="258054" cy="2012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821"/>
              </a:lnTo>
              <a:lnTo>
                <a:pt x="258054" y="20128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8D4F-11F6-4089-9402-D9F54652013A}">
      <dsp:nvSpPr>
        <dsp:cNvPr id="0" name=""/>
        <dsp:cNvSpPr/>
      </dsp:nvSpPr>
      <dsp:spPr>
        <a:xfrm>
          <a:off x="2385838" y="2082343"/>
          <a:ext cx="258054" cy="791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365"/>
              </a:lnTo>
              <a:lnTo>
                <a:pt x="258054" y="791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C4988-9E8F-4FC1-BDBE-EC27DB9E8575}">
      <dsp:nvSpPr>
        <dsp:cNvPr id="0" name=""/>
        <dsp:cNvSpPr/>
      </dsp:nvSpPr>
      <dsp:spPr>
        <a:xfrm>
          <a:off x="3073982" y="860888"/>
          <a:ext cx="1040817" cy="361275"/>
        </a:xfrm>
        <a:custGeom>
          <a:avLst/>
          <a:gdLst/>
          <a:ahLst/>
          <a:cxnLst/>
          <a:rect l="0" t="0" r="0" b="0"/>
          <a:pathLst>
            <a:path>
              <a:moveTo>
                <a:pt x="1040817" y="0"/>
              </a:moveTo>
              <a:lnTo>
                <a:pt x="1040817" y="180637"/>
              </a:lnTo>
              <a:lnTo>
                <a:pt x="0" y="180637"/>
              </a:lnTo>
              <a:lnTo>
                <a:pt x="0" y="361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CCCB1-E81E-4E12-A80A-9F21A36142EE}">
      <dsp:nvSpPr>
        <dsp:cNvPr id="0" name=""/>
        <dsp:cNvSpPr/>
      </dsp:nvSpPr>
      <dsp:spPr>
        <a:xfrm>
          <a:off x="3254619" y="707"/>
          <a:ext cx="1720360" cy="860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НЕРВОВА СИСТЕМА</a:t>
          </a:r>
          <a:endParaRPr kumimoji="0" lang="uk-UA" sz="13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254619" y="707"/>
        <a:ext cx="1720360" cy="860180"/>
      </dsp:txXfrm>
    </dsp:sp>
    <dsp:sp modelId="{F5DC693B-5AE5-470F-8886-CFC2E7EAA8EC}">
      <dsp:nvSpPr>
        <dsp:cNvPr id="0" name=""/>
        <dsp:cNvSpPr/>
      </dsp:nvSpPr>
      <dsp:spPr>
        <a:xfrm>
          <a:off x="2213802" y="1222163"/>
          <a:ext cx="1720360" cy="860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ВЕГЕТАТИВНА</a:t>
          </a:r>
          <a:endParaRPr kumimoji="0" lang="uk-UA" sz="13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213802" y="1222163"/>
        <a:ext cx="1720360" cy="860180"/>
      </dsp:txXfrm>
    </dsp:sp>
    <dsp:sp modelId="{1AB05EF2-5C73-4095-A209-50897602745D}">
      <dsp:nvSpPr>
        <dsp:cNvPr id="0" name=""/>
        <dsp:cNvSpPr/>
      </dsp:nvSpPr>
      <dsp:spPr>
        <a:xfrm>
          <a:off x="2643892" y="2443619"/>
          <a:ext cx="1720360" cy="860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СИМПАТИЧНА</a:t>
          </a:r>
          <a:endParaRPr kumimoji="0" lang="uk-UA" sz="13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643892" y="2443619"/>
        <a:ext cx="1720360" cy="860180"/>
      </dsp:txXfrm>
    </dsp:sp>
    <dsp:sp modelId="{2BEF9C36-1DD0-46E7-9604-3E6E7E3C3717}">
      <dsp:nvSpPr>
        <dsp:cNvPr id="0" name=""/>
        <dsp:cNvSpPr/>
      </dsp:nvSpPr>
      <dsp:spPr>
        <a:xfrm>
          <a:off x="2643892" y="3665074"/>
          <a:ext cx="1720360" cy="860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3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3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ПАРАСИМПАТИЧНА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3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643892" y="3665074"/>
        <a:ext cx="1720360" cy="860180"/>
      </dsp:txXfrm>
    </dsp:sp>
    <dsp:sp modelId="{43F054B4-027E-4DB4-B7C2-BF6A9C70D082}">
      <dsp:nvSpPr>
        <dsp:cNvPr id="0" name=""/>
        <dsp:cNvSpPr/>
      </dsp:nvSpPr>
      <dsp:spPr>
        <a:xfrm>
          <a:off x="4295437" y="1222163"/>
          <a:ext cx="1720360" cy="860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АНІМАЛЬНА</a:t>
          </a:r>
          <a:endParaRPr kumimoji="0" lang="uk-UA" sz="13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295437" y="1222163"/>
        <a:ext cx="1720360" cy="860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25666-6395-4993-8E70-C3206DF0F879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A35E9-7B49-4123-AB9F-E5444E0E0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9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33B492E-57A2-498A-AB22-BC7BB7BCF5AA}" type="slidenum">
              <a:rPr lang="en-US" altLang="ru-UA" sz="1400" smtClean="0"/>
              <a:pPr>
                <a:spcBef>
                  <a:spcPct val="0"/>
                </a:spcBef>
              </a:pPr>
              <a:t>111</a:t>
            </a:fld>
            <a:endParaRPr lang="en-US" altLang="ru-UA" sz="1400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UA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9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E34C3E-20B3-45F4-BE0D-0036900DAAB9}" type="slidenum">
              <a:rPr lang="en-US" altLang="ru-UA" sz="1400" smtClean="0"/>
              <a:pPr>
                <a:spcBef>
                  <a:spcPct val="0"/>
                </a:spcBef>
              </a:pPr>
              <a:t>112</a:t>
            </a:fld>
            <a:endParaRPr lang="en-US" altLang="ru-UA" sz="1400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UA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0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B8AC42-A281-4765-BD62-E7B853159764}" type="slidenum">
              <a:rPr lang="en-US" altLang="ru-UA" sz="1400" smtClean="0"/>
              <a:pPr>
                <a:spcBef>
                  <a:spcPct val="0"/>
                </a:spcBef>
              </a:pPr>
              <a:t>113</a:t>
            </a:fld>
            <a:endParaRPr lang="en-US" altLang="ru-UA" sz="1400"/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UA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7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678FE3-205F-4545-9287-CF4C578A326D}" type="slidenum">
              <a:rPr lang="uk-UA" smtClean="0"/>
              <a:pPr eaLnBrk="1" hangingPunct="1"/>
              <a:t>245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41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67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0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3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F5726-A752-4FDC-AC22-A1892D99FD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451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4C9AF-5DB0-4EB8-B32A-BE2F53657A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26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1483-AF16-432C-9BFA-240BDAD7C312}" type="slidenum">
              <a:rPr lang="en-US" altLang="ru-UA"/>
              <a:pPr>
                <a:defRPr/>
              </a:pPr>
              <a:t>‹#›</a:t>
            </a:fld>
            <a:endParaRPr lang="en-US" altLang="ru-UA"/>
          </a:p>
        </p:txBody>
      </p:sp>
    </p:spTree>
    <p:extLst>
      <p:ext uri="{BB962C8B-B14F-4D97-AF65-F5344CB8AC3E}">
        <p14:creationId xmlns:p14="http://schemas.microsoft.com/office/powerpoint/2010/main" val="27482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7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3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8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1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2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0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0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2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7F6A-DDB3-4D15-A7EF-D0B31A8B0766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4D85D-882A-49C3-9144-6D88B890D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&#1040;&#1053;&#1040;&#1058;&#1054;&#1052;&#1110;&#1071;%2018.02.08\&#1053;&#1086;&#1088;&#1084;&#1072;&#1083;&#1100;&#1085;&#1072;%20&#1072;&#1085;&#1072;&#1090;&#1086;&#1084;&#1110;&#1103;%2015.02.08\&#1076;&#1086;%20&#1083;&#1077;&#1082;&#1094;&#1110;&#1081;\with%20Human%20body\&#1084;&#1086;&#1079;&#1086;&#1082;.wmv" TargetMode="Externa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1" y="2636912"/>
            <a:ext cx="8187985" cy="3816424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33CC"/>
                </a:solidFill>
              </a:rPr>
              <a:t>Нервова</a:t>
            </a:r>
            <a:r>
              <a:rPr lang="ru-RU" b="1" dirty="0">
                <a:solidFill>
                  <a:srgbClr val="FF33CC"/>
                </a:solidFill>
              </a:rPr>
              <a:t> система та </a:t>
            </a:r>
            <a:r>
              <a:rPr lang="ru-RU" b="1" dirty="0" err="1">
                <a:solidFill>
                  <a:srgbClr val="FF33CC"/>
                </a:solidFill>
              </a:rPr>
              <a:t>органи</a:t>
            </a:r>
            <a:r>
              <a:rPr lang="ru-RU" b="1" dirty="0">
                <a:solidFill>
                  <a:srgbClr val="FF33CC"/>
                </a:solidFill>
              </a:rPr>
              <a:t> </a:t>
            </a:r>
            <a:r>
              <a:rPr lang="ru-RU" b="1" dirty="0" err="1">
                <a:solidFill>
                  <a:srgbClr val="FF33CC"/>
                </a:solidFill>
              </a:rPr>
              <a:t>чуття</a:t>
            </a:r>
            <a:r>
              <a:rPr lang="ru-RU" b="1" dirty="0">
                <a:solidFill>
                  <a:srgbClr val="FF33CC"/>
                </a:solidFill>
              </a:rPr>
              <a:t>: центральна та </a:t>
            </a:r>
            <a:r>
              <a:rPr lang="ru-RU" b="1" dirty="0" err="1">
                <a:solidFill>
                  <a:srgbClr val="FF33CC"/>
                </a:solidFill>
              </a:rPr>
              <a:t>периферійна</a:t>
            </a:r>
            <a:r>
              <a:rPr lang="ru-RU" b="1" dirty="0">
                <a:solidFill>
                  <a:srgbClr val="FF33CC"/>
                </a:solidFill>
              </a:rPr>
              <a:t> </a:t>
            </a:r>
            <a:r>
              <a:rPr lang="ru-RU" b="1" dirty="0" err="1">
                <a:solidFill>
                  <a:srgbClr val="FF33CC"/>
                </a:solidFill>
              </a:rPr>
              <a:t>нервова</a:t>
            </a:r>
            <a:r>
              <a:rPr lang="ru-RU" b="1" dirty="0">
                <a:solidFill>
                  <a:srgbClr val="FF33CC"/>
                </a:solidFill>
              </a:rPr>
              <a:t> система, </a:t>
            </a:r>
            <a:r>
              <a:rPr lang="ru-RU" b="1" dirty="0" err="1">
                <a:solidFill>
                  <a:srgbClr val="FF33CC"/>
                </a:solidFill>
              </a:rPr>
              <a:t>сенсорна</a:t>
            </a:r>
            <a:r>
              <a:rPr lang="ru-RU" b="1" dirty="0">
                <a:solidFill>
                  <a:srgbClr val="FF33CC"/>
                </a:solidFill>
              </a:rPr>
              <a:t> система</a:t>
            </a:r>
            <a:br>
              <a:rPr lang="ru-RU" b="1" dirty="0">
                <a:solidFill>
                  <a:srgbClr val="FF33CC"/>
                </a:solidFill>
              </a:rPr>
            </a:br>
            <a:br>
              <a:rPr lang="ru-RU" b="1" dirty="0">
                <a:solidFill>
                  <a:srgbClr val="FF33CC"/>
                </a:solidFill>
              </a:rPr>
            </a:br>
            <a:r>
              <a:rPr lang="ru-RU" b="1" dirty="0">
                <a:solidFill>
                  <a:srgbClr val="FF33CC"/>
                </a:solidFill>
              </a:rPr>
              <a:t>                     </a:t>
            </a:r>
            <a:r>
              <a:rPr lang="ru-RU" sz="3100" b="1" dirty="0" err="1">
                <a:solidFill>
                  <a:srgbClr val="FF33CC"/>
                </a:solidFill>
              </a:rPr>
              <a:t>завідувач</a:t>
            </a:r>
            <a:r>
              <a:rPr lang="ru-RU" sz="3100" b="1" dirty="0">
                <a:solidFill>
                  <a:srgbClr val="FF33CC"/>
                </a:solidFill>
              </a:rPr>
              <a:t> </a:t>
            </a:r>
            <a:r>
              <a:rPr lang="ru-RU" sz="3100" b="1" dirty="0" err="1">
                <a:solidFill>
                  <a:srgbClr val="FF33CC"/>
                </a:solidFill>
              </a:rPr>
              <a:t>кафедри</a:t>
            </a:r>
            <a:r>
              <a:rPr lang="ru-RU" sz="3100" b="1" dirty="0">
                <a:solidFill>
                  <a:srgbClr val="FF33CC"/>
                </a:solidFill>
              </a:rPr>
              <a:t> </a:t>
            </a:r>
            <a:r>
              <a:rPr lang="ru-RU" sz="3100" b="1" dirty="0" err="1">
                <a:solidFill>
                  <a:srgbClr val="FF33CC"/>
                </a:solidFill>
              </a:rPr>
              <a:t>Дзевульська</a:t>
            </a:r>
            <a:r>
              <a:rPr lang="ru-RU" sz="3100" b="1" dirty="0">
                <a:solidFill>
                  <a:srgbClr val="FF33CC"/>
                </a:solidFill>
              </a:rPr>
              <a:t> І.В.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" y="6693768"/>
            <a:ext cx="5508104" cy="47600"/>
          </a:xfrm>
        </p:spPr>
        <p:txBody>
          <a:bodyPr>
            <a:normAutofit fontScale="25000" lnSpcReduction="20000"/>
          </a:bodyPr>
          <a:lstStyle/>
          <a:p>
            <a:pPr algn="l"/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1077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МІНІСТЕРСТВО ОХОРОНИ ЗДОРОВ’Я</a:t>
            </a:r>
            <a:r>
              <a:rPr kumimoji="1"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endParaRPr kumimoji="1"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НАЦІОНАЛЬНИЙ МЕДИЧНИЙ УНІВЕРСИТЕТ </a:t>
            </a:r>
            <a:endParaRPr kumimoji="1"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ІМЕНІ О.О. БОГОМОЛЬЦЯ</a:t>
            </a:r>
            <a:endParaRPr kumimoji="1"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кафедра описової та клінічної анатомії</a:t>
            </a:r>
          </a:p>
        </p:txBody>
      </p:sp>
    </p:spTree>
    <p:extLst>
      <p:ext uri="{BB962C8B-B14F-4D97-AF65-F5344CB8AC3E}">
        <p14:creationId xmlns:p14="http://schemas.microsoft.com/office/powerpoint/2010/main" val="203119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just" eaLnBrk="1" hangingPunct="1"/>
            <a:r>
              <a:rPr lang="en-US" sz="3200" i="1" dirty="0"/>
              <a:t>	</a:t>
            </a:r>
            <a:br>
              <a:rPr lang="uk-UA" sz="3200" b="1" dirty="0"/>
            </a:br>
            <a:r>
              <a:rPr lang="uk-UA" sz="3200" b="1" dirty="0"/>
              <a:t>	1) </a:t>
            </a:r>
            <a:r>
              <a:rPr lang="uk-UA" sz="3200" b="1" i="1" u="sng" dirty="0">
                <a:solidFill>
                  <a:srgbClr val="FF0000"/>
                </a:solidFill>
              </a:rPr>
              <a:t>мультиполярні</a:t>
            </a:r>
            <a:r>
              <a:rPr lang="uk-UA" sz="3200" b="1" i="1" dirty="0"/>
              <a:t> </a:t>
            </a:r>
            <a:r>
              <a:rPr lang="uk-UA" sz="3200" b="1" dirty="0"/>
              <a:t>(розташовані в центральній нервовій системі та в вегетативних вузлах периферійної нервової системи);</a:t>
            </a:r>
            <a:br>
              <a:rPr lang="uk-UA" sz="3200" b="1" dirty="0"/>
            </a:br>
            <a:r>
              <a:rPr lang="uk-UA" sz="3200" b="1" dirty="0"/>
              <a:t>	</a:t>
            </a:r>
            <a:r>
              <a:rPr lang="ru-RU" sz="3200" b="1" dirty="0"/>
              <a:t>2) </a:t>
            </a:r>
            <a:r>
              <a:rPr lang="ru-RU" sz="3200" b="1" i="1" u="sng" dirty="0" err="1">
                <a:solidFill>
                  <a:srgbClr val="FF0000"/>
                </a:solidFill>
              </a:rPr>
              <a:t>біполярні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/>
              <a:t>(</a:t>
            </a:r>
            <a:r>
              <a:rPr lang="ru-RU" sz="3200" b="1" dirty="0" err="1"/>
              <a:t>розташовані</a:t>
            </a:r>
            <a:r>
              <a:rPr lang="ru-RU" sz="3200" b="1" dirty="0"/>
              <a:t> в </a:t>
            </a:r>
            <a:r>
              <a:rPr lang="ru-RU" sz="3200" b="1" dirty="0" err="1"/>
              <a:t>сітківці</a:t>
            </a:r>
            <a:r>
              <a:rPr lang="ru-RU" sz="3200" b="1" dirty="0"/>
              <a:t>, в </a:t>
            </a:r>
            <a:r>
              <a:rPr lang="ru-RU" sz="3200" b="1" dirty="0" err="1"/>
              <a:t>нюховій</a:t>
            </a:r>
            <a:r>
              <a:rPr lang="ru-RU" sz="3200" b="1" dirty="0"/>
              <a:t> </a:t>
            </a:r>
            <a:r>
              <a:rPr lang="ru-RU" sz="3200" b="1" dirty="0" err="1"/>
              <a:t>ділянці</a:t>
            </a:r>
            <a:r>
              <a:rPr lang="ru-RU" sz="3200" b="1" dirty="0"/>
              <a:t> </a:t>
            </a:r>
            <a:r>
              <a:rPr lang="ru-RU" sz="3200" b="1" dirty="0" err="1"/>
              <a:t>слизової</a:t>
            </a:r>
            <a:r>
              <a:rPr lang="ru-RU" sz="3200" b="1" dirty="0"/>
              <a:t> </a:t>
            </a:r>
            <a:r>
              <a:rPr lang="ru-RU" sz="3200" b="1" dirty="0" err="1"/>
              <a:t>оболонки</a:t>
            </a:r>
            <a:r>
              <a:rPr lang="ru-RU" sz="3200" b="1" dirty="0"/>
              <a:t> </a:t>
            </a:r>
            <a:r>
              <a:rPr lang="ru-RU" sz="3200" b="1" dirty="0" err="1"/>
              <a:t>носової</a:t>
            </a:r>
            <a:r>
              <a:rPr lang="ru-RU" sz="3200" b="1" dirty="0"/>
              <a:t> </a:t>
            </a:r>
            <a:r>
              <a:rPr lang="ru-RU" sz="3200" b="1" dirty="0" err="1"/>
              <a:t>порожнини</a:t>
            </a:r>
            <a:r>
              <a:rPr lang="ru-RU" sz="3200" b="1" dirty="0"/>
              <a:t>; у </a:t>
            </a:r>
            <a:r>
              <a:rPr lang="ru-RU" sz="3200" b="1" dirty="0" err="1"/>
              <a:t>внутрішньому</a:t>
            </a:r>
            <a:r>
              <a:rPr lang="ru-RU" sz="3200" b="1" dirty="0"/>
              <a:t> </a:t>
            </a:r>
            <a:r>
              <a:rPr lang="ru-RU" sz="3200" b="1" dirty="0" err="1"/>
              <a:t>вусі</a:t>
            </a:r>
            <a:r>
              <a:rPr lang="ru-RU" sz="3200" b="1" dirty="0"/>
              <a:t>).</a:t>
            </a:r>
            <a:r>
              <a:rPr lang="uk-UA" sz="4000" dirty="0"/>
              <a:t> </a:t>
            </a:r>
            <a:r>
              <a:rPr lang="uk-UA" sz="3200" b="1" dirty="0"/>
              <a:t>	</a:t>
            </a:r>
            <a:br>
              <a:rPr lang="uk-UA" sz="3200" b="1" dirty="0"/>
            </a:br>
            <a:r>
              <a:rPr lang="uk-UA" sz="3200" b="1" dirty="0"/>
              <a:t>	3) </a:t>
            </a:r>
            <a:r>
              <a:rPr lang="uk-UA" sz="3200" b="1" i="1" u="sng" dirty="0" err="1">
                <a:solidFill>
                  <a:srgbClr val="FF0000"/>
                </a:solidFill>
              </a:rPr>
              <a:t>псевдоуніполярні</a:t>
            </a:r>
            <a:r>
              <a:rPr lang="uk-UA" sz="3200" b="1" dirty="0"/>
              <a:t> (розташовані в чутливих черепно-спинномозкових вузлах); </a:t>
            </a:r>
            <a:br>
              <a:rPr lang="ru-RU" sz="3200" b="1" dirty="0"/>
            </a:br>
            <a:r>
              <a:rPr lang="ru-RU" sz="3200" b="1" dirty="0"/>
              <a:t>	4) </a:t>
            </a:r>
            <a:r>
              <a:rPr lang="ru-RU" sz="3200" b="1" u="sng" dirty="0" err="1"/>
              <a:t>уніполярні</a:t>
            </a:r>
            <a:r>
              <a:rPr lang="ru-RU" sz="3200" b="1" u="sng" dirty="0"/>
              <a:t> </a:t>
            </a:r>
            <a:endParaRPr lang="uk-UA" sz="4000" u="sng" dirty="0"/>
          </a:p>
        </p:txBody>
      </p:sp>
      <p:sp>
        <p:nvSpPr>
          <p:cNvPr id="1638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C5D943-750C-4B02-AB9C-E1457B8DB800}" type="slidenum">
              <a:rPr lang="uk-UA" smtClean="0"/>
              <a:pPr eaLnBrk="1" hangingPunct="1"/>
              <a:t>10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888302" y="116632"/>
            <a:ext cx="7571303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Класифікація нейронів</a:t>
            </a:r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61527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F4647-3FC1-4A16-9B89-E2E4ADBE0F42}" type="slidenum">
              <a:rPr lang="ru-RU"/>
              <a:pPr>
                <a:defRPr/>
              </a:pPr>
              <a:t>100</a:t>
            </a:fld>
            <a:endParaRPr lang="ru-RU"/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1257300" y="1430338"/>
            <a:ext cx="28908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uk-UA" sz="1400" b="1">
                <a:latin typeface="Arial" charset="0"/>
                <a:ea typeface="Times New Roman" pitchFamily="18" charset="0"/>
                <a:cs typeface="Arial" charset="0"/>
              </a:rPr>
              <a:t>А                                                  Б</a:t>
            </a:r>
            <a:endParaRPr kumimoji="1" lang="en-US" sz="100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kumimoji="1" lang="en-US" sz="2400"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51204" name="Picture 4" descr="60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15000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3496" name="Group 24"/>
          <p:cNvGraphicFramePr>
            <a:graphicFrameLocks noGrp="1"/>
          </p:cNvGraphicFramePr>
          <p:nvPr/>
        </p:nvGraphicFramePr>
        <p:xfrm>
          <a:off x="0" y="5029200"/>
          <a:ext cx="9144000" cy="179832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Проекція  частин тіла на кірковий кінець аналізатора загальної чутливості та рухового аналізатора. А 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1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“руховий гомункулус”. </a:t>
                      </a:r>
                      <a:r>
                        <a:rPr kumimoji="1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 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“чутливий гомункулус”.  </a:t>
                      </a:r>
                      <a:r>
                        <a:rPr kumimoji="1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1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поздовжня щілина великого мозку;</a:t>
                      </a: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центральна борозна;</a:t>
                      </a: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передцентральна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звивина;</a:t>
                      </a: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лобова частка;</a:t>
                      </a: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тім’яна частка; </a:t>
                      </a: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зацентральна</a:t>
                      </a:r>
                      <a:r>
                        <a:rPr kumimoji="1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звивина.</a:t>
                      </a:r>
                      <a:endParaRPr kumimoji="1" lang="uk-UA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3827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C50C6-E1D3-44FC-9C4B-C81406D21D25}" type="slidenum">
              <a:rPr lang="ru-RU"/>
              <a:pPr>
                <a:defRPr/>
              </a:pPr>
              <a:t>101</a:t>
            </a:fld>
            <a:endParaRPr lang="ru-RU"/>
          </a:p>
        </p:txBody>
      </p:sp>
      <p:pic>
        <p:nvPicPr>
          <p:cNvPr id="50179" name="Picture 4" descr="gyri et lobi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7724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6" name="Picture 6" descr="gyri et lobi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7724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68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52206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4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Нюховий мозок </a:t>
            </a:r>
            <a:r>
              <a:rPr lang="de-DE" sz="3200" b="1" i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</a:t>
            </a:r>
            <a:r>
              <a:rPr lang="de-DE" sz="3200" b="1" i="1" dirty="0" err="1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rhinencephalon</a:t>
            </a:r>
            <a:r>
              <a:rPr lang="de-DE" sz="3600" b="1" i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)</a:t>
            </a:r>
            <a:r>
              <a:rPr lang="uk-UA" sz="3600" b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kumimoji="0" lang="uk-UA" sz="4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429866"/>
            <a:ext cx="85725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ourier New" pitchFamily="49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є </a:t>
            </a:r>
            <a:r>
              <a:rPr kumimoji="0" lang="uk-UA" sz="28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філогенетично</a:t>
            </a:r>
            <a:r>
              <a:rPr kumimoji="0" lang="uk-UA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найдавнішою та морфологічно найменшою і найглибшою структурою кінцевого мозку людини</a:t>
            </a:r>
            <a:r>
              <a:rPr kumimoji="0" lang="uk-UA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. Довгий час нюховий мозок людини вважали утворенням рудиментарним і функціонально другорядним. Нині з’ясовано цілий ряд функцій </a:t>
            </a:r>
            <a:r>
              <a:rPr kumimoji="0" lang="de-DE" sz="28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rhinencephalon</a:t>
            </a:r>
            <a:r>
              <a:rPr kumimoji="0" lang="de-DE" sz="2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,</a:t>
            </a: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uk-UA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всі структури якого входять до складу </a:t>
            </a:r>
            <a:r>
              <a:rPr kumimoji="0" lang="uk-UA" sz="28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лімбічної</a:t>
            </a:r>
            <a:r>
              <a:rPr kumimoji="0" lang="uk-UA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системи</a:t>
            </a:r>
            <a:r>
              <a:rPr kumimoji="0" lang="uk-UA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.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9772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gyri et lobi 3 unc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924" y="3902684"/>
            <a:ext cx="4304075" cy="295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" y="16812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4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Нюховий мозок </a:t>
            </a:r>
            <a:r>
              <a:rPr lang="de-DE" sz="3200" b="1" i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</a:t>
            </a:r>
            <a:r>
              <a:rPr lang="de-DE" sz="3200" b="1" i="1" dirty="0" err="1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rhinencephalon</a:t>
            </a:r>
            <a:r>
              <a:rPr lang="de-DE" sz="3600" b="1" i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)</a:t>
            </a:r>
            <a:r>
              <a:rPr lang="uk-UA" sz="3600" b="1" dirty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kumimoji="0" lang="uk-UA" sz="4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628800"/>
            <a:ext cx="6192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 err="1"/>
              <a:t>Переферичний</a:t>
            </a:r>
            <a:r>
              <a:rPr lang="uk-UA" sz="2400" b="1" u="sng" dirty="0"/>
              <a:t> відділ</a:t>
            </a:r>
            <a:r>
              <a:rPr lang="uk-UA" sz="2400" u="sng" dirty="0"/>
              <a:t>:</a:t>
            </a:r>
          </a:p>
          <a:p>
            <a:pPr lvl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bulbus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olfactorius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olfactorius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gonum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olfactorium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/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substantia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perforata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de-DE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de-DE" sz="2400" b="1" dirty="0" err="1">
                <a:latin typeface="Times New Roman" pitchFamily="18" charset="0"/>
                <a:cs typeface="Times New Roman" pitchFamily="18" charset="0"/>
              </a:rPr>
              <a:t>ділянку</a:t>
            </a:r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err="1">
                <a:latin typeface="Times New Roman" pitchFamily="18" charset="0"/>
                <a:cs typeface="Times New Roman" pitchFamily="18" charset="0"/>
              </a:rPr>
              <a:t>прозорої</a:t>
            </a:r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err="1">
                <a:latin typeface="Times New Roman" pitchFamily="18" charset="0"/>
                <a:cs typeface="Times New Roman" pitchFamily="18" charset="0"/>
              </a:rPr>
              <a:t>перегородки</a:t>
            </a:r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sz="2400" b="1" dirty="0" err="1"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err="1">
                <a:latin typeface="Times New Roman" pitchFamily="18" charset="0"/>
                <a:cs typeface="Times New Roman" pitchFamily="18" charset="0"/>
              </a:rPr>
              <a:t>septali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Центральний відділ:</a:t>
            </a:r>
          </a:p>
          <a:p>
            <a:pPr marL="457200" indent="-457200">
              <a:buAutoNum type="arabicParenR"/>
            </a:pPr>
            <a:r>
              <a:rPr lang="de-DE" sz="2400" b="1" i="1" dirty="0" err="1">
                <a:latin typeface="Times New Roman" pitchFamily="18" charset="0"/>
                <a:cs typeface="Times New Roman" pitchFamily="18" charset="0"/>
              </a:rPr>
              <a:t>Hippocampus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arenR"/>
            </a:pPr>
            <a:r>
              <a:rPr lang="en-US" sz="2400" b="1" dirty="0"/>
              <a:t>Fimbria hippocampi</a:t>
            </a:r>
          </a:p>
          <a:p>
            <a:pPr marL="514350" indent="-514350">
              <a:buAutoNum type="arabicParenR"/>
            </a:pPr>
            <a:r>
              <a:rPr lang="en-US" sz="2400" b="1" dirty="0" err="1"/>
              <a:t>Lobus</a:t>
            </a:r>
            <a:r>
              <a:rPr lang="en-US" sz="2400" b="1" dirty="0"/>
              <a:t> </a:t>
            </a:r>
            <a:r>
              <a:rPr lang="en-US" sz="2400" b="1" dirty="0" err="1"/>
              <a:t>limbicus</a:t>
            </a:r>
            <a:br>
              <a:rPr lang="uk-UA" sz="2400" u="sng" dirty="0"/>
            </a:br>
            <a:endParaRPr lang="ru-RU" sz="2400" u="sng" dirty="0"/>
          </a:p>
        </p:txBody>
      </p:sp>
      <p:pic>
        <p:nvPicPr>
          <p:cNvPr id="6" name="Picture 2" descr="image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876009"/>
            <a:ext cx="2711745" cy="3138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7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4969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Лімбічна доля </a:t>
            </a:r>
            <a:r>
              <a:rPr lang="uk-UA" sz="2400" b="1" dirty="0"/>
              <a:t>(</a:t>
            </a:r>
            <a:r>
              <a:rPr lang="en-US" sz="2400" b="1" dirty="0" err="1"/>
              <a:t>limbus</a:t>
            </a:r>
            <a:r>
              <a:rPr lang="en-US" sz="2400" b="1" dirty="0"/>
              <a:t> – </a:t>
            </a:r>
            <a:r>
              <a:rPr lang="uk-UA" sz="2400" b="1" dirty="0"/>
              <a:t>край)</a:t>
            </a:r>
          </a:p>
          <a:p>
            <a:pPr marL="457200" indent="-457200">
              <a:buAutoNum type="arabicParenR"/>
            </a:pPr>
            <a:r>
              <a:rPr lang="en-US" sz="2400" b="1" dirty="0"/>
              <a:t>Sulcus </a:t>
            </a:r>
            <a:r>
              <a:rPr lang="en-US" sz="2400" b="1" dirty="0" err="1"/>
              <a:t>cinguli</a:t>
            </a:r>
            <a:r>
              <a:rPr lang="en-US" sz="2400" b="1" dirty="0"/>
              <a:t> </a:t>
            </a:r>
          </a:p>
          <a:p>
            <a:pPr marL="457200" indent="-457200">
              <a:buAutoNum type="arabicParenR"/>
            </a:pPr>
            <a:r>
              <a:rPr lang="en-US" sz="2400" b="1" dirty="0" err="1"/>
              <a:t>Gyrus</a:t>
            </a:r>
            <a:r>
              <a:rPr lang="en-US" sz="2400" b="1" dirty="0"/>
              <a:t> </a:t>
            </a:r>
            <a:r>
              <a:rPr lang="en-US" sz="2400" b="1" dirty="0" err="1"/>
              <a:t>cinguli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/>
              <a:t>Isthmus </a:t>
            </a:r>
            <a:r>
              <a:rPr lang="en-US" sz="2400" b="1" dirty="0" err="1"/>
              <a:t>gyrus</a:t>
            </a:r>
            <a:r>
              <a:rPr lang="en-US" sz="2400" b="1" dirty="0"/>
              <a:t> </a:t>
            </a:r>
            <a:r>
              <a:rPr lang="en-US" sz="2400" b="1" dirty="0" err="1"/>
              <a:t>cinguli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 err="1"/>
              <a:t>Gyrus</a:t>
            </a:r>
            <a:r>
              <a:rPr lang="en-US" sz="2400" b="1" dirty="0"/>
              <a:t> </a:t>
            </a:r>
            <a:r>
              <a:rPr lang="en-US" sz="2400" b="1" dirty="0" err="1"/>
              <a:t>fasciolaris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 err="1"/>
              <a:t>Gyrus</a:t>
            </a:r>
            <a:r>
              <a:rPr lang="en-US" sz="2400" b="1" dirty="0"/>
              <a:t> </a:t>
            </a:r>
            <a:r>
              <a:rPr lang="en-US" sz="2400" b="1" dirty="0" err="1"/>
              <a:t>parahippocampalis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 err="1"/>
              <a:t>Uncus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/>
              <a:t>Sulcus </a:t>
            </a:r>
            <a:r>
              <a:rPr lang="en-US" sz="2400" b="1" dirty="0" err="1"/>
              <a:t>hippocampalis</a:t>
            </a:r>
            <a:r>
              <a:rPr lang="en-US" sz="2400" b="1" dirty="0"/>
              <a:t> </a:t>
            </a:r>
          </a:p>
          <a:p>
            <a:pPr marL="457200" indent="-457200">
              <a:buFontTx/>
              <a:buAutoNum type="arabicParenR"/>
            </a:pPr>
            <a:r>
              <a:rPr lang="en-US" sz="2400" b="1" dirty="0" err="1"/>
              <a:t>Gyrus</a:t>
            </a:r>
            <a:r>
              <a:rPr lang="en-US" sz="2400" b="1" dirty="0"/>
              <a:t> </a:t>
            </a:r>
            <a:r>
              <a:rPr lang="en-US" sz="2400" b="1" dirty="0" err="1"/>
              <a:t>dentatus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/>
              <a:t>Fimbria hippocampi</a:t>
            </a:r>
          </a:p>
          <a:p>
            <a:pPr marL="457200" indent="-457200">
              <a:buFontTx/>
              <a:buAutoNum type="arabicParenR"/>
            </a:pPr>
            <a:r>
              <a:rPr lang="en-US" sz="2400" b="1" dirty="0"/>
              <a:t>Sulcus </a:t>
            </a:r>
            <a:r>
              <a:rPr lang="en-US" sz="2400" b="1" dirty="0" err="1"/>
              <a:t>collateralis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r>
              <a:rPr lang="en-US" sz="2400" b="1" dirty="0"/>
              <a:t>Sulcus </a:t>
            </a:r>
            <a:r>
              <a:rPr lang="en-US" sz="2400" b="1" dirty="0" err="1"/>
              <a:t>rhinalis</a:t>
            </a:r>
            <a:endParaRPr lang="en-US" sz="2400" b="1" dirty="0"/>
          </a:p>
          <a:p>
            <a:pPr marL="457200" indent="-457200">
              <a:buFontTx/>
              <a:buAutoNum type="arabicParenR"/>
            </a:pPr>
            <a:endParaRPr lang="en-US" sz="2400" b="1" dirty="0"/>
          </a:p>
          <a:p>
            <a:pPr marL="457200" indent="-457200">
              <a:buAutoNum type="arabicParenR"/>
            </a:pPr>
            <a:endParaRPr lang="en-US" sz="2400" b="1" dirty="0"/>
          </a:p>
          <a:p>
            <a:pPr marL="457200" indent="-457200">
              <a:buAutoNum type="arabicParenR"/>
            </a:pPr>
            <a:endParaRPr lang="ru-RU" sz="2400" b="1" dirty="0"/>
          </a:p>
        </p:txBody>
      </p:sp>
      <p:pic>
        <p:nvPicPr>
          <p:cNvPr id="3" name="Picture 5" descr="gyri et lobi 3 unc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193" y="832282"/>
            <a:ext cx="4304075" cy="295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982268" y="3432581"/>
            <a:ext cx="2996383" cy="338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36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3401882" cy="23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14496" y="142851"/>
            <a:ext cx="571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Лімбічна система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Термін введений у 1952р. </a:t>
            </a:r>
            <a:r>
              <a:rPr lang="uk-UA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Мак-Лін</a:t>
            </a:r>
            <a:r>
              <a:rPr lang="uk-UA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88" y="1268760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Включає : всі складові нюхового мозку,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лімбічну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долю,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гіпокамп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мигдаликоподібне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тіло, бліду перетинку.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Багато дослідників відносять до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лімбічної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системи і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Функції: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  участь в забезпеченні підтримки постійності внутрішнього   середовища </a:t>
            </a:r>
          </a:p>
          <a:p>
            <a:pPr marL="342900" indent="-342900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регуляція вегетативних функцій  </a:t>
            </a:r>
          </a:p>
          <a:p>
            <a:pPr marL="342900" indent="-342900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формування емоцій і мотивацій </a:t>
            </a:r>
          </a:p>
          <a:p>
            <a:pPr marL="342900" indent="-342900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формування довготривалої пам'яті </a:t>
            </a:r>
          </a:p>
          <a:p>
            <a:pPr marL="342900" indent="-342900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забезпечення зовнішніх соціальних проявів </a:t>
            </a:r>
          </a:p>
          <a:p>
            <a:pPr marL="342900" indent="-342900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генезі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афективних проявів (гніву, люті, ейфорії, насолоди, статевого збудження, неспокою, страху, злоби, хорошого настрою) </a:t>
            </a:r>
          </a:p>
          <a:p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214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148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Центральне місце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серед утворень 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лімбічної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системи відводиться </a:t>
            </a:r>
            <a:r>
              <a:rPr lang="uk-UA" sz="3200" b="1" u="sng" dirty="0" err="1">
                <a:latin typeface="Times New Roman" pitchFamily="18" charset="0"/>
                <a:cs typeface="Times New Roman" pitchFamily="18" charset="0"/>
              </a:rPr>
              <a:t>гіпокампу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Анатомічним субстратом для забезпечення прояву емоцій та афектів є </a:t>
            </a:r>
            <a:r>
              <a:rPr lang="uk-UA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гіпокампальне</a:t>
            </a:r>
            <a:r>
              <a:rPr lang="uk-UA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коло</a:t>
            </a:r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гіпокамп</a:t>
            </a:r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склепіння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сосочкове тіло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передні ядра 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гіпоталямуса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поясна звивина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гіпокамп</a:t>
            </a:r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Безперервно циркулююче збудження по </a:t>
            </a:r>
            <a:r>
              <a:rPr lang="uk-UA" sz="3200" b="1" u="sng" dirty="0" err="1">
                <a:latin typeface="Times New Roman" pitchFamily="18" charset="0"/>
                <a:cs typeface="Times New Roman" pitchFamily="18" charset="0"/>
              </a:rPr>
              <a:t>гіпокампальному</a:t>
            </a:r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 колу визначає, головним чином, тонічну активацію кори великих півкуль, а також інтенсивність емоцій. </a:t>
            </a:r>
          </a:p>
        </p:txBody>
      </p:sp>
    </p:spTree>
    <p:extLst>
      <p:ext uri="{BB962C8B-B14F-4D97-AF65-F5344CB8AC3E}">
        <p14:creationId xmlns:p14="http://schemas.microsoft.com/office/powerpoint/2010/main" val="24132630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15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Будова кори головного мозку</a:t>
            </a:r>
            <a:endParaRPr lang="ru-RU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2918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Кора півкуль великого мозку - найвищий і найскладніше побудований нервовий центр екранного типу, діяльність якого забезпечує регуляцію різноманітних функцій організму та складних форм поведінки.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Кора великого мозку,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cortex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cerebri</a:t>
            </a:r>
            <a:r>
              <a:rPr lang="de-DE" sz="22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утворена: </a:t>
            </a:r>
          </a:p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b="1" u="sng" dirty="0">
                <a:latin typeface="Times New Roman" pitchFamily="18" charset="0"/>
                <a:cs typeface="Times New Roman" pitchFamily="18" charset="0"/>
              </a:rPr>
              <a:t>шар сірої речовини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на поверхні звивин (ЗО %) і в глибині борозен (70 %). </a:t>
            </a:r>
            <a:br>
              <a:rPr lang="uk-UA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u="sng" dirty="0">
                <a:latin typeface="Times New Roman" pitchFamily="18" charset="0"/>
                <a:cs typeface="Times New Roman" pitchFamily="18" charset="0"/>
              </a:rPr>
              <a:t>Загальна площа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1500-2500 см</a:t>
            </a:r>
            <a:r>
              <a:rPr lang="uk-UA" sz="2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. Об’єм біля 300 см</a:t>
            </a:r>
            <a:r>
              <a:rPr lang="uk-UA" sz="2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Сіра речовина містить: </a:t>
            </a:r>
            <a:br>
              <a:rPr lang="uk-UA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нервові клітини (біля 10-15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uk-UA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нервові волокна  </a:t>
            </a:r>
            <a:br>
              <a:rPr lang="uk-UA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клітини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нейроглії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(понад 100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53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4E2B0-DE70-44F4-8F5D-59960DCE1C34}" type="slidenum">
              <a:rPr lang="ru-RU"/>
              <a:pPr>
                <a:defRPr/>
              </a:pPr>
              <a:t>108</a:t>
            </a:fld>
            <a:endParaRPr lang="ru-RU"/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0"/>
            <a:ext cx="4191000" cy="647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   - lamina molecularis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   - lamina granularis externa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 - lamina pyramidalis externa; </a:t>
            </a:r>
            <a:endParaRPr lang="ru-RU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ru-RU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мал</a:t>
            </a:r>
            <a:r>
              <a:rPr lang="uk-UA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</a:t>
            </a: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пірамідні клітини </a:t>
            </a: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 - lamina granularis interna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  - lamina pyramidalis interna; </a:t>
            </a:r>
            <a:endParaRPr lang="uk-UA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uk-UA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великі пірамідні клітини </a:t>
            </a: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 </a:t>
            </a:r>
            <a:r>
              <a:rPr lang="uk-UA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lamina multiformis</a:t>
            </a:r>
            <a:endParaRPr lang="uk-UA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916" name="Picture 7" descr="шари кори в фотошоп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1" descr="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40619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1037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БАЗАЛЬНІ ЯДРА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b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NUCLEI BASALIA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6112" y="1479310"/>
            <a:ext cx="4716016" cy="43810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uk-UA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базальних ядер належать: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смугасте тіло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corpus striatum</a:t>
            </a: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(об’єднує хвостате ядро та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сочевицеподібне</a:t>
            </a:r>
            <a:r>
              <a:rPr kumimoji="0" lang="uk-UA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ядро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</a:t>
            </a:r>
            <a:r>
              <a:rPr kumimoji="0" lang="uk-UA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важливі центри </a:t>
            </a:r>
            <a:r>
              <a:rPr kumimoji="0" lang="uk-UA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екстрапірамідної</a:t>
            </a:r>
            <a:r>
              <a:rPr kumimoji="0" lang="uk-UA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системи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огорожа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claustrum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функції остаточно не з’ясовані);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мигдалеподібне тіло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corpus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amygdaloideum</a:t>
            </a: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(утворення нюхового мозку і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сладова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частина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лімбічної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системи).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базальні ядр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928" y="2276872"/>
            <a:ext cx="4542071" cy="35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131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86F703-4C37-4663-8C5E-F7C98346EBCE}" type="slidenum">
              <a:rPr lang="uk-UA" smtClean="0"/>
              <a:pPr eaLnBrk="1" hangingPunct="1"/>
              <a:t>11</a:t>
            </a:fld>
            <a:endParaRPr lang="uk-UA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2249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12" name="Picture 3" descr="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-11113" y="5946775"/>
            <a:ext cx="9144001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000" b="1">
                <a:ea typeface="Times New Roman" pitchFamily="18" charset="0"/>
                <a:cs typeface="Arial" charset="0"/>
              </a:rPr>
              <a:t>Типи нейтроцитів (за В.Г.Єлісєєвим та ін., 1970).</a:t>
            </a:r>
            <a:endParaRPr lang="ru-RU" sz="21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2000">
                <a:ea typeface="Times New Roman" pitchFamily="18" charset="0"/>
                <a:cs typeface="Arial" charset="0"/>
              </a:rPr>
              <a:t>1 – уніполярний; 2 – псевдоуніполярний; 3 – біполярний; 4-мультиполярний</a:t>
            </a:r>
            <a:r>
              <a:rPr lang="ru-RU" sz="1000">
                <a:ea typeface="Times New Roman" pitchFamily="18" charset="0"/>
                <a:cs typeface="Arial" charset="0"/>
              </a:rPr>
              <a:t>.</a:t>
            </a:r>
            <a:endParaRPr lang="ru-RU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06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971" y="105273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Хвостате ядро та лушпина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розвиваються з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матриксу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навколо бічних шлуночків і є похідним нової кори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telencephalon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Ці ядра складають разом </a:t>
            </a:r>
            <a:r>
              <a:rPr lang="uk-UA" sz="2800" b="1" u="sng" dirty="0" err="1">
                <a:latin typeface="Times New Roman" pitchFamily="18" charset="0"/>
                <a:cs typeface="Times New Roman" pitchFamily="18" charset="0"/>
              </a:rPr>
              <a:t>стріатум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неостріатум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800" b="1" dirty="0">
                <a:latin typeface="Times New Roman" pitchFamily="18" charset="0"/>
                <a:cs typeface="Times New Roman" pitchFamily="18" charset="0"/>
              </a:rPr>
            </a:b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Філогенетично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старші бліді кулі мають назву </a:t>
            </a:r>
            <a:r>
              <a:rPr lang="uk-UA" sz="2800" b="1" u="sng" dirty="0" err="1">
                <a:latin typeface="Times New Roman" pitchFamily="18" charset="0"/>
                <a:cs typeface="Times New Roman" pitchFamily="18" charset="0"/>
              </a:rPr>
              <a:t>палідум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палеостріатум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paleostriatum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). 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196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" y="361"/>
            <a:ext cx="9144000" cy="38174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8" tIns="55220" rIns="81638" bIns="40819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de-DE" sz="5443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Times New Roman" pitchFamily="16" charset="0"/>
              </a:rPr>
              <a:t>Органи</a:t>
            </a:r>
            <a:r>
              <a:rPr lang="de-DE" sz="5443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Times New Roman" pitchFamily="16" charset="0"/>
              </a:rPr>
              <a:t>чуття</a:t>
            </a:r>
            <a:r>
              <a:rPr lang="de-DE" sz="5443" b="1" u="sng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–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це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спеціальні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структури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,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що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забезпечують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сприйняття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організмом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змін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,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які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відбуваються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в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зовнішньому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середовищі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і в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самому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de-DE" sz="5443" b="1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організмі</a:t>
            </a:r>
            <a:r>
              <a:rPr lang="de-DE" sz="5443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</a:t>
            </a:r>
            <a:br>
              <a:rPr lang="de-DE" sz="254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</a:br>
            <a:endParaRPr lang="de-DE" sz="1633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95164"/>
      </p:ext>
    </p:extLst>
  </p:cSld>
  <p:clrMapOvr>
    <a:masterClrMapping/>
  </p:clrMapOvr>
  <p:transition spd="med"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" y="98281"/>
            <a:ext cx="9144000" cy="38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55220" rIns="81638" bIns="40819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br>
              <a:rPr lang="de-DE" altLang="ru-UA" sz="254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І.П.Павлову біологічне призначення органів чуття заключається в їх участі в складній пристосувальній діяльності організму</a:t>
            </a:r>
            <a:r>
              <a:rPr lang="ru-RU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направленій на постійне урівноваження його з середовищем.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b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чуття по визначенню І.П. Павлова – це перифер</a:t>
            </a:r>
            <a:r>
              <a:rPr lang="ru-RU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йні частини аналізаторів.</a:t>
            </a:r>
          </a:p>
        </p:txBody>
      </p:sp>
    </p:spTree>
    <p:extLst>
      <p:ext uri="{BB962C8B-B14F-4D97-AF65-F5344CB8AC3E}">
        <p14:creationId xmlns:p14="http://schemas.microsoft.com/office/powerpoint/2010/main" val="684629724"/>
      </p:ext>
    </p:extLst>
  </p:cSld>
  <p:clrMapOvr>
    <a:masterClrMapping/>
  </p:clrMapOvr>
  <p:transition spd="med"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" y="1031400"/>
            <a:ext cx="9144000" cy="6215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8" tIns="55220" rIns="81638" bIns="40819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чуття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оточуючого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3628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визначають</a:t>
            </a:r>
            <a:r>
              <a:rPr lang="de-DE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 чуття, які передають відчуття дотику, тиску, болі температури.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нюху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смаку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зору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слуху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uk-UA" sz="3628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статичного відчуття.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endParaRPr lang="de-DE" sz="254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39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89961"/>
            <a:ext cx="9144000" cy="52329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Виходячи з характеру подразнень, що сприймаються органами чуття, їх </a:t>
            </a:r>
            <a:r>
              <a:rPr lang="uk-UA" sz="3991" b="1" dirty="0" err="1">
                <a:latin typeface="Times New Roman" pitchFamily="18" charset="0"/>
                <a:cs typeface="Times New Roman" pitchFamily="18" charset="0"/>
              </a:rPr>
              <a:t>можно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 класифікувати: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991" b="1" u="sng" dirty="0">
                <a:latin typeface="Times New Roman" pitchFamily="18" charset="0"/>
                <a:cs typeface="Times New Roman" pitchFamily="18" charset="0"/>
              </a:rPr>
              <a:t>Подразник механічний 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– орган шкіряного відчуття, орган слуху, статичного чуття.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991" b="1" u="sng" dirty="0">
                <a:latin typeface="Times New Roman" pitchFamily="18" charset="0"/>
                <a:cs typeface="Times New Roman" pitchFamily="18" charset="0"/>
              </a:rPr>
              <a:t>Подразник хімічний 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– орган нюху, орган смаку.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991" b="1" u="sng" dirty="0">
                <a:latin typeface="Times New Roman" pitchFamily="18" charset="0"/>
                <a:cs typeface="Times New Roman" pitchFamily="18" charset="0"/>
              </a:rPr>
              <a:t>Подразник світловий 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– орган зору.</a:t>
            </a:r>
            <a:endParaRPr lang="ru-RU" sz="3991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4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" y="448201"/>
            <a:ext cx="9144000" cy="523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чуття можно розділити на дві групи:</a:t>
            </a:r>
            <a:endParaRPr lang="en-US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 Контактні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1) Орган шкіряного чуття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2) Орган смаку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3) Орган статичного чуття</a:t>
            </a:r>
            <a:endParaRPr lang="en-US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 Дистантні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1) Орган зору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2) Орган нюху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 3) Орган слуху</a:t>
            </a:r>
          </a:p>
        </p:txBody>
      </p:sp>
    </p:spTree>
    <p:extLst>
      <p:ext uri="{BB962C8B-B14F-4D97-AF65-F5344CB8AC3E}">
        <p14:creationId xmlns:p14="http://schemas.microsoft.com/office/powerpoint/2010/main" val="41327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3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" y="513001"/>
            <a:ext cx="9144000" cy="632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 особливості розвитку, будови, функції органів чуття, можна виділити такі типи органів чуття: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290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903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І. Тип.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До нього відносять: орган зору і орган нюху. Вони закладаються в ембріогенезі як частини нервової трубки. В основі їх будови лежать первинно чутливі або нейросенсорні рецепторні клітини. Ці клітини відрізняються тим, що вони мають спеціалізовані периферійні відростки, які сприймають коливання світлових хвиль чи молекул пахучих речовин, а також центральні відростки, по яким збудження в виді нервових імпульсів передаються проміжній частині аналізаторів.</a:t>
            </a:r>
            <a:endParaRPr lang="ru-RU" altLang="ru-UA" sz="290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-71999" y="227881"/>
            <a:ext cx="9144000" cy="70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35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ІІ. Тип.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До нього відносять органи смаку, рівноваги, слуху.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Ці органи закладаються в ембріогенезі в складі ектодерми із особливих потовщень – плакот. Їх основним сприймаючим елементом являється вторинно чутливі – сенсоепітеліальні рецепторні клітини.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489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" y="227881"/>
            <a:ext cx="9144000" cy="632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4354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На відміну від нейросенсорних, клітин вони не мають аксоподібних відростків. Збудження, які виникають в них під дією смакових речовин або коливань повітряного або рідинного середовищ, передаються на нервові закінчення проміжних частин відповідних аналізаторів. </a:t>
            </a:r>
            <a:endParaRPr lang="ru-RU" altLang="ru-UA" sz="4354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0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-24480" y="734760"/>
            <a:ext cx="9144001" cy="611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89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ІІІ. Тип.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Це група рецепторних інкапсульованих і не інкапсульованих тілець і утворень, до яких можна віднести тільця Фатера – Пачині, тільця Гольджі – Мацоні, тощо.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290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l" eaLnBrk="1" hangingPunct="1"/>
            <a:r>
              <a:rPr lang="en-US" sz="3200" b="1" dirty="0"/>
              <a:t>	</a:t>
            </a:r>
            <a:r>
              <a:rPr lang="uk-UA" sz="3200" b="1" u="sng" dirty="0">
                <a:solidFill>
                  <a:srgbClr val="FF0000"/>
                </a:solidFill>
              </a:rPr>
              <a:t>Аксон</a:t>
            </a:r>
            <a:r>
              <a:rPr lang="uk-UA" sz="3200" dirty="0"/>
              <a:t> </a:t>
            </a:r>
            <a:r>
              <a:rPr lang="uk-UA" sz="3200" u="sng" dirty="0"/>
              <a:t>(центральний відросток), </a:t>
            </a:r>
            <a:r>
              <a:rPr lang="uk-UA" sz="3200" dirty="0"/>
              <a:t>частіше всього довгий, має відносно невелику кількість гілок; </a:t>
            </a:r>
            <a:r>
              <a:rPr lang="uk-UA" sz="3200" dirty="0" err="1"/>
              <a:t>з</a:t>
            </a:r>
            <a:r>
              <a:rPr lang="uk-UA" sz="3200" dirty="0" err="1">
                <a:sym typeface="Symbol" pitchFamily="18" charset="2"/>
              </a:rPr>
              <a:t></a:t>
            </a:r>
            <a:r>
              <a:rPr lang="uk-UA" sz="3200" dirty="0" err="1"/>
              <a:t>єднується</a:t>
            </a:r>
            <a:r>
              <a:rPr lang="uk-UA" sz="3200" dirty="0"/>
              <a:t> з іншими нейронами і </a:t>
            </a:r>
            <a:r>
              <a:rPr lang="uk-UA" sz="3200" dirty="0" err="1"/>
              <a:t>ефекторами</a:t>
            </a:r>
            <a:r>
              <a:rPr lang="uk-UA" sz="3200" dirty="0"/>
              <a:t> (</a:t>
            </a:r>
            <a:r>
              <a:rPr lang="uk-UA" sz="3200" dirty="0" err="1"/>
              <a:t>м</a:t>
            </a:r>
            <a:r>
              <a:rPr lang="uk-UA" sz="3200" dirty="0" err="1">
                <a:sym typeface="Symbol" pitchFamily="18" charset="2"/>
              </a:rPr>
              <a:t></a:t>
            </a:r>
            <a:r>
              <a:rPr lang="uk-UA" sz="3200" dirty="0" err="1"/>
              <a:t>язами</a:t>
            </a:r>
            <a:r>
              <a:rPr lang="uk-UA" sz="3200" dirty="0"/>
              <a:t>, залозами та ін.). </a:t>
            </a:r>
            <a:br>
              <a:rPr lang="uk-UA" sz="3200" dirty="0"/>
            </a:br>
            <a:r>
              <a:rPr lang="uk-UA" sz="3200" dirty="0"/>
              <a:t>	</a:t>
            </a:r>
            <a:r>
              <a:rPr lang="uk-UA" sz="3200" b="1" u="sng" dirty="0">
                <a:solidFill>
                  <a:srgbClr val="FF0000"/>
                </a:solidFill>
              </a:rPr>
              <a:t>Дендрити</a:t>
            </a:r>
            <a:r>
              <a:rPr lang="uk-UA" sz="3200" i="1" dirty="0"/>
              <a:t> </a:t>
            </a:r>
            <a:r>
              <a:rPr lang="uk-UA" sz="3200" u="sng" dirty="0"/>
              <a:t>(периферичні відростки)  </a:t>
            </a:r>
            <a:r>
              <a:rPr lang="uk-UA" sz="3200" dirty="0"/>
              <a:t>більш  короткі  в  порівнянні  з  аксоном, які  широко розгалужуються і закінчуються </a:t>
            </a:r>
            <a:r>
              <a:rPr lang="uk-UA" sz="3200" b="1" dirty="0">
                <a:solidFill>
                  <a:srgbClr val="FF0000"/>
                </a:solidFill>
              </a:rPr>
              <a:t>рецепторами</a:t>
            </a:r>
            <a:r>
              <a:rPr lang="uk-UA" sz="3200" dirty="0"/>
              <a:t>, які сприймають нервові подразнення і трансформують їх в нервовий імпульс</a:t>
            </a:r>
            <a:br>
              <a:rPr lang="uk-UA" sz="3200" dirty="0"/>
            </a:br>
            <a:r>
              <a:rPr lang="uk-UA" sz="3200" u="sng" dirty="0"/>
              <a:t>По дендритах </a:t>
            </a:r>
            <a:r>
              <a:rPr lang="uk-UA" sz="3200" dirty="0"/>
              <a:t>нервовий імпульс передається </a:t>
            </a:r>
            <a:r>
              <a:rPr lang="uk-UA" sz="3200" u="sng" dirty="0"/>
              <a:t>від рецептора до тіла нервової клітини.</a:t>
            </a:r>
          </a:p>
        </p:txBody>
      </p:sp>
      <p:sp>
        <p:nvSpPr>
          <p:cNvPr id="1843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3288F9-9994-4623-95C3-F689A32A025A}" type="slidenum">
              <a:rPr lang="uk-UA" smtClean="0"/>
              <a:pPr eaLnBrk="1" hangingPunct="1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362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UA"/>
          </a:p>
        </p:txBody>
      </p:sp>
      <p:sp>
        <p:nvSpPr>
          <p:cNvPr id="19459" name="Содержимое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UA"/>
          </a:p>
        </p:txBody>
      </p:sp>
      <p:pic>
        <p:nvPicPr>
          <p:cNvPr id="11268" name="Picture 2" descr="C:\Documents and Settings\Admin\Рабочий стол\101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915984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601" y="513001"/>
            <a:ext cx="9144000" cy="5637600"/>
          </a:xfrm>
        </p:spPr>
        <p:txBody>
          <a:bodyPr/>
          <a:lstStyle/>
          <a:p>
            <a:pPr algn="l" eaLnBrk="1" hangingPunct="1"/>
            <a:r>
              <a:rPr lang="en-US" altLang="ru-UA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 з органів чуття є частиною аналізатора, який за І.П.Павловим, складається з трьох частин:</a:t>
            </a:r>
          </a:p>
        </p:txBody>
      </p:sp>
    </p:spTree>
    <p:extLst>
      <p:ext uri="{BB962C8B-B14F-4D97-AF65-F5344CB8AC3E}">
        <p14:creationId xmlns:p14="http://schemas.microsoft.com/office/powerpoint/2010/main" val="25281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560" y="642601"/>
            <a:ext cx="8893440" cy="6026400"/>
          </a:xfrm>
        </p:spPr>
        <p:txBody>
          <a:bodyPr/>
          <a:lstStyle/>
          <a:p>
            <a:pPr algn="l" eaLnBrk="1" hangingPunct="1"/>
            <a:r>
              <a:rPr lang="en-US" altLang="ru-UA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ru-UA" sz="5443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периферійна частина 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– рецептори, які визначають специфіку органів чуття та трансформують енергію зовнішнього подразнення у нервовий процес;</a:t>
            </a:r>
          </a:p>
        </p:txBody>
      </p:sp>
    </p:spTree>
    <p:extLst>
      <p:ext uri="{BB962C8B-B14F-4D97-AF65-F5344CB8AC3E}">
        <p14:creationId xmlns:p14="http://schemas.microsoft.com/office/powerpoint/2010/main" val="35918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altLang="ru-UA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UA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UA" sz="4808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ru-UA" sz="480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кондуктор</a:t>
            </a:r>
            <a:r>
              <a:rPr lang="uk-UA" altLang="ru-UA" sz="4808" b="1">
                <a:latin typeface="Times New Roman" panose="02020603050405020304" pitchFamily="18" charset="0"/>
                <a:cs typeface="Times New Roman" panose="02020603050405020304" pitchFamily="18" charset="0"/>
              </a:rPr>
              <a:t> (провідник) шляхів проведення нервового подразнення – нерви та екстероцептивні провідні шляхи спинного та головного мозку;</a:t>
            </a:r>
            <a:br>
              <a:rPr lang="uk-UA" altLang="ru-UA" sz="4808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UA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UA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/>
            <a:r>
              <a:rPr lang="en-US" altLang="ru-UA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ru-UA" sz="489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кірковий кінець аналізатора 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– нейрони проекційних зон кори головного мозку (зорові, слухові і т.п.) де відбувається аналіз та синтез отриманих відчуттів. </a:t>
            </a:r>
          </a:p>
        </p:txBody>
      </p:sp>
    </p:spTree>
    <p:extLst>
      <p:ext uri="{BB962C8B-B14F-4D97-AF65-F5344CB8AC3E}">
        <p14:creationId xmlns:p14="http://schemas.microsoft.com/office/powerpoint/2010/main" val="38126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6553441" y="6245641"/>
            <a:ext cx="2134080" cy="47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3A78D3B6-F1C4-4F78-916C-7FFF2004F0C8}" type="slidenum">
              <a:rPr lang="ru-RU" altLang="ru-UA" sz="136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125</a:t>
            </a:fld>
            <a:endParaRPr lang="ru-RU" altLang="ru-UA" sz="136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3" name="Picture 4" descr="gyri et lobi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9144000" cy="62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 descr="gyri et lobi 3 unc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9144000" cy="62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587521" y="2187721"/>
            <a:ext cx="6988320" cy="133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870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зору</a:t>
            </a:r>
            <a:endParaRPr lang="ru-RU" sz="870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29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681" y="3624841"/>
            <a:ext cx="3994560" cy="30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 descr="41 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41" y="168841"/>
            <a:ext cx="2293920" cy="22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32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1521" y="1801"/>
            <a:ext cx="2472480" cy="30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uk-UA" sz="2812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4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Зір</a:t>
            </a:r>
            <a:r>
              <a:rPr lang="uk-UA" sz="4898" b="1" dirty="0">
                <a:latin typeface="Times New Roman" pitchFamily="18" charset="0"/>
                <a:cs typeface="Times New Roman" pitchFamily="18" charset="0"/>
              </a:rPr>
              <a:t> – це складний фізіологічний процес, який забезпечує визначення світла, кольору, форми, величини, руху, віддаленості, </a:t>
            </a:r>
            <a:r>
              <a:rPr lang="uk-UA" sz="4898" b="1" dirty="0" err="1">
                <a:latin typeface="Times New Roman" pitchFamily="18" charset="0"/>
                <a:cs typeface="Times New Roman" pitchFamily="18" charset="0"/>
              </a:rPr>
              <a:t>міжпросторових</a:t>
            </a:r>
            <a:r>
              <a:rPr lang="uk-UA" sz="4898" b="1" dirty="0">
                <a:latin typeface="Times New Roman" pitchFamily="18" charset="0"/>
                <a:cs typeface="Times New Roman" pitchFamily="18" charset="0"/>
              </a:rPr>
              <a:t> відношень предметів і об’єктів в оточуючому світі. </a:t>
            </a:r>
          </a:p>
        </p:txBody>
      </p:sp>
    </p:spTree>
    <p:extLst>
      <p:ext uri="{BB962C8B-B14F-4D97-AF65-F5344CB8AC3E}">
        <p14:creationId xmlns:p14="http://schemas.microsoft.com/office/powerpoint/2010/main" val="7595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Зоровий аналізатор здійснює орієнтацію в навколишньому середовищі значно більшою мірою порівняно з іншими аналізаторами (людина отримує 75-85 % інформації через зоровий аналізатор). 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Адекватним стимулом для сітківки ока служить видимий спектр електромагнітних хвиль в межах від 400 до 800 нм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/>
            <a:r>
              <a:rPr lang="uk-UA" altLang="ru-UA" sz="3175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Око та структури його утворів (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oculus et structurae pertinent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 з:</a:t>
            </a:r>
            <a:b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1) очного яблука, </a:t>
            </a:r>
            <a:b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2) зорового нерва, </a:t>
            </a:r>
            <a:b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3) додаткових структур ока (зовнішні м’язи очного яблука, брови, повіки, кон'юнктива, сльозовий апарат).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4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B30F5-93A0-4AA0-BEA7-4E454CD630BB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611188" y="188913"/>
            <a:ext cx="83534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3200" b="1" dirty="0">
                <a:solidFill>
                  <a:srgbClr val="FF0000"/>
                </a:solidFill>
              </a:rPr>
              <a:t>Рецептори</a:t>
            </a:r>
            <a:r>
              <a:rPr lang="uk-UA" sz="2400" dirty="0"/>
              <a:t> – це чутливі нервові закінчення на дендритах, які сприймають (беруть, </a:t>
            </a:r>
            <a:r>
              <a:rPr lang="en-US" sz="2400" dirty="0"/>
              <a:t>recipe -</a:t>
            </a:r>
            <a:r>
              <a:rPr lang="uk-UA" sz="2400" dirty="0"/>
              <a:t> брати) зовнішні і внутрішні подразнення і перетворюють (трансформують) їх </a:t>
            </a:r>
            <a:r>
              <a:rPr lang="uk-UA" sz="2400" u="sng" dirty="0"/>
              <a:t>в енергію нервового імпульсу</a:t>
            </a:r>
            <a:r>
              <a:rPr lang="uk-UA" sz="2400" dirty="0"/>
              <a:t>.</a:t>
            </a:r>
          </a:p>
          <a:p>
            <a:pPr eaLnBrk="1" hangingPunct="1"/>
            <a:endParaRPr lang="uk-UA" sz="2400" dirty="0"/>
          </a:p>
          <a:p>
            <a:pPr eaLnBrk="1" hangingPunct="1"/>
            <a:r>
              <a:rPr lang="uk-UA" sz="2400" dirty="0"/>
              <a:t>	</a:t>
            </a:r>
            <a:r>
              <a:rPr lang="uk-UA" sz="2400" u="sng" dirty="0"/>
              <a:t>Нервовий імпульс </a:t>
            </a:r>
            <a:r>
              <a:rPr lang="uk-UA" sz="2400" dirty="0"/>
              <a:t>має електричну природу, є хвилею деполяризації – </a:t>
            </a:r>
            <a:r>
              <a:rPr lang="uk-UA" sz="2400" dirty="0" err="1"/>
              <a:t>реполяризації</a:t>
            </a:r>
            <a:r>
              <a:rPr lang="uk-UA" sz="2400" dirty="0"/>
              <a:t> цитоплазматичної мембрани.</a:t>
            </a:r>
          </a:p>
          <a:p>
            <a:pPr eaLnBrk="1" hangingPunct="1"/>
            <a:endParaRPr lang="uk-UA" sz="2400" dirty="0"/>
          </a:p>
          <a:p>
            <a:pPr eaLnBrk="1" hangingPunct="1"/>
            <a:r>
              <a:rPr lang="uk-UA" sz="2400" dirty="0"/>
              <a:t>	</a:t>
            </a:r>
            <a:r>
              <a:rPr lang="uk-UA" sz="2400" u="sng" dirty="0">
                <a:solidFill>
                  <a:srgbClr val="FF0000"/>
                </a:solidFill>
              </a:rPr>
              <a:t>Види рецепторів (залежно від подразника):</a:t>
            </a:r>
            <a:br>
              <a:rPr lang="uk-UA" sz="2400" dirty="0"/>
            </a:br>
            <a:r>
              <a:rPr lang="uk-UA" sz="2400" dirty="0"/>
              <a:t>1) Механорецептори</a:t>
            </a:r>
            <a:br>
              <a:rPr lang="uk-UA" sz="2400" dirty="0"/>
            </a:br>
            <a:r>
              <a:rPr lang="uk-UA" sz="2400" dirty="0"/>
              <a:t>2) Терморецептори (теплові і холодові)</a:t>
            </a:r>
            <a:br>
              <a:rPr lang="uk-UA" sz="2400" dirty="0"/>
            </a:br>
            <a:r>
              <a:rPr lang="uk-UA" sz="2400" dirty="0"/>
              <a:t>3) Барорецептори</a:t>
            </a:r>
            <a:br>
              <a:rPr lang="uk-UA" sz="2400" dirty="0"/>
            </a:br>
            <a:r>
              <a:rPr lang="uk-UA" sz="2400" dirty="0"/>
              <a:t>4) Хеморецептори</a:t>
            </a:r>
            <a:br>
              <a:rPr lang="uk-UA" sz="2400" dirty="0"/>
            </a:br>
            <a:r>
              <a:rPr lang="uk-UA" sz="2400" dirty="0"/>
              <a:t>5) </a:t>
            </a:r>
            <a:r>
              <a:rPr lang="uk-UA" sz="2400" dirty="0" err="1"/>
              <a:t>Дистанторецептори</a:t>
            </a:r>
            <a:r>
              <a:rPr lang="uk-UA" sz="2400" dirty="0"/>
              <a:t> (слухові, зорові, нюхові)</a:t>
            </a:r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13032999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uk-UA" sz="3175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Зорова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функція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сприймання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світлових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коливань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певної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частоти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очним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яблуком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вужчому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розумінні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оболонок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сітківкою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), яке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сукупності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системою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нервових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провідників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мозкових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центрів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передавання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світлових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подразнень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перетворення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зорові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образи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uk-UA" sz="3175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додаткових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структур ока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, опора,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циркуляція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рідин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531" b="1" dirty="0" err="1">
                <a:latin typeface="Times New Roman" pitchFamily="18" charset="0"/>
                <a:cs typeface="Times New Roman" pitchFamily="18" charset="0"/>
              </a:rPr>
              <a:t>іннервація</a:t>
            </a:r>
            <a:r>
              <a:rPr lang="ru-RU" sz="6531" b="1" dirty="0">
                <a:latin typeface="Times New Roman" pitchFamily="18" charset="0"/>
                <a:cs typeface="Times New Roman" pitchFamily="18" charset="0"/>
              </a:rPr>
              <a:t> ока.</a:t>
            </a:r>
            <a:endParaRPr lang="uk-UA" sz="6531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1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" y="5858702"/>
            <a:ext cx="9144000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" y="21474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75781" name="Picture 3" descr="29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81001"/>
            <a:ext cx="5077440" cy="39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9396" name="Group 20"/>
          <p:cNvGraphicFramePr>
            <a:graphicFrameLocks noGrp="1"/>
          </p:cNvGraphicFramePr>
          <p:nvPr/>
        </p:nvGraphicFramePr>
        <p:xfrm>
          <a:off x="1834560" y="361"/>
          <a:ext cx="7309440" cy="6857280"/>
        </p:xfrm>
        <a:graphic>
          <a:graphicData uri="http://schemas.openxmlformats.org/drawingml/2006/table">
            <a:tbl>
              <a:tblPr/>
              <a:tblGrid>
                <a:gridCol w="340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Око.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рогівка з райдужкою, що просвічується;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білкова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ока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півмісяцева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складка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получн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 (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кон’юнктив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и);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овіково-носова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складка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ічна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спайка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рисередній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кут ока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м’ясце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льозовий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сосочок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ижня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зіниця;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задній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кант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ередній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кант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бічний кут ока;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б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ічна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спайка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ант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рогівки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верхня повіка;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брова.</a:t>
                      </a:r>
                      <a:endParaRPr kumimoji="0" lang="uk-UA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7" marR="91447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3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1681" y="407881"/>
            <a:ext cx="8569440" cy="6408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2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bulbus</a:t>
            </a:r>
            <a:r>
              <a:rPr lang="en-US" sz="362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oculi</a:t>
            </a:r>
            <a:r>
              <a:rPr lang="uk-UA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має форму неправильної кулі. 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очному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яблуці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виділяють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передній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полюс (</a:t>
            </a:r>
            <a:r>
              <a:rPr lang="en-US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polus</a:t>
            </a:r>
            <a:r>
              <a:rPr lang="en-US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anterior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– центр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передньої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рогівки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задній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полюс (</a:t>
            </a:r>
            <a:r>
              <a:rPr lang="en-US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polus</a:t>
            </a:r>
            <a:r>
              <a:rPr lang="en-US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posterior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діаметрально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протилежну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точку,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розміщену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трохи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назовні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входу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зорового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нерва і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сполучену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переднім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полюсом прямою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лінією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зовнішньою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віссю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очного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яблука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axis </a:t>
            </a:r>
            <a:r>
              <a:rPr lang="en-US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bulbi</a:t>
            </a:r>
            <a:r>
              <a:rPr lang="en-US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externus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дорівнює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24 мм)</a:t>
            </a:r>
            <a:r>
              <a:rPr lang="en-US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362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121" y="16201"/>
            <a:ext cx="4285019" cy="793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4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 Unicode MS" charset="0"/>
              </a:rPr>
              <a:t>Очне</a:t>
            </a:r>
            <a:r>
              <a:rPr lang="ru-RU" sz="4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 Unicode MS" charset="0"/>
              </a:rPr>
              <a:t> </a:t>
            </a:r>
            <a:r>
              <a:rPr lang="ru-RU" sz="4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 Unicode MS" charset="0"/>
              </a:rPr>
              <a:t>яблуко</a:t>
            </a:r>
            <a:r>
              <a:rPr lang="ru-RU" sz="4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 Unicode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61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1" y="171798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" y="18810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35845" name="Picture 3" descr="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5001"/>
            <a:ext cx="5885280" cy="59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3492" name="Group 20"/>
          <p:cNvGraphicFramePr>
            <a:graphicFrameLocks noGrp="1"/>
          </p:cNvGraphicFramePr>
          <p:nvPr/>
        </p:nvGraphicFramePr>
        <p:xfrm>
          <a:off x="2514240" y="693001"/>
          <a:ext cx="6629760" cy="4419566"/>
        </p:xfrm>
        <a:graphic>
          <a:graphicData uri="http://schemas.openxmlformats.org/drawingml/2006/table">
            <a:tbl>
              <a:tblPr/>
              <a:tblGrid>
                <a:gridCol w="331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4" marR="91444" marT="45703" marB="4570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Горизонтальний розріз очного яблука.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передній полюс;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рогівка;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передня камера;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кришталик;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задня камера;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сліпа частина сітківки;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зубчаста лінія;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меридіан;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екватор;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диск зорового нерва;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центральна ямка;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задній полюс;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зоровий нерв;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зорова частина сітківки;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власна судинна оболонка;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білкова оболонка очного яблука;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війкове тіло;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райдужка.</a:t>
                      </a:r>
                      <a:endParaRPr kumimoji="0" lang="uk-U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703" marB="4570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637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5841" y="449641"/>
            <a:ext cx="914400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Очне яблуко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 т</a:t>
            </a:r>
            <a:r>
              <a:rPr lang="ru-RU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ри оболонки:                                  </a:t>
            </a:r>
            <a:r>
              <a:rPr lang="ru-RU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волокниста,</a:t>
            </a:r>
            <a:br>
              <a:rPr lang="ru-RU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судинна</a:t>
            </a:r>
            <a:br>
              <a:rPr lang="ru-RU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внутрішня</a:t>
            </a:r>
            <a:r>
              <a:rPr lang="ru-RU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Вони послідовно обгортають ядро і утворюють разом з ним складний анатомо-функціональний комплекс – очне яблуко.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складається з світлозаломлюючих середовищ, що заповнюють його камери: передню, задню та зазадню, або склисту. </a:t>
            </a:r>
            <a:br>
              <a:rPr lang="uk-UA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UA" sz="317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3"/>
          <p:cNvSpPr txBox="1">
            <a:spLocks noChangeArrowheads="1"/>
          </p:cNvSpPr>
          <p:nvPr/>
        </p:nvSpPr>
        <p:spPr bwMode="auto">
          <a:xfrm>
            <a:off x="-28799" y="1225801"/>
            <a:ext cx="8621280" cy="528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tunica fibrosa</a:t>
            </a:r>
            <a:r>
              <a:rPr lang="uk-UA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bulbi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складається з задньої більшої білкової оболонки (</a:t>
            </a:r>
            <a:r>
              <a:rPr lang="en-US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клєра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), до складу якої входять еластичні і колагенові волокна. Вона щільна і непрозора. Товщиною від 0,4 до 1,6мм. В задніх відділах стовщена і лише у місці виходу зорового нерва різко стоншується і утворює дірчату пластинку, через яку проходять волокна зорового нерва.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601" y="253801"/>
            <a:ext cx="5121146" cy="715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354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Фіброзна оболонка </a:t>
            </a:r>
            <a:endParaRPr lang="ru-RU" sz="4354" dirty="0"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6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1681" y="348841"/>
            <a:ext cx="8752320" cy="61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 частина фіброзної оболонки – </a:t>
            </a:r>
            <a:r>
              <a:rPr lang="uk-UA" altLang="ru-UA" sz="3266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рогівка (</a:t>
            </a:r>
            <a:r>
              <a:rPr lang="en-US" altLang="ru-UA" sz="3266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cornea</a:t>
            </a:r>
            <a:r>
              <a:rPr lang="en-US" altLang="ru-UA" sz="3266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 структура рогівки, її фізичні властивості роблять її більш прозорою ніж скло. В рогівці відносні кровоносні судини. А живлення її відбувається за допомогою вологи передньої камери ока і капілярів, які розміщені в лімбі (між білковою оболонкою і рогівкою.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В рогівці знаходиться велика кількість нервових волокон (рогівковий рефлекс).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401" y="98281"/>
            <a:ext cx="8752320" cy="580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3628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Таким чином, фіброзна оболонка виконує: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Захисну функцію 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Забезпечує постійність розмірів і форми ока, що має велике значення для здійснення зорової функції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Служить місцем для прикріплення м'язів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Забезпечує </a:t>
            </a:r>
            <a:r>
              <a:rPr lang="uk-UA" sz="3628" b="1" dirty="0" err="1">
                <a:latin typeface="Times New Roman" pitchFamily="18" charset="0"/>
                <a:cs typeface="Times New Roman" pitchFamily="18" charset="0"/>
              </a:rPr>
              <a:t>світлопровідну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3628" b="1" dirty="0" err="1">
                <a:latin typeface="Times New Roman" pitchFamily="18" charset="0"/>
                <a:cs typeface="Times New Roman" pitchFamily="18" charset="0"/>
              </a:rPr>
              <a:t>світлозаломлюючу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функції.</a:t>
            </a:r>
            <a:endParaRPr lang="ru-RU" sz="3628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7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30401" y="642601"/>
            <a:ext cx="8226720" cy="1143360"/>
          </a:xfrm>
        </p:spPr>
        <p:txBody>
          <a:bodyPr>
            <a:normAutofit fontScale="90000"/>
          </a:bodyPr>
          <a:lstStyle/>
          <a:p>
            <a:r>
              <a:rPr lang="uk-UA" altLang="ru-UA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Судинна оболонка очного яблука</a:t>
            </a:r>
            <a:b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Tunica vasculosa bulbi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799" y="2003402"/>
            <a:ext cx="9172800" cy="4766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Поділяється на три різні за структурою і функцію відділи: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3266" b="1" u="sng" dirty="0">
                <a:latin typeface="Times New Roman" pitchFamily="18" charset="0"/>
                <a:cs typeface="Times New Roman" pitchFamily="18" charset="0"/>
              </a:rPr>
              <a:t> Власна судинна оболонка 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Choroidea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. Становить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задні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судинної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оболонки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виходу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зорового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нерва до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зубчатої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лінії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, де вона переходить у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війкове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білковою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оболонкою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3266" b="1" i="1" dirty="0" err="1">
                <a:latin typeface="Times New Roman" pitchFamily="18" charset="0"/>
                <a:cs typeface="Times New Roman" pitchFamily="18" charset="0"/>
              </a:rPr>
              <a:t>choroidea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знаходиться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навколосудинний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простір, який являється системою щілин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66" b="1" i="1" dirty="0" err="1">
                <a:latin typeface="Times New Roman" pitchFamily="18" charset="0"/>
                <a:cs typeface="Times New Roman" pitchFamily="18" charset="0"/>
              </a:rPr>
              <a:t>Choroidea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складається з великої кількості артеріол і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венул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66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27588-D901-4C14-A468-AD2CDF6EA4B4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468313" y="260350"/>
            <a:ext cx="8280400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600" dirty="0">
                <a:solidFill>
                  <a:srgbClr val="FF0000"/>
                </a:solidFill>
              </a:rPr>
              <a:t>Рецептори </a:t>
            </a:r>
            <a:r>
              <a:rPr lang="uk-UA" sz="2600" dirty="0"/>
              <a:t>(залежно від місця подразнення)</a:t>
            </a:r>
            <a:r>
              <a:rPr lang="uk-UA" sz="2600" b="1" dirty="0"/>
              <a:t>: </a:t>
            </a:r>
            <a:br>
              <a:rPr lang="uk-UA" sz="2600" b="1" dirty="0"/>
            </a:br>
            <a:r>
              <a:rPr lang="uk-UA" sz="2600" b="1" u="sng" dirty="0" err="1">
                <a:solidFill>
                  <a:srgbClr val="FF0000"/>
                </a:solidFill>
              </a:rPr>
              <a:t>екстерорецептори</a:t>
            </a:r>
            <a:r>
              <a:rPr lang="uk-UA" sz="2600" b="1" dirty="0"/>
              <a:t> (</a:t>
            </a:r>
            <a:r>
              <a:rPr lang="uk-UA" sz="2600" b="1" dirty="0" err="1"/>
              <a:t>контакторецептори</a:t>
            </a:r>
            <a:r>
              <a:rPr lang="uk-UA" sz="2600" b="1" dirty="0"/>
              <a:t> в шкірі, слизових оболонках та </a:t>
            </a:r>
            <a:r>
              <a:rPr lang="uk-UA" sz="2600" b="1" dirty="0" err="1"/>
              <a:t>дистанторецептори</a:t>
            </a:r>
            <a:r>
              <a:rPr lang="uk-UA" sz="2600" b="1" dirty="0"/>
              <a:t>, які сприймають подразнення на відстані); </a:t>
            </a:r>
          </a:p>
          <a:p>
            <a:pPr eaLnBrk="1" hangingPunct="1"/>
            <a:endParaRPr lang="uk-UA" sz="2600" b="1" u="sng" dirty="0"/>
          </a:p>
          <a:p>
            <a:pPr eaLnBrk="1" hangingPunct="1"/>
            <a:r>
              <a:rPr lang="uk-UA" sz="2600" b="1" u="sng" dirty="0" err="1">
                <a:solidFill>
                  <a:srgbClr val="FF0000"/>
                </a:solidFill>
              </a:rPr>
              <a:t>пропріорецептори</a:t>
            </a:r>
            <a:r>
              <a:rPr lang="uk-UA" sz="2600" b="1" u="sng" dirty="0">
                <a:solidFill>
                  <a:srgbClr val="FF0000"/>
                </a:solidFill>
              </a:rPr>
              <a:t> </a:t>
            </a:r>
            <a:r>
              <a:rPr lang="uk-UA" sz="2600" b="1" dirty="0"/>
              <a:t>(розташовані в </a:t>
            </a:r>
            <a:r>
              <a:rPr lang="uk-UA" sz="2600" b="1" dirty="0" err="1"/>
              <a:t>м</a:t>
            </a:r>
            <a:r>
              <a:rPr lang="uk-UA" sz="2600" b="1" dirty="0" err="1">
                <a:sym typeface="Symbol" pitchFamily="18" charset="2"/>
              </a:rPr>
              <a:t></a:t>
            </a:r>
            <a:r>
              <a:rPr lang="uk-UA" sz="2600" b="1" dirty="0" err="1"/>
              <a:t>язах</a:t>
            </a:r>
            <a:r>
              <a:rPr lang="uk-UA" sz="2600" b="1" dirty="0"/>
              <a:t>, </a:t>
            </a:r>
            <a:r>
              <a:rPr lang="uk-UA" sz="2600" b="1" dirty="0" err="1"/>
              <a:t>зв</a:t>
            </a:r>
            <a:r>
              <a:rPr lang="uk-UA" sz="2600" b="1" dirty="0" err="1">
                <a:sym typeface="Symbol" pitchFamily="18" charset="2"/>
              </a:rPr>
              <a:t></a:t>
            </a:r>
            <a:r>
              <a:rPr lang="uk-UA" sz="2600" b="1" dirty="0" err="1"/>
              <a:t>язках</a:t>
            </a:r>
            <a:r>
              <a:rPr lang="uk-UA" sz="2600" b="1" dirty="0"/>
              <a:t>, сухожилках, суглобах, суглобових капсулах); </a:t>
            </a:r>
          </a:p>
          <a:p>
            <a:pPr eaLnBrk="1" hangingPunct="1"/>
            <a:endParaRPr lang="uk-UA" sz="2600" b="1" u="sng" dirty="0"/>
          </a:p>
          <a:p>
            <a:pPr eaLnBrk="1" hangingPunct="1"/>
            <a:r>
              <a:rPr lang="uk-UA" sz="2600" b="1" u="sng" dirty="0" err="1">
                <a:solidFill>
                  <a:srgbClr val="FF0000"/>
                </a:solidFill>
              </a:rPr>
              <a:t>інтерорецептори</a:t>
            </a:r>
            <a:r>
              <a:rPr lang="uk-UA" sz="2600" b="1" dirty="0"/>
              <a:t> (розташовані в нутрощах та судинах). </a:t>
            </a:r>
          </a:p>
          <a:p>
            <a:pPr eaLnBrk="1" hangingPunct="1"/>
            <a:r>
              <a:rPr lang="uk-UA" sz="2600" b="1" dirty="0"/>
              <a:t>Ці рецептори сприймають </a:t>
            </a:r>
            <a:r>
              <a:rPr lang="uk-UA" sz="2600" b="1" u="sng" dirty="0">
                <a:solidFill>
                  <a:srgbClr val="FF0000"/>
                </a:solidFill>
              </a:rPr>
              <a:t>відповідні види чутливості:</a:t>
            </a:r>
          </a:p>
          <a:p>
            <a:pPr eaLnBrk="1" hangingPunct="1"/>
            <a:r>
              <a:rPr lang="ru-RU" sz="2600" b="1" dirty="0"/>
              <a:t>	- </a:t>
            </a:r>
            <a:r>
              <a:rPr lang="ru-RU" sz="2600" b="1" dirty="0" err="1"/>
              <a:t>екстероцептивну</a:t>
            </a:r>
            <a:r>
              <a:rPr lang="ru-RU" sz="2600" b="1" dirty="0"/>
              <a:t>	</a:t>
            </a:r>
            <a:br>
              <a:rPr lang="ru-RU" sz="2600" b="1" dirty="0"/>
            </a:br>
            <a:r>
              <a:rPr lang="ru-RU" sz="2600" b="1" dirty="0"/>
              <a:t>	- </a:t>
            </a:r>
            <a:r>
              <a:rPr lang="ru-RU" sz="2600" b="1" dirty="0" err="1"/>
              <a:t>пропріоцептивну</a:t>
            </a:r>
            <a:br>
              <a:rPr lang="ru-RU" sz="2600" b="1" dirty="0"/>
            </a:br>
            <a:r>
              <a:rPr lang="ru-RU" sz="2600" b="1" dirty="0"/>
              <a:t>	- </a:t>
            </a:r>
            <a:r>
              <a:rPr lang="ru-RU" sz="2600" b="1" dirty="0" err="1"/>
              <a:t>інтероцептивну</a:t>
            </a:r>
            <a:endParaRPr lang="uk-UA" sz="2600" b="1" dirty="0"/>
          </a:p>
          <a:p>
            <a:pPr eaLnBrk="1" hangingPunct="1"/>
            <a:endParaRPr lang="uk-UA" sz="2600" dirty="0"/>
          </a:p>
          <a:p>
            <a:pPr eaLnBrk="1" hangingPunct="1"/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6092344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27880"/>
            <a:ext cx="9144000" cy="71029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uk-UA" sz="2903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uk-UA" sz="3266" b="1" u="sng" dirty="0">
                <a:latin typeface="Times New Roman" pitchFamily="18" charset="0"/>
                <a:cs typeface="Times New Roman" pitchFamily="18" charset="0"/>
              </a:rPr>
              <a:t>Війкове тіло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6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corpus 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ciliare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має вигляд кільця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яке являється продовження власної судинної оболонки. Війкове тіло складається: 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       а) війкове коло (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orbiculus</a:t>
            </a:r>
            <a:r>
              <a:rPr lang="en-US" sz="326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ciliaris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має війковий м'яз 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musculus</a:t>
            </a:r>
            <a:r>
              <a:rPr lang="en-US" sz="326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ciliaris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, який містить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різнонаправлені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пучки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міоцитів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, що йдуть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меридіонально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повздожньо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, радіально і циркулярно. Скорочення вікового м'яза розслабляє війковий поясок (зв'язка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Цинна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), який зв'язаний з капсулою кришталика і здійснює акомодацію. </a:t>
            </a:r>
            <a:r>
              <a:rPr lang="uk-UA" sz="3266" b="1" u="sng" dirty="0">
                <a:latin typeface="Times New Roman" pitchFamily="18" charset="0"/>
                <a:cs typeface="Times New Roman" pitchFamily="18" charset="0"/>
              </a:rPr>
              <a:t>Акомодація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– зміна кривизни кришталика, яка необхідна для розгляді предметів розміщених на різній відстані від ока.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266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0371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6881" y="358921"/>
            <a:ext cx="9144000" cy="63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399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Війковий вінець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 radialis</a:t>
            </a:r>
            <a:r>
              <a:rPr lang="en-US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складається з війкових відростків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processus ciliaris</a:t>
            </a:r>
            <a:r>
              <a:rPr lang="en-US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Вони містять густе сплетення капілярів і відіграють роль своєрідної залози, яка продукує водянисту вологу очного яблука. Ця продукція здійснюється трьома шляхами: 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3628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дифузією,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3628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ультрафільтрацією 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3628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активною секрецією війчатих відростків</a:t>
            </a:r>
            <a:r>
              <a:rPr lang="uk-UA" altLang="ru-UA" sz="362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6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"/>
          <p:cNvSpPr>
            <a:spLocks noChangeArrowheads="1"/>
          </p:cNvSpPr>
          <p:nvPr/>
        </p:nvSpPr>
        <p:spPr bwMode="auto">
          <a:xfrm>
            <a:off x="1" y="227880"/>
            <a:ext cx="9144000" cy="673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2903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62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Райдужка 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iris</a:t>
            </a:r>
            <a:r>
              <a:rPr lang="en-US" sz="3628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передня частина судинної оболонки. Вона розташована спереду від кришталика і розмежовує передню і задню камери очного яблука. В центрі райдужки розміщена зіниця (</a:t>
            </a:r>
            <a:r>
              <a:rPr lang="en-US" sz="3628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pupilla</a:t>
            </a:r>
            <a:r>
              <a:rPr lang="en-US" sz="3628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. Райдужка має </a:t>
            </a:r>
            <a:r>
              <a:rPr lang="uk-UA" sz="362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пігментний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2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епітелій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, який розміщений на її задній поверхні, а також з </a:t>
            </a:r>
            <a:r>
              <a:rPr lang="uk-UA" sz="3628" b="1" dirty="0" err="1">
                <a:latin typeface="Times New Roman" pitchFamily="18" charset="0"/>
                <a:cs typeface="Times New Roman" pitchFamily="18" charset="0"/>
              </a:rPr>
              <a:t>непосмуговані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м'язи: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а) м'яз – </a:t>
            </a:r>
            <a:r>
              <a:rPr lang="uk-UA" sz="3628" b="1" dirty="0" err="1">
                <a:latin typeface="Times New Roman" pitchFamily="18" charset="0"/>
                <a:cs typeface="Times New Roman" pitchFamily="18" charset="0"/>
              </a:rPr>
              <a:t>звужувач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зіниці (</a:t>
            </a:r>
            <a:r>
              <a:rPr lang="en-US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m. sphincter </a:t>
            </a:r>
            <a:r>
              <a:rPr lang="en-US" sz="3628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pupillae</a:t>
            </a:r>
            <a:r>
              <a:rPr lang="en-US" sz="3628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б) м'яз – розширювач зіниці (</a:t>
            </a:r>
            <a:r>
              <a:rPr lang="en-US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3628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dilatator</a:t>
            </a:r>
            <a:r>
              <a:rPr lang="en-US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28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pupillae</a:t>
            </a:r>
            <a:r>
              <a:rPr lang="en-US" sz="3628" b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2903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" y="14847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1" y="16477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46085" name="Picture 3" descr="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562896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6565" name="Group 21"/>
          <p:cNvGraphicFramePr>
            <a:graphicFrameLocks noGrp="1"/>
          </p:cNvGraphicFramePr>
          <p:nvPr/>
        </p:nvGraphicFramePr>
        <p:xfrm>
          <a:off x="1980001" y="361"/>
          <a:ext cx="7163999" cy="6857280"/>
        </p:xfrm>
        <a:graphic>
          <a:graphicData uri="http://schemas.openxmlformats.org/drawingml/2006/table">
            <a:tbl>
              <a:tblPr/>
              <a:tblGrid>
                <a:gridCol w="3705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Суди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нна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оболо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 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очн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ого яблука 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 її к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ров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носн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суд</a:t>
                      </a: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ини.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рог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передня камера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мал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артер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альн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 коло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дужки;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иш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талик;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задня камера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велике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артер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альн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 коло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ра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дужки;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війкове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ло;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війчасті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артер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вена;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бічний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прям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ий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’яз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ілкова оболонка ока;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суди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нна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оболо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удинно-капілярна пластинка;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ійков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вена;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ітківка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завиткова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вена;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задня довга війкова артерія;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задня коротка війкова артерія;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орови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 нерв; 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центральна артер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 с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ітківк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и.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5" marR="91435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95925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1" y="173238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1" y="18954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47109" name="Picture 3" descr="32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5113440" cy="638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2709" name="Group 21"/>
          <p:cNvGraphicFramePr>
            <a:graphicFrameLocks noGrp="1"/>
          </p:cNvGraphicFramePr>
          <p:nvPr/>
        </p:nvGraphicFramePr>
        <p:xfrm>
          <a:off x="2124001" y="361"/>
          <a:ext cx="7020000" cy="6857280"/>
        </p:xfrm>
        <a:graphic>
          <a:graphicData uri="http://schemas.openxmlformats.org/drawingml/2006/table">
            <a:tbl>
              <a:tblPr/>
              <a:tblGrid>
                <a:gridCol w="302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Суд</a:t>
                      </a: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ини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очного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ябл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Вольф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ом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-Хайдеггер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ом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).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орозна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білкової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енозна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пазуха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білкової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ередн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війков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артері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артерії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сполучної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вена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власної судинної оболонки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vv.vorticosae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Ruyscha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через канали </a:t>
                      </a: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Говіуса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впадають в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vv.ophthalmicae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(головний шлях </a:t>
                      </a: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віддтока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венозної крові з очного яблука)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ілкова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ока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короткі задні війкові артерії;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центральні артерія та вена сітківки;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артеріальне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коло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оровог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 нерва;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овгі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війкові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довга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війкова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велике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альн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оло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дужки;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мал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альн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оло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дужки;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рог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а.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8813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" y="161358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1" y="177588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48133" name="Picture 3" descr="33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30441"/>
            <a:ext cx="5148000" cy="507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4758" name="Group 22"/>
          <p:cNvGraphicFramePr>
            <a:graphicFrameLocks noGrp="1"/>
          </p:cNvGraphicFramePr>
          <p:nvPr/>
        </p:nvGraphicFramePr>
        <p:xfrm>
          <a:off x="1476001" y="361"/>
          <a:ext cx="7668000" cy="6857280"/>
        </p:xfrm>
        <a:graphic>
          <a:graphicData uri="http://schemas.openxmlformats.org/drawingml/2006/table">
            <a:tbl>
              <a:tblPr/>
              <a:tblGrid>
                <a:gridCol w="4040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4" marR="91444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uk-U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ійкове</a:t>
                      </a: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тіло та структури, що його утворюють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</a:t>
                      </a:r>
                      <a:r>
                        <a:rPr kumimoji="0" lang="uk-U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гля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</a:t>
                      </a: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склера;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судинна оболонка;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зорова частина сітківки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(pars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optica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retinae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зубчаста лінія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ora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serrata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війкове тіло;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війкові відростки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processus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ciliaris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), 70,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виробляють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humor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aquosus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разом з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plicae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ciliares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утворюють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corona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ciliaris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пояскові волокна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утворюють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zonula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ciliaris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Zinn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), між волокнами знаходяться поясні простори –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spatia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zonularia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(Petit)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кришталик;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райдужка;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розходження </a:t>
                      </a: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пояскових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волокон в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capsula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lentis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72950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1" y="9533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1" y="111636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49157" name="Picture 3" descr="35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01"/>
            <a:ext cx="4860000" cy="39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6804" name="Group 20"/>
          <p:cNvGraphicFramePr>
            <a:graphicFrameLocks noGrp="1"/>
          </p:cNvGraphicFramePr>
          <p:nvPr/>
        </p:nvGraphicFramePr>
        <p:xfrm>
          <a:off x="1618561" y="361"/>
          <a:ext cx="7525440" cy="6888464"/>
        </p:xfrm>
        <a:graphic>
          <a:graphicData uri="http://schemas.openxmlformats.org/drawingml/2006/table">
            <a:tbl>
              <a:tblPr/>
              <a:tblGrid>
                <a:gridCol w="4108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7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2" marB="4571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Будова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огівково-білков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частин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очног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ябл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Горизонтальн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зр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камера 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оч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ного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ябл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складки райдужки;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мале артеріальне коло райдужки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кришталик;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ядро кришталика;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капсула кришталика;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м’яз-звужувач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зіниці;</a:t>
                      </a:r>
                      <a:endParaRPr kumimoji="0" lang="uk-UA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райдужна частина сітківки;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м’яз-розширювач зіниці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пояскові волокна;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війкове тіло;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війковий відросток;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колові волокна війкового м’яза (м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”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яз Мюллера);</a:t>
                      </a:r>
                      <a:endParaRPr kumimoji="0" lang="uk-UA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меридіанні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волокна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війкового м’яза (м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”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яз 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Брюкке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);</a:t>
                      </a:r>
                      <a:endParaRPr kumimoji="0" lang="uk-UA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війкова частина сітківки;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навколосудинний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простір;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17, 18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білкова оболонка;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сполучна оболонка (кон’юнктива);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передня війкова вена;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елике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артеріальне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коло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райдужки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судиннооболонкова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частина 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трабекулярної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сітки;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райдужково-рогівковий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кут;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spatia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anguli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iridocorneale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(Fontana)</a:t>
                      </a:r>
                      <a:endParaRPr kumimoji="0" lang="uk-UA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шпора білкової оболонки;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 </a:t>
                      </a:r>
                      <a:r>
                        <a:rPr kumimoji="0" lang="uk-UA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венозна пазуха білкової оболонки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(sinus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venosus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sclerae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Schlemm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(канал </a:t>
                      </a:r>
                      <a:r>
                        <a:rPr kumimoji="0" lang="uk-UA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Шлемма</a:t>
                      </a:r>
                      <a:r>
                        <a:rPr kumimoji="0" lang="uk-UA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);</a:t>
                      </a:r>
                      <a:endParaRPr kumimoji="0" lang="uk-UA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трабекулярна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сітка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retinaculum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trabeculare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lig.pectinatum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Hueck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і простори </a:t>
                      </a:r>
                      <a:r>
                        <a:rPr kumimoji="0" lang="uk-UA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райдужково-рогівкового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кута (простори Фонтана);</a:t>
                      </a:r>
                      <a:endParaRPr kumimoji="0" lang="uk-UA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заднє пограничне кільце (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кільце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Швальбе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адня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межова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задній епітелій рогівки;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рогівка;</a:t>
                      </a:r>
                      <a:endParaRPr kumimoji="0" 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7813" algn="l"/>
                        </a:tabLst>
                      </a:pPr>
                      <a:r>
                        <a:rPr kumimoji="0" lang="uk-UA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 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задня камера очного яблука.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8" marR="91448" marT="45712" marB="4571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7938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641" y="816841"/>
            <a:ext cx="9144000" cy="507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Таким чином, судинна оболонка виконує функції: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4354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54" b="1" u="sng" dirty="0" err="1">
                <a:latin typeface="Times New Roman" pitchFamily="18" charset="0"/>
                <a:cs typeface="Times New Roman" pitchFamily="18" charset="0"/>
              </a:rPr>
              <a:t>зовнішньої</a:t>
            </a:r>
            <a:r>
              <a:rPr lang="ru-RU" sz="4354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54" b="1" u="sng" dirty="0" err="1">
                <a:latin typeface="Times New Roman" pitchFamily="18" charset="0"/>
                <a:cs typeface="Times New Roman" pitchFamily="18" charset="0"/>
              </a:rPr>
              <a:t>оболонки</a:t>
            </a:r>
            <a:r>
              <a:rPr lang="ru-RU" sz="4354" b="1" u="sng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354" b="1" u="sng" dirty="0" err="1">
                <a:latin typeface="Times New Roman" pitchFamily="18" charset="0"/>
                <a:cs typeface="Times New Roman" pitchFamily="18" charset="0"/>
              </a:rPr>
              <a:t>сітківки</a:t>
            </a:r>
            <a:r>
              <a:rPr lang="ru-RU" sz="4354" b="1" u="sng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акомодаційна функція,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регуляція потоку світла,</a:t>
            </a:r>
          </a:p>
          <a:p>
            <a:pPr marL="311045" indent="-31104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продукція і циркуляція водянистої вологи ока</a:t>
            </a: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7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577801"/>
            <a:ext cx="9144000" cy="685728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retina</a:t>
            </a:r>
            <a:r>
              <a:rPr lang="uk-UA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 – внутрішня, найважливіша з оболонок очного яблука, безпосередньо прилягає до судинної оболонки на  всьому її протязі, аж до краю зіниці. 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Сітківка тонка, майже прозора. У ній можна розрізнити дві принципово різні за будовою частини: </a:t>
            </a:r>
            <a:b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велику, зорову частину; </a:t>
            </a:r>
            <a:br>
              <a:rPr lang="ru-RU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меншу, сліпу частину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253801"/>
            <a:ext cx="3406317" cy="949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987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Сітківка </a:t>
            </a:r>
            <a:endParaRPr lang="ru-RU" sz="5987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  <p:bldP spid="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1" y="219894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" y="236196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57349" name="Picture 3" descr="36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5508000" cy="40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8073" name="Group 25"/>
          <p:cNvGraphicFramePr>
            <a:graphicFrameLocks noGrp="1"/>
          </p:cNvGraphicFramePr>
          <p:nvPr/>
        </p:nvGraphicFramePr>
        <p:xfrm>
          <a:off x="900001" y="-669239"/>
          <a:ext cx="8243999" cy="7528530"/>
        </p:xfrm>
        <a:graphic>
          <a:graphicData uri="http://schemas.openxmlformats.org/drawingml/2006/table">
            <a:tbl>
              <a:tblPr/>
              <a:tblGrid>
                <a:gridCol w="3919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4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6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705" marB="4570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Будова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</a:t>
                      </a:r>
                      <a:r>
                        <a:rPr kumimoji="0" lang="uk-UA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ітківки</a:t>
                      </a:r>
                      <a:r>
                        <a:rPr kumimoji="0" 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ока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гангліозна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клітина;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біполярна клітина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  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горизонтальна клітина; 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паличка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cellulae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opticae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bacilliformes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,130 млн.;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колбочки (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cellulae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opticae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coniformes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6-7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млн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зоровий нерв;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амакринова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клітина;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сітківка.</a:t>
                      </a:r>
                      <a:endParaRPr kumimoji="0" lang="uk-UA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705" marB="4570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86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1600" b="1" dirty="0"/>
              <a:t>	</a:t>
            </a:r>
            <a:br>
              <a:rPr lang="ru-RU" sz="1600" b="1" dirty="0"/>
            </a:br>
            <a:br>
              <a:rPr lang="ru-RU" sz="1600" b="1" dirty="0"/>
            </a:br>
            <a:r>
              <a:rPr lang="ru-RU" sz="1600" b="1" dirty="0"/>
              <a:t>	</a:t>
            </a:r>
            <a:br>
              <a:rPr lang="ru-RU" sz="1600" b="1" dirty="0"/>
            </a:br>
            <a:r>
              <a:rPr lang="ru-RU" sz="1600" b="1" dirty="0"/>
              <a:t>	</a:t>
            </a:r>
            <a:r>
              <a:rPr lang="uk-UA" sz="2800" b="1" u="sng" dirty="0" err="1">
                <a:solidFill>
                  <a:srgbClr val="FF0000"/>
                </a:solidFill>
              </a:rPr>
              <a:t>Екстероцептивна</a:t>
            </a:r>
            <a:r>
              <a:rPr lang="uk-UA" sz="2800" b="1" u="sng" dirty="0">
                <a:solidFill>
                  <a:srgbClr val="FF0000"/>
                </a:solidFill>
              </a:rPr>
              <a:t> чутливість</a:t>
            </a:r>
            <a:r>
              <a:rPr lang="uk-UA" sz="2800" u="sng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поділяється на: </a:t>
            </a:r>
            <a:br>
              <a:rPr lang="uk-UA" sz="2400" dirty="0"/>
            </a:br>
            <a:r>
              <a:rPr lang="uk-UA" sz="2400" dirty="0"/>
              <a:t>	1) поверхневу </a:t>
            </a:r>
            <a:r>
              <a:rPr lang="uk-UA" sz="2400" dirty="0" err="1"/>
              <a:t>екстероцептивну</a:t>
            </a:r>
            <a:r>
              <a:rPr lang="uk-UA" sz="2400" dirty="0"/>
              <a:t> чутливість (тактильна або дотикова, больова, температурна та ін.); </a:t>
            </a:r>
            <a:br>
              <a:rPr lang="uk-UA" sz="2400" dirty="0"/>
            </a:br>
            <a:r>
              <a:rPr lang="uk-UA" sz="2400" dirty="0"/>
              <a:t>	2) </a:t>
            </a:r>
            <a:r>
              <a:rPr lang="uk-UA" sz="2400" dirty="0" err="1"/>
              <a:t>дистантн</a:t>
            </a:r>
            <a:r>
              <a:rPr lang="ru-RU" sz="2400" dirty="0"/>
              <a:t>у</a:t>
            </a:r>
            <a:r>
              <a:rPr lang="uk-UA" sz="2400" dirty="0"/>
              <a:t> </a:t>
            </a:r>
            <a:r>
              <a:rPr lang="uk-UA" sz="2400" dirty="0" err="1"/>
              <a:t>екстероцептивн</a:t>
            </a:r>
            <a:r>
              <a:rPr lang="ru-RU" sz="2400" dirty="0"/>
              <a:t>у</a:t>
            </a:r>
            <a:r>
              <a:rPr lang="uk-UA" sz="2400" dirty="0"/>
              <a:t> чутливість (слух, зір, нюх).</a:t>
            </a:r>
            <a:br>
              <a:rPr lang="uk-UA" sz="2400" dirty="0"/>
            </a:br>
            <a:r>
              <a:rPr lang="uk-UA" sz="2400" dirty="0"/>
              <a:t>	</a:t>
            </a:r>
            <a:r>
              <a:rPr lang="uk-UA" sz="2800" b="1" u="sng" dirty="0" err="1">
                <a:solidFill>
                  <a:srgbClr val="FF0000"/>
                </a:solidFill>
              </a:rPr>
              <a:t>Пропріоцептивна</a:t>
            </a:r>
            <a:r>
              <a:rPr lang="uk-UA" sz="2800" b="1" u="sng" dirty="0">
                <a:solidFill>
                  <a:srgbClr val="FF0000"/>
                </a:solidFill>
              </a:rPr>
              <a:t> чутливість</a:t>
            </a:r>
            <a:r>
              <a:rPr lang="uk-UA" sz="2400" dirty="0"/>
              <a:t> є глибокою і дає інформацію про розміщення або рухи тіла та його частин в просторі. 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uk-UA" sz="2400" u="sng" dirty="0"/>
              <a:t>До </a:t>
            </a:r>
            <a:r>
              <a:rPr lang="uk-UA" sz="2400" u="sng" dirty="0" err="1"/>
              <a:t>пропріоцептивної</a:t>
            </a:r>
            <a:r>
              <a:rPr lang="uk-UA" sz="2400" u="sng" dirty="0"/>
              <a:t> чутливості відносять</a:t>
            </a:r>
            <a:r>
              <a:rPr lang="uk-UA" sz="2400" dirty="0"/>
              <a:t>: </a:t>
            </a:r>
            <a:br>
              <a:rPr lang="uk-UA" sz="2400" dirty="0"/>
            </a:br>
            <a:r>
              <a:rPr lang="uk-UA" sz="2400" dirty="0"/>
              <a:t>- </a:t>
            </a:r>
            <a:r>
              <a:rPr lang="uk-UA" sz="2400" dirty="0" err="1"/>
              <a:t>суглобово-м</a:t>
            </a:r>
            <a:r>
              <a:rPr lang="uk-UA" sz="2400" dirty="0" err="1">
                <a:sym typeface="Symbol" pitchFamily="18" charset="2"/>
              </a:rPr>
              <a:t></a:t>
            </a:r>
            <a:r>
              <a:rPr lang="uk-UA" sz="2400" dirty="0" err="1"/>
              <a:t>язове</a:t>
            </a:r>
            <a:r>
              <a:rPr lang="uk-UA" sz="2400" dirty="0"/>
              <a:t> почуття (власне </a:t>
            </a:r>
            <a:r>
              <a:rPr lang="uk-UA" sz="2400" dirty="0" err="1"/>
              <a:t>пропріоцептивна</a:t>
            </a:r>
            <a:r>
              <a:rPr lang="uk-UA" sz="2400" dirty="0"/>
              <a:t> чутливість); </a:t>
            </a:r>
            <a:br>
              <a:rPr lang="uk-UA" sz="2400" dirty="0"/>
            </a:br>
            <a:r>
              <a:rPr lang="uk-UA" sz="2400" dirty="0"/>
              <a:t>- почуття тиску (визначається здатністю відрізнити тиск від простого дотику); </a:t>
            </a:r>
            <a:br>
              <a:rPr lang="uk-UA" sz="2400" dirty="0"/>
            </a:br>
            <a:r>
              <a:rPr lang="uk-UA" sz="2400" dirty="0"/>
              <a:t>- вібраційну чутливість; </a:t>
            </a:r>
            <a:br>
              <a:rPr lang="uk-UA" sz="2400" dirty="0"/>
            </a:br>
            <a:r>
              <a:rPr lang="uk-UA" sz="2400" dirty="0"/>
              <a:t>- почуття маси.</a:t>
            </a:r>
            <a:br>
              <a:rPr lang="uk-UA" sz="2400" dirty="0"/>
            </a:br>
            <a:r>
              <a:rPr lang="en-US" sz="1050" b="1" dirty="0"/>
              <a:t>	</a:t>
            </a:r>
            <a:r>
              <a:rPr lang="uk-UA" sz="2800" b="1" u="sng" dirty="0" err="1">
                <a:solidFill>
                  <a:srgbClr val="FF0000"/>
                </a:solidFill>
              </a:rPr>
              <a:t>Інтероцептивна</a:t>
            </a:r>
            <a:r>
              <a:rPr lang="uk-UA" sz="2800" b="1" u="sng" dirty="0">
                <a:solidFill>
                  <a:srgbClr val="FF0000"/>
                </a:solidFill>
              </a:rPr>
              <a:t> чутливість</a:t>
            </a:r>
            <a:r>
              <a:rPr lang="uk-UA" sz="2800" u="sng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- відчуття, що виникають при подразненні внутрішніх органів.</a:t>
            </a: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r>
              <a:rPr lang="uk-UA" sz="2400" dirty="0"/>
              <a:t>	</a:t>
            </a:r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D2087F-BB89-4D81-92E9-FE7DAA085814}" type="slidenum">
              <a:rPr lang="uk-UA" smtClean="0"/>
              <a:pPr eaLnBrk="1" hangingPunct="1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794048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" y="2614421"/>
            <a:ext cx="184708" cy="2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0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" y="2591341"/>
            <a:ext cx="184708" cy="3260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graphicFrame>
        <p:nvGraphicFramePr>
          <p:cNvPr id="263226" name="Group 58"/>
          <p:cNvGraphicFramePr>
            <a:graphicFrameLocks noGrp="1"/>
          </p:cNvGraphicFramePr>
          <p:nvPr/>
        </p:nvGraphicFramePr>
        <p:xfrm>
          <a:off x="1" y="1126441"/>
          <a:ext cx="9144000" cy="5444796"/>
        </p:xfrm>
        <a:graphic>
          <a:graphicData uri="http://schemas.openxmlformats.org/drawingml/2006/table">
            <a:tbl>
              <a:tblPr/>
              <a:tblGrid>
                <a:gridCol w="315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96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ОСНОВНІ ТИПИ КОЛБОЧОК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ЧУТЛИВІ ДО ПРОМЕНІВ СИН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ЬО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ГО КОЛЬОРУ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містить пігмент, максимум спектра поглинання якого відповідає довжині хвилі 4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нм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ЧУТЛИВІ ДО ПРОМЕНІВ ЗЕЛ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НОГО КОЛЬОРУ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містить пігмент, максимум спектра поглинання якого відповідає довжині хвилі 53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нм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ЧУТЛИВІ ДО ПРОМЕНІВ 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ЧЕРВО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НОГО КОЛЬОРУ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містить пігмент, максимум спектра поглинання якого відповідає довжині хвилі 5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нм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413" name="Rectangle 52"/>
          <p:cNvSpPr>
            <a:spLocks noChangeArrowheads="1"/>
          </p:cNvSpPr>
          <p:nvPr/>
        </p:nvSpPr>
        <p:spPr bwMode="auto">
          <a:xfrm>
            <a:off x="1" y="394062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</p:spTree>
    <p:extLst>
      <p:ext uri="{BB962C8B-B14F-4D97-AF65-F5344CB8AC3E}">
        <p14:creationId xmlns:p14="http://schemas.microsoft.com/office/powerpoint/2010/main" val="326127019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У задньому відділі дна очного яблука на сітківці особливо виділяються дві ділянки: </a:t>
            </a:r>
            <a:b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UA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диск зорового нерва</a:t>
            </a:r>
            <a:r>
              <a:rPr lang="ru-RU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 nervi optici</a:t>
            </a:r>
            <a:r>
              <a:rPr lang="ru-RU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 – початок зорового нерва;</a:t>
            </a:r>
            <a:b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жовта пляма </a:t>
            </a: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- скопичення колбочок.</a:t>
            </a:r>
            <a:b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У ділянці диска зорового нерва нейросенсорних клітин (паличок та колбочок) немає, тому тут розташована функціонально сліпа пляма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664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1" y="230406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" y="246708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62468" name="Picture 3" descr="38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413001"/>
            <a:ext cx="9144000" cy="27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1619" name="Group 19"/>
          <p:cNvGraphicFramePr>
            <a:graphicFrameLocks noGrp="1"/>
          </p:cNvGraphicFramePr>
          <p:nvPr/>
        </p:nvGraphicFramePr>
        <p:xfrm>
          <a:off x="1" y="4365001"/>
          <a:ext cx="9144000" cy="23328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4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Флюорисцентна ангіограма судин сітківки.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Офтальмоскоп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картина </a:t>
                      </a: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очного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дна.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центральна ямка; 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стрілочка</a:t>
                      </a: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ж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овта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ма.</a:t>
                      </a:r>
                      <a:endParaRPr kumimoji="0" lang="uk-UA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472" name="Rectangle 18"/>
          <p:cNvSpPr>
            <a:spLocks noChangeArrowheads="1"/>
          </p:cNvSpPr>
          <p:nvPr/>
        </p:nvSpPr>
        <p:spPr bwMode="auto">
          <a:xfrm>
            <a:off x="1" y="320118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</p:spTree>
    <p:extLst>
      <p:ext uri="{BB962C8B-B14F-4D97-AF65-F5344CB8AC3E}">
        <p14:creationId xmlns:p14="http://schemas.microsoft.com/office/powerpoint/2010/main" val="7989927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en-US" sz="3175" b="1" dirty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uk-UA" sz="4898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4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Кришталик</a:t>
            </a:r>
            <a:r>
              <a:rPr lang="uk-UA" sz="4898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9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  <a:r>
              <a:rPr lang="uk-UA" sz="4898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898" b="1" dirty="0">
                <a:latin typeface="Times New Roman" pitchFamily="18" charset="0"/>
                <a:cs typeface="Times New Roman" pitchFamily="18" charset="0"/>
              </a:rPr>
              <a:t> має вигляд двоопуклої лінзи із заокругленим краєм та із задньою більш опуклою поверхнею, яка має діаметр 9-10 мм</a:t>
            </a:r>
            <a:r>
              <a:rPr lang="ru-RU" sz="4898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4898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902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endParaRPr lang="ru-RU" altLang="ru-UA"/>
          </a:p>
        </p:txBody>
      </p:sp>
      <p:pic>
        <p:nvPicPr>
          <p:cNvPr id="64515" name="Picture 4" descr="38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01" y="477001"/>
            <a:ext cx="4284000" cy="260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 descr="38й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561" y="3717001"/>
            <a:ext cx="224352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" y="213558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" y="22986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64519" name="Rectangle 9"/>
          <p:cNvSpPr>
            <a:spLocks noChangeArrowheads="1"/>
          </p:cNvSpPr>
          <p:nvPr/>
        </p:nvSpPr>
        <p:spPr bwMode="auto">
          <a:xfrm>
            <a:off x="1" y="22986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graphicFrame>
        <p:nvGraphicFramePr>
          <p:cNvPr id="288799" name="Group 31"/>
          <p:cNvGraphicFramePr>
            <a:graphicFrameLocks noGrp="1"/>
          </p:cNvGraphicFramePr>
          <p:nvPr/>
        </p:nvGraphicFramePr>
        <p:xfrm>
          <a:off x="2772001" y="361"/>
          <a:ext cx="6372001" cy="6857280"/>
        </p:xfrm>
        <a:graphic>
          <a:graphicData uri="http://schemas.openxmlformats.org/drawingml/2006/table">
            <a:tbl>
              <a:tblPr/>
              <a:tblGrid>
                <a:gridCol w="252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9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Кришталик.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вигляд ззаду;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вигляд збоку;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внутрішня будова.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передня поверхня;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ісь;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дня поверхня;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промені;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екватор;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капсула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кришталика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речовина кришталика, кора кришталика;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75" algn="l"/>
                        </a:tabLst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ядро кришталика.</a:t>
                      </a:r>
                      <a:endParaRPr kumimoji="0" lang="uk-U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6063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" y="21471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1" y="23101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65541" name="Picture 3" descr="3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315216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5955" name="Group 19"/>
          <p:cNvGraphicFramePr>
            <a:graphicFrameLocks noGrp="1"/>
          </p:cNvGraphicFramePr>
          <p:nvPr/>
        </p:nvGraphicFramePr>
        <p:xfrm>
          <a:off x="3780001" y="361"/>
          <a:ext cx="4968000" cy="6857280"/>
        </p:xfrm>
        <a:graphic>
          <a:graphicData uri="http://schemas.openxmlformats.org/drawingml/2006/table">
            <a:tbl>
              <a:tblPr/>
              <a:tblGrid>
                <a:gridCol w="467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r>
                        <a:rPr kumimoji="0" lang="uk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Схема акомодації.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Акомодаційне напруження: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йковий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м’яз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(1)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скорочується;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ійковий поясок 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(2)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розслаблений;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кришталик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(3)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стає більш опуклим.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Акомодація в стані спокою: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йковий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м’яз розслаблений;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ійковий поясок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натягнут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ий;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кришталик </a:t>
                      </a: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(4)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стає максимально сплющеним.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задня камера;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431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338" algn="l"/>
                        </a:tabLst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передня камера.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3" marR="91423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8442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42й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001" y="361"/>
            <a:ext cx="5220000" cy="27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4147" name="Group 19"/>
          <p:cNvGraphicFramePr>
            <a:graphicFrameLocks noGrp="1"/>
          </p:cNvGraphicFramePr>
          <p:nvPr/>
        </p:nvGraphicFramePr>
        <p:xfrm>
          <a:off x="1" y="3934441"/>
          <a:ext cx="9144000" cy="372384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3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Заломлюючі середовища очного яблука.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об’єкт;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ІІ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зображення.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Загальна золомлююча сила очного яблука = 58,64 дпт.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Коефіцієнт заломлення: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повітря (1,0 дпт);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рогівка (1,35 дпт);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одяниста волога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(1,33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дпт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);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кришталик (1,43 дпт);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склиста волога (1,33 дпт).</a:t>
                      </a:r>
                      <a:endParaRPr kumimoji="0" lang="uk-UA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1345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4" descr="43 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9401"/>
            <a:ext cx="4212000" cy="27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3" descr="43 Б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01" y="361"/>
            <a:ext cx="278064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5"/>
          <p:cNvSpPr>
            <a:spLocks noChangeArrowheads="1"/>
          </p:cNvSpPr>
          <p:nvPr/>
        </p:nvSpPr>
        <p:spPr bwMode="auto">
          <a:xfrm>
            <a:off x="684001" y="139542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67589" name="Rectangle 26"/>
          <p:cNvSpPr>
            <a:spLocks noChangeArrowheads="1"/>
          </p:cNvSpPr>
          <p:nvPr/>
        </p:nvSpPr>
        <p:spPr bwMode="auto">
          <a:xfrm>
            <a:off x="1" y="4005002"/>
            <a:ext cx="4212000" cy="248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Різновиди о</a:t>
            </a:r>
            <a:r>
              <a:rPr lang="ru-RU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птичн</a:t>
            </a:r>
            <a:r>
              <a:rPr lang="uk-UA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ої</a:t>
            </a:r>
            <a:r>
              <a:rPr lang="ru-RU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 будов</a:t>
            </a:r>
            <a:r>
              <a:rPr lang="uk-UA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 очного яблука</a:t>
            </a:r>
            <a:r>
              <a:rPr lang="uk-UA" altLang="ru-UA" sz="2358" b="1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uk-UA" altLang="ru-UA" sz="2358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1996" b="1" i="1"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uk-UA" altLang="ru-UA" sz="1996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altLang="ru-UA" sz="1996" b="1" i="1"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uk-UA" altLang="ru-UA" sz="1996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міопія</a:t>
            </a:r>
            <a:r>
              <a:rPr lang="uk-UA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uk-UA" altLang="ru-UA" sz="2358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1996" b="1" i="1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uk-UA" altLang="ru-UA" sz="1996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гіперметропія</a:t>
            </a:r>
            <a:r>
              <a:rPr lang="uk-UA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uk-UA" altLang="ru-UA" sz="2358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1996" b="1" i="1"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uk-UA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 астигматизм;</a:t>
            </a:r>
            <a:endParaRPr lang="uk-UA" altLang="ru-UA" sz="2358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1996" b="1" i="1"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 – прес</a:t>
            </a:r>
            <a:r>
              <a:rPr lang="uk-UA" altLang="ru-UA" sz="1996">
                <a:ea typeface="Times New Roman" panose="02020603050405020304" pitchFamily="18" charset="0"/>
                <a:cs typeface="Arial" panose="020B0604020202020204" pitchFamily="34" charset="0"/>
              </a:rPr>
              <a:t>біопія.</a:t>
            </a:r>
            <a:endParaRPr lang="uk-UA" altLang="ru-UA" sz="2358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99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590" name="Rectangle 29"/>
          <p:cNvSpPr>
            <a:spLocks noChangeArrowheads="1"/>
          </p:cNvSpPr>
          <p:nvPr/>
        </p:nvSpPr>
        <p:spPr bwMode="auto">
          <a:xfrm>
            <a:off x="1" y="17384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graphicFrame>
        <p:nvGraphicFramePr>
          <p:cNvPr id="307279" name="Group 79"/>
          <p:cNvGraphicFramePr>
            <a:graphicFrameLocks noGrp="1"/>
          </p:cNvGraphicFramePr>
          <p:nvPr/>
        </p:nvGraphicFramePr>
        <p:xfrm>
          <a:off x="3287521" y="360"/>
          <a:ext cx="5856480" cy="5760708"/>
        </p:xfrm>
        <a:graphic>
          <a:graphicData uri="http://schemas.openxmlformats.org/drawingml/2006/table">
            <a:tbl>
              <a:tblPr/>
              <a:tblGrid>
                <a:gridCol w="411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14" marB="4571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uk-UA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uk-UA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uk-UA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2" marR="91442" marT="45714" marB="4571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14" marB="4571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5252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-51839" y="488522"/>
            <a:ext cx="9144000" cy="570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Прозора безкольорова желеподібна маса, яка заповнює простір очного яблука від задньої поверхні кришталика до сітківки, від якої воно відділене лише тонкою безструктурною прозорою плівкою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 limitans interna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Між кришталиком і склистим тілом – капілярна щілина – 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ретролентальний простір. </a:t>
            </a:r>
          </a:p>
        </p:txBody>
      </p:sp>
      <p:sp>
        <p:nvSpPr>
          <p:cNvPr id="68611" name="Прямоугольник 2"/>
          <p:cNvSpPr>
            <a:spLocks noChangeArrowheads="1"/>
          </p:cNvSpPr>
          <p:nvPr/>
        </p:nvSpPr>
        <p:spPr bwMode="auto">
          <a:xfrm>
            <a:off x="-51839" y="34921"/>
            <a:ext cx="8483413" cy="9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5987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Склисте тіло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corpus vitreum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UA" sz="5987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altLang="ru-UA" sz="598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7420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1" y="36362"/>
            <a:ext cx="9144000" cy="684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 склистого тіла має тонку фібрилярну структуру. Весь простір між фібрилами заповнений рідиною. Склисте тіло, будучи гідрофільним гелем, насичений водою, складається майже на 99% з води.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В склистому тілі дорослої людини відсутні кровоносні судини. Лише в ембріональному періоді розвитку, під час інтенсивного росту кришталика і склистого тіла, воно добре васкуляризовано (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a. vitrea)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8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l" eaLnBrk="1" hangingPunct="1"/>
            <a:r>
              <a:rPr lang="en-US" sz="3200" dirty="0"/>
              <a:t>	</a:t>
            </a:r>
            <a:br>
              <a:rPr lang="uk-UA" sz="3200" dirty="0"/>
            </a:br>
            <a:r>
              <a:rPr lang="uk-UA" sz="3200" dirty="0"/>
              <a:t>Життєдіяльність організму побудована на основі рефлексів. Термін “рефлекс” (від лат. </a:t>
            </a:r>
            <a:r>
              <a:rPr lang="uk-UA" sz="3200" i="1" dirty="0" err="1"/>
              <a:t>reflexus</a:t>
            </a:r>
            <a:r>
              <a:rPr lang="uk-UA" sz="3200" dirty="0"/>
              <a:t>  - зворотній рух) ввів </a:t>
            </a:r>
            <a:r>
              <a:rPr lang="uk-UA" sz="3200" b="1" dirty="0"/>
              <a:t>Декарт</a:t>
            </a:r>
            <a:r>
              <a:rPr lang="uk-UA" sz="3200" dirty="0"/>
              <a:t>. </a:t>
            </a:r>
            <a:br>
              <a:rPr lang="uk-UA" sz="3200" dirty="0"/>
            </a:br>
            <a:r>
              <a:rPr lang="uk-UA" sz="3200" b="1" dirty="0"/>
              <a:t> </a:t>
            </a:r>
            <a:r>
              <a:rPr lang="uk-UA" sz="3200" b="1" u="sng" dirty="0">
                <a:solidFill>
                  <a:srgbClr val="FF0000"/>
                </a:solidFill>
              </a:rPr>
              <a:t>Рефлекс</a:t>
            </a:r>
            <a:r>
              <a:rPr lang="uk-UA" sz="3200" b="1" dirty="0"/>
              <a:t> - здійснена за участю нервової системи реакція організму у відповідь на подразнення, що надходять з зовнішнього або внутрішнього середовища. </a:t>
            </a:r>
            <a:br>
              <a:rPr lang="uk-UA" sz="3200" b="1" dirty="0"/>
            </a:br>
            <a:r>
              <a:rPr lang="uk-UA" sz="3200" u="sng" dirty="0"/>
              <a:t>Морфологічною основою рефлексу</a:t>
            </a:r>
            <a:r>
              <a:rPr lang="uk-UA" sz="3200" dirty="0"/>
              <a:t>, як відповіді на подразнення, </a:t>
            </a:r>
            <a:r>
              <a:rPr lang="uk-UA" sz="3200" u="sng" dirty="0"/>
              <a:t>є рефлекторна дуга.</a:t>
            </a:r>
            <a:br>
              <a:rPr lang="uk-UA" sz="3200" u="sng" dirty="0"/>
            </a:br>
            <a:r>
              <a:rPr lang="uk-UA" sz="3200" b="1" u="sng" dirty="0">
                <a:solidFill>
                  <a:srgbClr val="FF0000"/>
                </a:solidFill>
              </a:rPr>
              <a:t>Рефлекторна дуга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складається з ланцюжка нейронів, які з'єднані </a:t>
            </a:r>
            <a:r>
              <a:rPr lang="uk-UA" sz="3200" dirty="0" err="1"/>
              <a:t>синапсами</a:t>
            </a:r>
            <a:r>
              <a:rPr lang="uk-UA" sz="3200" dirty="0"/>
              <a:t>. </a:t>
            </a:r>
            <a:endParaRPr lang="uk-UA" sz="4800" b="1" u="sng" dirty="0"/>
          </a:p>
        </p:txBody>
      </p:sp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1E1B6E-7F34-4EEA-BEAD-03A79A730273}" type="slidenum">
              <a:rPr lang="uk-UA" smtClean="0"/>
              <a:pPr eaLnBrk="1" hangingPunct="1"/>
              <a:t>16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116632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Рефлекс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	</a:t>
            </a:r>
            <a:endParaRPr lang="uk-UA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64924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ru-RU" altLang="ru-UA" sz="4354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UA" sz="435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 і задня камери </a:t>
            </a:r>
            <a:r>
              <a:rPr lang="ru-RU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очного яблука містять </a:t>
            </a:r>
            <a:r>
              <a:rPr lang="ru-RU" altLang="ru-UA" sz="435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водянисту вологу (</a:t>
            </a:r>
            <a:r>
              <a:rPr lang="ru-RU" altLang="ru-UA" sz="4354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humor </a:t>
            </a:r>
            <a:r>
              <a:rPr lang="en-US" altLang="ru-UA" sz="4354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aquosus</a:t>
            </a:r>
            <a:r>
              <a:rPr lang="ru-RU" altLang="ru-UA" sz="435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прозору безбарвну рідину з питомою вагою 1,005-1,007 і показником заломлення 1,33. До її складу входять вода, трохи білка, мінеральних солей, тіаміну, аскорбінової кислоти, глюкози, кисню. </a:t>
            </a:r>
            <a:endParaRPr lang="uk-UA" altLang="ru-UA" sz="4354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87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l" eaLnBrk="1" hangingPunct="1"/>
            <a:r>
              <a:rPr lang="ru-RU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Водяниста волога має велике значення в живленні очного яблука, як заломлююче середовище належить також до складу його оптичної системи. Вона продукується епітелієм війкових відростків за участю кровоносних капілярів, що залягають у їх товщі</a:t>
            </a:r>
            <a:r>
              <a:rPr lang="en-US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sz="4354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0284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3"/>
          <p:cNvSpPr txBox="1">
            <a:spLocks noChangeArrowheads="1"/>
          </p:cNvSpPr>
          <p:nvPr/>
        </p:nvSpPr>
        <p:spPr bwMode="auto">
          <a:xfrm>
            <a:off x="-40319" y="358922"/>
            <a:ext cx="9144000" cy="606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26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Циркуляція водянистої вологи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66" b="1" i="1" dirty="0">
                <a:latin typeface="Times New Roman" pitchFamily="18" charset="0"/>
                <a:cs typeface="Times New Roman" pitchFamily="18" charset="0"/>
              </a:rPr>
              <a:t>humor </a:t>
            </a:r>
            <a:r>
              <a:rPr lang="en-US" sz="3266" b="1" i="1" dirty="0" err="1">
                <a:latin typeface="Times New Roman" pitchFamily="18" charset="0"/>
                <a:cs typeface="Times New Roman" pitchFamily="18" charset="0"/>
              </a:rPr>
              <a:t>aquosus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266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3266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Рідина продукується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війчатими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відростками</a:t>
            </a: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війчатого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тіла судинної оболонки очного яблука і попадає в задню камеру ока (між райдужкою, кришталиком і </a:t>
            </a:r>
            <a:r>
              <a:rPr lang="uk-UA" sz="3266" b="1" dirty="0" err="1">
                <a:latin typeface="Times New Roman" pitchFamily="18" charset="0"/>
                <a:cs typeface="Times New Roman" pitchFamily="18" charset="0"/>
              </a:rPr>
              <a:t>війчатим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тілом), де служить джерелом для живлення кришталика і скловидного тіла. Із задньої камери вона потрапляє в передню камеру ока (між рогівкою, передньою поверхнею райдужки і центральною частиною передньої поверхні кришталика).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254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91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UA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 структури ока</a:t>
            </a:r>
            <a:br>
              <a:rPr lang="uk-UA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За новітньою редакцією Міжнародної анатомічної номенклатури до власне 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додаткових структур ока (</a:t>
            </a:r>
            <a:r>
              <a:rPr lang="en-US" altLang="ru-UA" sz="3175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structurae oculi accessoriae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сполучнотканинні утворення очної ямки.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  В очній ямці, крім очного яблука, міститься клітковина, фасції, м’язи, судини, нерви. Клітковина пронизана пластинками сполучної тканини, що виходять з окістя очної ямки. </a:t>
            </a:r>
            <a:r>
              <a:rPr lang="ru-RU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Окістя очної ямки (</a:t>
            </a:r>
            <a:r>
              <a:rPr lang="en-US" altLang="ru-UA" sz="3175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periorbita</a:t>
            </a:r>
            <a:r>
              <a:rPr lang="ru-RU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міцно зрощене з кістками тільки по краю та в глибині очної ямки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919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8" descr="41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3564000" cy="34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42"/>
          <p:cNvSpPr>
            <a:spLocks noChangeArrowheads="1"/>
          </p:cNvSpPr>
          <p:nvPr/>
        </p:nvSpPr>
        <p:spPr bwMode="auto">
          <a:xfrm>
            <a:off x="4140001" y="1395519"/>
            <a:ext cx="5004000" cy="40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>
            <a:lvl1pPr indent="1762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1762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1762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1762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76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>
                <a:solidFill>
                  <a:schemeClr val="tx1"/>
                </a:solidFill>
              </a:rPr>
              <a:t>Зовнішні м’язи правого очного яблука </a:t>
            </a:r>
            <a:r>
              <a:rPr lang="uk-UA" altLang="ru-UA" sz="1633">
                <a:solidFill>
                  <a:schemeClr val="tx1"/>
                </a:solidFill>
              </a:rPr>
              <a:t>(частини м’язів, що прикріплюються до білкової оболонки).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>
                <a:solidFill>
                  <a:schemeClr val="tx1"/>
                </a:solidFill>
              </a:rPr>
              <a:t>А </a:t>
            </a:r>
            <a:r>
              <a:rPr lang="uk-UA" altLang="ru-UA" sz="1633">
                <a:solidFill>
                  <a:schemeClr val="tx1"/>
                </a:solidFill>
              </a:rPr>
              <a:t>– вигляд спереду;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>
                <a:solidFill>
                  <a:schemeClr val="tx1"/>
                </a:solidFill>
              </a:rPr>
              <a:t>Б </a:t>
            </a:r>
            <a:r>
              <a:rPr lang="uk-UA" altLang="ru-UA" sz="1633">
                <a:solidFill>
                  <a:schemeClr val="tx1"/>
                </a:solidFill>
              </a:rPr>
              <a:t>– вигляд ззаду;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>
                <a:solidFill>
                  <a:schemeClr val="tx1"/>
                </a:solidFill>
              </a:rPr>
              <a:t>В</a:t>
            </a:r>
            <a:r>
              <a:rPr lang="uk-UA" altLang="ru-UA" sz="1633">
                <a:solidFill>
                  <a:schemeClr val="tx1"/>
                </a:solidFill>
              </a:rPr>
              <a:t> – напрямок рухів очного яблука.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1</a:t>
            </a:r>
            <a:r>
              <a:rPr lang="uk-UA" altLang="ru-UA" sz="1633">
                <a:solidFill>
                  <a:schemeClr val="tx1"/>
                </a:solidFill>
              </a:rPr>
              <a:t> – верхній прямий м’яз;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2 </a:t>
            </a:r>
            <a:r>
              <a:rPr lang="uk-UA" altLang="ru-UA" sz="1633">
                <a:solidFill>
                  <a:schemeClr val="tx1"/>
                </a:solidFill>
              </a:rPr>
              <a:t>– присередній прямий м’яз;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3 </a:t>
            </a:r>
            <a:r>
              <a:rPr lang="uk-UA" altLang="ru-UA" sz="1633">
                <a:solidFill>
                  <a:schemeClr val="tx1"/>
                </a:solidFill>
              </a:rPr>
              <a:t>– нижній косий м’яз;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4 </a:t>
            </a:r>
            <a:r>
              <a:rPr lang="uk-UA" altLang="ru-UA" sz="1633">
                <a:solidFill>
                  <a:schemeClr val="tx1"/>
                </a:solidFill>
              </a:rPr>
              <a:t>– нижній прямий м’яз;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5 </a:t>
            </a:r>
            <a:r>
              <a:rPr lang="uk-UA" altLang="ru-UA" sz="1633">
                <a:solidFill>
                  <a:schemeClr val="tx1"/>
                </a:solidFill>
              </a:rPr>
              <a:t>– сполучна оболонка (кон’юнктива);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6</a:t>
            </a:r>
            <a:r>
              <a:rPr lang="uk-UA" altLang="ru-UA" sz="1633">
                <a:solidFill>
                  <a:schemeClr val="tx1"/>
                </a:solidFill>
              </a:rPr>
              <a:t> – </a:t>
            </a:r>
            <a:r>
              <a:rPr lang="ru-RU" altLang="ru-UA" sz="1633">
                <a:solidFill>
                  <a:schemeClr val="tx1"/>
                </a:solidFill>
              </a:rPr>
              <a:t>рог</a:t>
            </a:r>
            <a:r>
              <a:rPr lang="uk-UA" altLang="ru-UA" sz="1633">
                <a:solidFill>
                  <a:schemeClr val="tx1"/>
                </a:solidFill>
              </a:rPr>
              <a:t>івка;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7</a:t>
            </a:r>
            <a:r>
              <a:rPr lang="uk-UA" altLang="ru-UA" sz="1633">
                <a:solidFill>
                  <a:schemeClr val="tx1"/>
                </a:solidFill>
              </a:rPr>
              <a:t> – </a:t>
            </a:r>
            <a:r>
              <a:rPr lang="ru-RU" altLang="ru-UA" sz="1633">
                <a:solidFill>
                  <a:schemeClr val="tx1"/>
                </a:solidFill>
              </a:rPr>
              <a:t>з</a:t>
            </a:r>
            <a:r>
              <a:rPr lang="uk-UA" altLang="ru-UA" sz="1633">
                <a:solidFill>
                  <a:schemeClr val="tx1"/>
                </a:solidFill>
              </a:rPr>
              <a:t>і</a:t>
            </a:r>
            <a:r>
              <a:rPr lang="ru-RU" altLang="ru-UA" sz="1633">
                <a:solidFill>
                  <a:schemeClr val="tx1"/>
                </a:solidFill>
              </a:rPr>
              <a:t>ниця;</a:t>
            </a:r>
            <a:endParaRPr lang="uk-UA" altLang="ru-UA" sz="1633">
              <a:solidFill>
                <a:schemeClr val="tx1"/>
              </a:solidFill>
            </a:endParaRP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8</a:t>
            </a:r>
            <a:r>
              <a:rPr lang="uk-UA" altLang="ru-UA" sz="1633">
                <a:solidFill>
                  <a:schemeClr val="tx1"/>
                </a:solidFill>
              </a:rPr>
              <a:t> – бічний прямий м’яз;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9</a:t>
            </a:r>
            <a:r>
              <a:rPr lang="uk-UA" altLang="ru-UA" sz="1633">
                <a:solidFill>
                  <a:schemeClr val="tx1"/>
                </a:solidFill>
              </a:rPr>
              <a:t> – сухожилок верхнього косого м’яза;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10</a:t>
            </a:r>
            <a:r>
              <a:rPr lang="uk-UA" altLang="ru-UA" sz="1633">
                <a:solidFill>
                  <a:schemeClr val="tx1"/>
                </a:solidFill>
              </a:rPr>
              <a:t> – зоровий нерв;</a:t>
            </a:r>
            <a:endParaRPr lang="uk-UA" altLang="ru-UA" sz="1633" b="1" i="1">
              <a:solidFill>
                <a:schemeClr val="tx1"/>
              </a:solidFill>
            </a:endParaRP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uk-UA" altLang="ru-UA" sz="1633" b="1" i="1">
                <a:solidFill>
                  <a:schemeClr val="tx1"/>
                </a:solidFill>
              </a:rPr>
              <a:t>11</a:t>
            </a:r>
            <a:r>
              <a:rPr lang="uk-UA" altLang="ru-UA" sz="1633">
                <a:solidFill>
                  <a:schemeClr val="tx1"/>
                </a:solidFill>
              </a:rPr>
              <a:t> – очне яблуко. </a:t>
            </a:r>
          </a:p>
        </p:txBody>
      </p:sp>
    </p:spTree>
    <p:extLst>
      <p:ext uri="{BB962C8B-B14F-4D97-AF65-F5344CB8AC3E}">
        <p14:creationId xmlns:p14="http://schemas.microsoft.com/office/powerpoint/2010/main" val="20462418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1"/>
          <p:cNvSpPr txBox="1">
            <a:spLocks noChangeArrowheads="1"/>
          </p:cNvSpPr>
          <p:nvPr/>
        </p:nvSpPr>
        <p:spPr bwMode="auto">
          <a:xfrm>
            <a:off x="-4320" y="98281"/>
            <a:ext cx="9144001" cy="694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354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Посмуговані м</a:t>
            </a:r>
            <a:r>
              <a:rPr lang="en-US" sz="4354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354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язи </a:t>
            </a: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(чотири прямі і два косих) мають відношення до </a:t>
            </a:r>
            <a:r>
              <a:rPr lang="uk-UA" sz="43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конвергенції</a:t>
            </a: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 – фізіологічний акт зведення зорових осей обох очей на фіксованому предметі і здійснюється за рахунок одночасного скорочення внутрішніх прямих і косих м'язів обох очей, супроводжується звуженням зіниці, напругою акомодації</a:t>
            </a:r>
            <a:r>
              <a:rPr lang="uk-UA" sz="4354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354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025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en-US" sz="3266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26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Брова</a:t>
            </a:r>
            <a:r>
              <a:rPr lang="ru-RU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6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повіки</a:t>
            </a:r>
            <a:r>
              <a:rPr lang="ru-RU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6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сполучна</a:t>
            </a:r>
            <a:r>
              <a:rPr lang="ru-RU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оболонка</a:t>
            </a:r>
            <a:r>
              <a:rPr lang="ru-RU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ru-RU" sz="326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6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кон'юктива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3266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66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Брова (</a:t>
            </a:r>
            <a:r>
              <a:rPr lang="ru-RU" sz="3266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supercilium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повіки (</a:t>
            </a:r>
            <a:r>
              <a:rPr lang="ru-RU" sz="3266" b="1" i="1" dirty="0" err="1">
                <a:latin typeface="Times New Roman" pitchFamily="18" charset="0"/>
                <a:cs typeface="Times New Roman" pitchFamily="18" charset="0"/>
              </a:rPr>
              <a:t>palpebrae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), сполучна оболонка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3266" b="1" i="1" dirty="0" err="1">
                <a:latin typeface="Times New Roman" pitchFamily="18" charset="0"/>
                <a:cs typeface="Times New Roman" pitchFamily="18" charset="0"/>
              </a:rPr>
              <a:t>кон'юктива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tunica</a:t>
            </a:r>
            <a:r>
              <a:rPr lang="ru-RU" sz="326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conjuctiva</a:t>
            </a:r>
            <a:r>
              <a:rPr lang="uk-UA" sz="3266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належать до захисного апарату ока. </a:t>
            </a:r>
            <a:br>
              <a:rPr lang="uk-UA" sz="3266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Повіки,</a:t>
            </a:r>
            <a:r>
              <a:rPr lang="uk-UA" sz="3266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верхня (</a:t>
            </a:r>
            <a:r>
              <a:rPr lang="ru-RU" sz="3266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palpebra</a:t>
            </a:r>
            <a:r>
              <a:rPr lang="ru-RU" sz="3266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66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нижня (</a:t>
            </a:r>
            <a:r>
              <a:rPr lang="ru-RU" sz="3266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palpebra</a:t>
            </a:r>
            <a:r>
              <a:rPr lang="ru-RU" sz="3266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uk-UA" sz="3266" b="1" i="1" u="sng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66" b="1" dirty="0">
                <a:latin typeface="Times New Roman" pitchFamily="18" charset="0"/>
                <a:cs typeface="Times New Roman" pitchFamily="18" charset="0"/>
              </a:rPr>
              <a:t>, становлять шкірні складки, які прикривають очне яблуко спереду. Шкіра повік дуже тонка, ніжна, бідна на жирову клітковину. 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рихло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з'єднанна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тканинами,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розташованими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глибше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зумовлює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легке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66" b="1" dirty="0" err="1">
                <a:latin typeface="Times New Roman" pitchFamily="18" charset="0"/>
                <a:cs typeface="Times New Roman" pitchFamily="18" charset="0"/>
              </a:rPr>
              <a:t>набряків</a:t>
            </a:r>
            <a:r>
              <a:rPr lang="ru-RU" sz="3266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66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5785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0"/>
          <p:cNvSpPr>
            <a:spLocks noChangeArrowheads="1"/>
          </p:cNvSpPr>
          <p:nvPr/>
        </p:nvSpPr>
        <p:spPr bwMode="auto">
          <a:xfrm>
            <a:off x="1242721" y="21402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83971" name="Picture 28" descr="49 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21" y="1571401"/>
            <a:ext cx="4680000" cy="351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3873" name="Group 49"/>
          <p:cNvGraphicFramePr>
            <a:graphicFrameLocks noGrp="1"/>
          </p:cNvGraphicFramePr>
          <p:nvPr/>
        </p:nvGraphicFramePr>
        <p:xfrm>
          <a:off x="2124001" y="361"/>
          <a:ext cx="7020000" cy="6857280"/>
        </p:xfrm>
        <a:graphic>
          <a:graphicData uri="http://schemas.openxmlformats.org/drawingml/2006/table">
            <a:tbl>
              <a:tblPr/>
              <a:tblGrid>
                <a:gridCol w="222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6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715" marB="457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Повіки правого ока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palpebrae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blepharon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Вигляд спереду.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верхня повіка відтягнута вверх, нижня повіка – вниз.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ередній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кант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glandulae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sebaceae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Zeis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), 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сальні залози, відкриваються біля коренів вій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дній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кант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повіки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glandulae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tarsales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Meibol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виділяють сальний секрет -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sebum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palpebrae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3, 9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сосочок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4, 8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сльозова точка;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сльозове озеро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(lacus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lacrimalis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присередній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кут ока;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м’ясце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caruncula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lacrimalis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івмісяцева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складка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кон’юнктиви;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повік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додаткові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сльозові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залози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кон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’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юнктиви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(Krause)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задня поверхня нижньої повіки;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вії нижньої повіки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gll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sudoriferae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ciliares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Molli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потові залози вій);</a:t>
                      </a:r>
                      <a:endParaRPr kumimoji="0" lang="uk-UA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ижнє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склепіння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оболонка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очного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яблука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ант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рогівки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бічний кут ока;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верхня повіка.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47224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4881" y="-97559"/>
            <a:ext cx="8634240" cy="6472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5987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Сльозовий апарат</a:t>
            </a:r>
            <a:br>
              <a:rPr lang="uk-UA" altLang="ru-UA" sz="3175" u="sng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UA" sz="3175" u="sng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uk-UA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сльозовому апараті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apparatus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lacrimalis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розрізняють дві частини: </a:t>
            </a:r>
            <a:b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залози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, які виділяють сльозу (сама сльозова залоза та сполучнооболонкові залози); </a:t>
            </a:r>
            <a:b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сльозові шляхи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, що відводять сльозу зі сполучнооболонкового мішка (</a:t>
            </a: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сльозовий струмок, сльозове озеро, сльозові сосочки, сльозові точки, сльозові канальці, сльозовий мішок, носово-сльозова протока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5540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ru-UA" sz="2812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сльозової залози – 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сльози 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lacrime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містять 98% води, близько 0,1% білка, 0,8% мінеральних солей, трохи роданіду калію, а також епітелій, слиз, жир і лізоцим (фермент, що руйнує клітинні оболонки деяких бактерій). </a:t>
            </a: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Сльозовий аппарат є захисним пристосуванням ока - зволожує передню поверхню очного яблука, полегшує ковзання повік по ньому і підтримує прозорість рогівки; крім того, сльозами вимиваються зі сполучнооболонкового мішка, потрапляючі в нього дрібні чужорідні тіла</a:t>
            </a:r>
            <a:r>
              <a:rPr lang="en-US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UA" sz="3266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7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just" eaLnBrk="1" hangingPunct="1"/>
            <a:r>
              <a:rPr lang="en-US"/>
              <a:t>o</a:t>
            </a:r>
            <a:endParaRPr lang="uk-UA"/>
          </a:p>
        </p:txBody>
      </p:sp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602A4B-326A-4DCE-B6A8-C8EA0743B17B}" type="slidenum">
              <a:rPr lang="uk-UA" smtClean="0"/>
              <a:pPr eaLnBrk="1" hangingPunct="1"/>
              <a:t>17</a:t>
            </a:fld>
            <a:endParaRPr lang="uk-UA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2147888"/>
            <a:ext cx="3200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4582" name="Picture 5" descr="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715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3478" name="Group 6"/>
          <p:cNvGraphicFramePr>
            <a:graphicFrameLocks noGrp="1"/>
          </p:cNvGraphicFramePr>
          <p:nvPr/>
        </p:nvGraphicFramePr>
        <p:xfrm>
          <a:off x="2514600" y="660400"/>
          <a:ext cx="6629400" cy="4816475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Рефлекторна дуга.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аферентне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волокно;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еферентне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волокно;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сіра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гілка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гілка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вузол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симпатичного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стовбура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корінець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спинномозкового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нерва;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нервові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закінчення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ріг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ріг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спинного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мозку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серединна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щілина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серединна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борозна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вставний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нейрон;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речовина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корінець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спинномозкового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нерва;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чутливий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вузол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Суцільною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лінією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показана рефлекторна дуга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соматичної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системи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пунктирною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вегетативної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системи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7153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1" y="17799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1" y="19429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87045" name="Picture 3" descr="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81001"/>
            <a:ext cx="4212000" cy="412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5108" name="Group 20"/>
          <p:cNvGraphicFramePr>
            <a:graphicFrameLocks noGrp="1"/>
          </p:cNvGraphicFramePr>
          <p:nvPr/>
        </p:nvGraphicFramePr>
        <p:xfrm>
          <a:off x="2484001" y="1053001"/>
          <a:ext cx="6659999" cy="6857280"/>
        </p:xfrm>
        <a:graphic>
          <a:graphicData uri="http://schemas.openxmlformats.org/drawingml/2006/table">
            <a:tbl>
              <a:tblPr/>
              <a:tblGrid>
                <a:gridCol w="218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Сльозовий апарат, повіки. Вигляд спереду, праве око.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брова;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верхній сльозовий каналець;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склепіння сльозового мішка;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льозове м’ясце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льозове озеро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сльозовий мішок;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нижній сльозовий каналець;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ампула нижнього сльозового канальця;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носо-сльозова протока;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лобовий відросток верхньої щелепи;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верхньощелепна пазуха;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12, 20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льозовий сосочок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13, 21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льозов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точка;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нижня повіка;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ниж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нє склепіння сполучної оболонки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сполучна оболонка (кон’юнктива);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ерхнє склепіння сполучної оболонки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сльозова залоза;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верхня повіка;</a:t>
                      </a:r>
                      <a:endParaRPr kumimoji="0" lang="uk-UA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ампула верхнього сльозового канальця;</a:t>
                      </a:r>
                      <a:endParaRPr kumimoji="0" lang="uk-U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6" marR="91446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332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0641" y="163081"/>
            <a:ext cx="8569440" cy="640800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Зоровий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 нерв і 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провідні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 шляхи 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зорового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аналізатора</a:t>
            </a:r>
            <a:br>
              <a:rPr lang="ru-RU" sz="3628" b="1" u="sng" dirty="0">
                <a:latin typeface="Times New Roman" pitchFamily="18" charset="0"/>
                <a:cs typeface="Times New Roman" pitchFamily="18" charset="0"/>
              </a:rPr>
            </a:b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2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Зоровий нерв</a:t>
            </a:r>
            <a:r>
              <a:rPr lang="uk-UA" sz="3628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28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28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opticus</a:t>
            </a:r>
            <a:r>
              <a:rPr lang="uk-UA" sz="3628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62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утворений довгими </a:t>
            </a:r>
            <a:r>
              <a:rPr lang="uk-UA" sz="3628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осьовими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циліндрами </a:t>
            </a:r>
            <a:r>
              <a:rPr lang="uk-UA" sz="3628" b="1" dirty="0" err="1">
                <a:latin typeface="Times New Roman" pitchFamily="18" charset="0"/>
                <a:cs typeface="Times New Roman" pitchFamily="18" charset="0"/>
              </a:rPr>
              <a:t>гангліозних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 клітин сітківки (тіло ІІІ нейрона зорового шляху) </a:t>
            </a:r>
            <a:br>
              <a:rPr lang="uk-UA" sz="3628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28" b="1" dirty="0" err="1"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ru-RU" sz="3628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sz="3628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sz="3628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28" b="1" dirty="0" err="1">
                <a:latin typeface="Times New Roman" pitchFamily="18" charset="0"/>
                <a:cs typeface="Times New Roman" pitchFamily="18" charset="0"/>
              </a:rPr>
              <a:t>зорового</a:t>
            </a:r>
            <a:r>
              <a:rPr lang="ru-RU" sz="3628" b="1" dirty="0">
                <a:latin typeface="Times New Roman" pitchFamily="18" charset="0"/>
                <a:cs typeface="Times New Roman" pitchFamily="18" charset="0"/>
              </a:rPr>
              <a:t> нерва: 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внутрішньоочну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628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б)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очноямкову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628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канальну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628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г)</a:t>
            </a:r>
            <a:r>
              <a:rPr lang="ru-RU" sz="3628" b="1" u="sng" dirty="0" err="1">
                <a:latin typeface="Times New Roman" pitchFamily="18" charset="0"/>
                <a:cs typeface="Times New Roman" pitchFamily="18" charset="0"/>
              </a:rPr>
              <a:t>внутрішньочерепну</a:t>
            </a:r>
            <a:r>
              <a:rPr lang="ru-RU" sz="3628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628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6792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1" y="169494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1" y="185796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90117" name="Picture 3" descr="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4530240" cy="499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1254" name="Group 22"/>
          <p:cNvGraphicFramePr>
            <a:graphicFrameLocks noGrp="1"/>
          </p:cNvGraphicFramePr>
          <p:nvPr/>
        </p:nvGraphicFramePr>
        <p:xfrm>
          <a:off x="756001" y="361"/>
          <a:ext cx="8387999" cy="6857280"/>
        </p:xfrm>
        <a:graphic>
          <a:graphicData uri="http://schemas.openxmlformats.org/drawingml/2006/table">
            <a:tbl>
              <a:tblPr/>
              <a:tblGrid>
                <a:gridCol w="405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Зоровий нерв, зоровий шлях, підкіркові центри зору. 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зоровий нерв;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зорове перехрестя;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зоровий шлях;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рисередній корінець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ічний корінець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зорова променистість;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бічне колінчасте тіло;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судинне сплетення четвертого шлуночка;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присереднє колінчасте тіло;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ручка верхнього горбка;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смугасте поле;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острогова борозна;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середній мозок.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43664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r>
              <a:rPr lang="en-US" altLang="ru-UA"/>
              <a:t>q</a:t>
            </a:r>
            <a:endParaRPr lang="uk-UA" altLang="ru-UA"/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1" y="19419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1" y="21056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91141" name="Picture 3" descr="5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"/>
            <a:ext cx="4584960" cy="5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5352" name="Group 24"/>
          <p:cNvGraphicFramePr>
            <a:graphicFrameLocks noGrp="1"/>
          </p:cNvGraphicFramePr>
          <p:nvPr/>
        </p:nvGraphicFramePr>
        <p:xfrm>
          <a:off x="2050561" y="361"/>
          <a:ext cx="7093440" cy="6857280"/>
        </p:xfrm>
        <a:graphic>
          <a:graphicData uri="http://schemas.openxmlformats.org/drawingml/2006/table">
            <a:tbl>
              <a:tblPr/>
              <a:tblGrid>
                <a:gridCol w="2568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Схема утворення зорових нервів та зорових шляхів.</a:t>
                      </a:r>
                      <a:r>
                        <a:rPr kumimoji="0" lang="uk-UA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сітківка;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зорове перехрестя;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бічне колінчасте тіло;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зорова променистість;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зорова зо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кори;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зоровий шлях;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зоровий нерв.</a:t>
                      </a:r>
                      <a:endParaRPr kumimoji="0" lang="uk-UA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6" marR="91446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06251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 noGrp="1"/>
          </p:cNvSpPr>
          <p:nvPr/>
        </p:nvSpPr>
        <p:spPr bwMode="auto">
          <a:xfrm>
            <a:off x="6553441" y="6245641"/>
            <a:ext cx="2134080" cy="47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7D6BB1BC-CE1A-4918-B1F3-57A755F5580C}" type="slidenum">
              <a:rPr lang="ru-RU" altLang="ru-UA" sz="136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174</a:t>
            </a:fld>
            <a:endParaRPr lang="ru-RU" altLang="ru-UA" sz="136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1253" name="Picture 5" descr="стовбур збоку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9144000" cy="605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7" descr="стовбур збоку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9144000" cy="605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8" descr="стовбур збоку corcus ge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9144000" cy="605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0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xit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EF14B551-7E03-48E8-9821-E4868D58638D}" type="slidenum">
              <a:rPr lang="ru-RU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175</a:t>
            </a:fld>
            <a:endParaRPr lang="ru-RU" altLang="ru-UA" sz="1270">
              <a:solidFill>
                <a:schemeClr val="tx1"/>
              </a:solidFill>
            </a:endParaRPr>
          </a:p>
        </p:txBody>
      </p:sp>
      <p:pic>
        <p:nvPicPr>
          <p:cNvPr id="94211" name="Picture 4" descr="стовбур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1961"/>
            <a:ext cx="9144000" cy="61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0613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>
            <a:spLocks noGrp="1"/>
          </p:cNvSpPr>
          <p:nvPr/>
        </p:nvSpPr>
        <p:spPr bwMode="auto">
          <a:xfrm>
            <a:off x="6553441" y="6245641"/>
            <a:ext cx="2134080" cy="47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9F885E92-19C2-4289-8F7F-0428AC390E1B}" type="slidenum">
              <a:rPr lang="ru-RU" altLang="ru-UA" sz="136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176</a:t>
            </a:fld>
            <a:endParaRPr lang="ru-RU" altLang="ru-UA" sz="136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5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14761"/>
            <a:ext cx="9144000" cy="42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1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51735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1" y="262441"/>
            <a:ext cx="1821600" cy="14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51735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61" y="4219560"/>
            <a:ext cx="1569600" cy="14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CF3C46B7-648B-4B15-8F3E-3C3ACE82E3C9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177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4099" name="Picture 3" descr="G:\0005-005-Srednee-uk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721" y="47881"/>
            <a:ext cx="724896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4240" y="953640"/>
            <a:ext cx="7090560" cy="4661777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7982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7982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 органа слуху і рівноваги.</a:t>
            </a:r>
            <a:endParaRPr lang="ru-RU" sz="7982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ИРА ДЗЕВУЛЬСКАЯ\замалюйки\ГОТОВЕННО для одного - модуль 1-3 28.08.07\модуль 2\ЦНС 18.03.07\рисс\9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41" y="1944360"/>
            <a:ext cx="1634400" cy="22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6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639" y="227881"/>
            <a:ext cx="9215770" cy="471377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4354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Навчальні</a:t>
            </a:r>
            <a:r>
              <a:rPr lang="ru-RU" sz="435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54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sz="435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вуха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вуха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вуха</a:t>
            </a:r>
            <a:r>
              <a:rPr lang="ru-RU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ru-RU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uk-UA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томія</a:t>
            </a: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внутрішнього вуха.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Провідний шлях аналізатора слуху.</a:t>
            </a:r>
          </a:p>
          <a:p>
            <a:pPr marL="673930" indent="-67393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Провідний шлях </a:t>
            </a:r>
            <a:r>
              <a:rPr lang="uk-UA" sz="399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стато-кінетичного</a:t>
            </a: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аналізатора.</a:t>
            </a:r>
            <a:endParaRPr lang="ru-RU" sz="399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521" y="4225320"/>
            <a:ext cx="3967200" cy="263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01" y="551881"/>
            <a:ext cx="9144000" cy="5716800"/>
          </a:xfrm>
        </p:spPr>
        <p:txBody>
          <a:bodyPr/>
          <a:lstStyle/>
          <a:p>
            <a:pPr algn="l" eaLnBrk="1" hangingPunct="1"/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 складний апарат, який сприймає звукові коливання, а також напрямок сили земного тяжіння  та прискорення тіла людини, приймаючи тим самим участь у регулюванні довільних рухів.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561" y="32040"/>
            <a:ext cx="4762564" cy="1040016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6622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Вухо</a:t>
            </a:r>
            <a:r>
              <a:rPr lang="ru-RU" sz="662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la-Latn" sz="6622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auris</a:t>
            </a:r>
            <a:r>
              <a:rPr lang="la-Latn" sz="662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endParaRPr lang="ru-RU" sz="662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l"/>
            <a:r>
              <a:rPr lang="uk-UA" sz="4000" b="1" dirty="0">
                <a:solidFill>
                  <a:srgbClr val="FF0000"/>
                </a:solidFill>
              </a:rPr>
              <a:t>		Рефлекторні дуги</a:t>
            </a:r>
            <a:r>
              <a:rPr lang="en-US" sz="2400" b="1" dirty="0"/>
              <a:t>	</a:t>
            </a:r>
            <a:br>
              <a:rPr lang="uk-UA" sz="2400" b="1" dirty="0"/>
            </a:br>
            <a:r>
              <a:rPr lang="uk-UA" sz="2400" b="1" dirty="0"/>
              <a:t>	</a:t>
            </a:r>
            <a:r>
              <a:rPr lang="uk-UA" sz="2800" b="1" dirty="0"/>
              <a:t>Проста рефлекторна дуга</a:t>
            </a:r>
            <a:r>
              <a:rPr lang="uk-UA" sz="2800" dirty="0"/>
              <a:t> складається з </a:t>
            </a:r>
            <a:r>
              <a:rPr lang="uk-UA" sz="2800" b="1" dirty="0">
                <a:solidFill>
                  <a:srgbClr val="FF0000"/>
                </a:solidFill>
              </a:rPr>
              <a:t>двох нейронів: </a:t>
            </a:r>
            <a:br>
              <a:rPr lang="uk-UA" sz="2800" b="1" dirty="0">
                <a:solidFill>
                  <a:srgbClr val="FF0000"/>
                </a:solidFill>
              </a:rPr>
            </a:br>
            <a:r>
              <a:rPr lang="uk-UA" sz="2800" dirty="0"/>
              <a:t>- </a:t>
            </a:r>
            <a:r>
              <a:rPr lang="uk-UA" sz="2800" b="1" dirty="0" err="1"/>
              <a:t>афферентного</a:t>
            </a:r>
            <a:r>
              <a:rPr lang="uk-UA" sz="2800" dirty="0"/>
              <a:t> (тіло нейрона розташоване в чутливих черепних або спинномозкових вузлах); 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dirty="0"/>
              <a:t>еферентного</a:t>
            </a:r>
            <a:r>
              <a:rPr lang="uk-UA" sz="2800" dirty="0"/>
              <a:t> (тіло нейрона розташоване в рухових ядрах або вегетативних вузлах). </a:t>
            </a:r>
            <a:br>
              <a:rPr lang="uk-UA" sz="2800" dirty="0"/>
            </a:br>
            <a:r>
              <a:rPr lang="uk-UA" sz="2800" dirty="0"/>
              <a:t>	</a:t>
            </a:r>
            <a:r>
              <a:rPr lang="uk-UA" sz="2800" b="1" dirty="0"/>
              <a:t>Складна рефлекторна дуга включає:</a:t>
            </a:r>
            <a:br>
              <a:rPr lang="uk-UA" sz="2800" b="1" dirty="0"/>
            </a:br>
            <a:r>
              <a:rPr lang="uk-UA" sz="2800" dirty="0" err="1"/>
              <a:t>афферентний</a:t>
            </a:r>
            <a:r>
              <a:rPr lang="uk-UA" sz="2800" dirty="0"/>
              <a:t>, </a:t>
            </a:r>
            <a:r>
              <a:rPr lang="uk-UA" sz="2800" b="1" u="sng" dirty="0"/>
              <a:t>вставний</a:t>
            </a:r>
            <a:r>
              <a:rPr lang="uk-UA" sz="2800" u="sng" dirty="0"/>
              <a:t> (кондуктор, </a:t>
            </a:r>
            <a:r>
              <a:rPr lang="uk-UA" sz="2800" u="sng" dirty="0" err="1"/>
              <a:t>інтернейрон</a:t>
            </a:r>
            <a:r>
              <a:rPr lang="uk-UA" sz="2800" u="sng" dirty="0"/>
              <a:t>)</a:t>
            </a:r>
            <a:r>
              <a:rPr lang="uk-UA" sz="2800" dirty="0"/>
              <a:t> та еферентний нейрони.</a:t>
            </a:r>
            <a:br>
              <a:rPr lang="uk-UA" sz="2800" dirty="0"/>
            </a:br>
            <a:r>
              <a:rPr lang="uk-UA" sz="2800" u="sng" dirty="0"/>
              <a:t>Вставних нейронів може бути декілька.</a:t>
            </a:r>
            <a:br>
              <a:rPr lang="uk-UA" sz="2800" dirty="0"/>
            </a:br>
            <a:br>
              <a:rPr lang="uk-UA" sz="2800" b="1" dirty="0"/>
            </a:br>
            <a:endParaRPr lang="uk-UA" sz="2800" dirty="0"/>
          </a:p>
        </p:txBody>
      </p:sp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FAB590-DC78-4DEE-A945-C143480D5348}" type="slidenum">
              <a:rPr lang="uk-UA" smtClean="0"/>
              <a:pPr eaLnBrk="1" hangingPunct="1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866957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801" y="227881"/>
            <a:ext cx="9144000" cy="5716800"/>
          </a:xfrm>
        </p:spPr>
        <p:txBody>
          <a:bodyPr/>
          <a:lstStyle/>
          <a:p>
            <a:pPr algn="l" eaLnBrk="1" hangingPunct="1"/>
            <a:r>
              <a:rPr lang="uk-UA" altLang="ru-UA" sz="489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Вухо складається:</a:t>
            </a:r>
            <a:b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altLang="ru-UA" sz="48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вуха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altLang="ru-UA" sz="48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 вуха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altLang="ru-UA" sz="48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 вуха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  Вухо є периферійною частиною </a:t>
            </a:r>
            <a:r>
              <a:rPr lang="uk-UA" altLang="ru-UA" sz="48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 аналізаторів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altLang="ru-UA" sz="489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слухового та стато-кінетичного</a:t>
            </a:r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26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5841" y="423721"/>
            <a:ext cx="9144000" cy="5716800"/>
          </a:xfrm>
        </p:spPr>
        <p:txBody>
          <a:bodyPr/>
          <a:lstStyle/>
          <a:p>
            <a:pPr algn="l" eaLnBrk="1" hangingPunct="1"/>
            <a:r>
              <a:rPr lang="uk-UA" altLang="ru-UA" sz="4898" b="1">
                <a:latin typeface="Times New Roman" panose="02020603050405020304" pitchFamily="18" charset="0"/>
                <a:cs typeface="Times New Roman" panose="02020603050405020304" pitchFamily="18" charset="0"/>
              </a:rPr>
              <a:t>Кірковий кінець слухового аналізатора має надзвичайно важливе значення у розвитку пам’яті, інтелекту, мовної культури людини, у формуванні її мислення.</a:t>
            </a:r>
          </a:p>
        </p:txBody>
      </p:sp>
    </p:spTree>
    <p:extLst>
      <p:ext uri="{BB962C8B-B14F-4D97-AF65-F5344CB8AC3E}">
        <p14:creationId xmlns:p14="http://schemas.microsoft.com/office/powerpoint/2010/main" val="36279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2040"/>
            <a:ext cx="9144000" cy="6825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uk-UA" sz="879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Зовнішнє вухо</a:t>
            </a:r>
            <a:br>
              <a:rPr lang="uk-UA" sz="879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879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8799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auris</a:t>
            </a:r>
            <a:r>
              <a:rPr lang="en-US" sz="8799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799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externa</a:t>
            </a:r>
            <a:r>
              <a:rPr lang="en-US" sz="879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879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4808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0641" y="361"/>
            <a:ext cx="9144000" cy="6857280"/>
          </a:xfrm>
        </p:spPr>
        <p:txBody>
          <a:bodyPr/>
          <a:lstStyle/>
          <a:p>
            <a:pPr algn="l" eaLnBrk="1" hangingPunct="1"/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вуха включає:</a:t>
            </a:r>
            <a:b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5443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вушну раковину 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544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auricula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5443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слуховий хід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sz="544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meatus acusticus externus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altLang="ru-UA" sz="5443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барабанну перетинку 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544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 tympani</a:t>
            </a:r>
            <a:r>
              <a:rPr lang="uk-UA" altLang="ru-UA" sz="544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5443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21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Алл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521" y="92520"/>
            <a:ext cx="6533280" cy="67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C:\Users\Алла\Desktop\20091101232814_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0"/>
            <a:ext cx="2964960" cy="444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8632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endParaRPr lang="ru-RU" altLang="ru-UA"/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" y="19167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106500" name="Rectangle 6"/>
          <p:cNvSpPr>
            <a:spLocks noChangeArrowheads="1"/>
          </p:cNvSpPr>
          <p:nvPr/>
        </p:nvSpPr>
        <p:spPr bwMode="auto">
          <a:xfrm>
            <a:off x="1" y="20797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7173" name="Picture 4" descr="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" y="1214281"/>
            <a:ext cx="5572800" cy="425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607" name="Group 23"/>
          <p:cNvGraphicFramePr>
            <a:graphicFrameLocks noGrp="1"/>
          </p:cNvGraphicFramePr>
          <p:nvPr/>
        </p:nvGraphicFramePr>
        <p:xfrm>
          <a:off x="1188001" y="361"/>
          <a:ext cx="7955999" cy="6242400"/>
        </p:xfrm>
        <a:graphic>
          <a:graphicData uri="http://schemas.openxmlformats.org/drawingml/2006/table">
            <a:tbl>
              <a:tblPr/>
              <a:tblGrid>
                <a:gridCol w="453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0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Вухо</a:t>
                      </a: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зовнішнє вухо;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ІІ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середнє вухо;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ІІІ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внутрішнє вухо.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півколові канали;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лицевий нерв;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присінковий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завитковий нерв;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скронева кістка;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вікно завитки;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барабанна порожнина;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слухова труба;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слухові кісточки;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барабанна перетинка;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вушна часточка;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 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зовнішній слуховий хід;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вушна раковина;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завиток.</a:t>
                      </a:r>
                      <a:endParaRPr kumimoji="0" lang="uk-UA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5" marR="91435"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1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001" y="837001"/>
            <a:ext cx="8964000" cy="6020640"/>
          </a:xfrm>
        </p:spPr>
        <p:txBody>
          <a:bodyPr/>
          <a:lstStyle/>
          <a:p>
            <a:pPr algn="l" eaLnBrk="1" hangingPunct="1"/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концентрації звуків і направляє їх в зовнішній слуховий хід;  бере участь в обмеженні потоку слухових сигналів, що надходять з тильної  сторони голови; бере участь в ототопіці - визначенні спрямування звуків, які надходять з різних боків.</a:t>
            </a:r>
            <a:b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UA" sz="281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000" y="189001"/>
            <a:ext cx="7375395" cy="728457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44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Вушна раковина</a:t>
            </a:r>
            <a:r>
              <a:rPr lang="uk-UA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45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auricula</a:t>
            </a:r>
            <a:r>
              <a:rPr lang="en-US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ru-RU" sz="444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081" y="14761"/>
            <a:ext cx="8964000" cy="6020640"/>
          </a:xfrm>
        </p:spPr>
        <p:txBody>
          <a:bodyPr>
            <a:normAutofit fontScale="90000"/>
          </a:bodyPr>
          <a:lstStyle/>
          <a:p>
            <a:pPr algn="l" eaLnBrk="1" hangingPunct="1"/>
            <a:b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Вушна раковина 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 собою своєрідну зігнуту хрящову пластинку покриту охрящем і шкірою. Нижня її частина не має хряща і утримує жирову клітковину – </a:t>
            </a:r>
            <a:r>
              <a:rPr lang="en-US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lobulus auricula</a:t>
            </a:r>
            <a:r>
              <a:rPr lang="uk-UA" altLang="ru-UA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Лійкоподібно звужуючись в медіальному напрямку вушна раковина переходить в зовнішній слуховий хід.</a:t>
            </a:r>
          </a:p>
        </p:txBody>
      </p:sp>
    </p:spTree>
    <p:extLst>
      <p:ext uri="{BB962C8B-B14F-4D97-AF65-F5344CB8AC3E}">
        <p14:creationId xmlns:p14="http://schemas.microsoft.com/office/powerpoint/2010/main" val="891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881" y="1557001"/>
            <a:ext cx="9144000" cy="353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808" b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 вушної раковини розміщені </a:t>
            </a:r>
            <a:r>
              <a:rPr lang="uk-UA" altLang="ru-UA" sz="48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м'язи</a:t>
            </a:r>
            <a:r>
              <a:rPr lang="uk-UA" altLang="ru-UA" sz="4808" b="1">
                <a:latin typeface="Times New Roman" panose="02020603050405020304" pitchFamily="18" charset="0"/>
                <a:cs typeface="Times New Roman" panose="02020603050405020304" pitchFamily="18" charset="0"/>
              </a:rPr>
              <a:t>, які добре розвинені у деяких тварин. У людей мають рудиментальний характер.</a:t>
            </a:r>
            <a:endParaRPr lang="ru-RU" altLang="ru-UA" sz="480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0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8" fill="hold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273321"/>
            <a:ext cx="9144000" cy="5908320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 довжина  його  у  дорослого  становить близько 25 мм. Просвіт зовнішнього слухового ходу має форму еліпса; його діаметр коливається від 6 до 9 мм. </a:t>
            </a:r>
            <a:r>
              <a:rPr lang="en-US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Meatus acusticus externus</a:t>
            </a:r>
            <a:r>
              <a:rPr lang="uk-UA" altLang="ru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має складний 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-подібний хід, що треба мати на увазі при дослідженні його у живої людини.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98281"/>
            <a:ext cx="9144000" cy="1364592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44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Зовнішній слуховий хід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(</a:t>
            </a:r>
            <a:r>
              <a:rPr lang="en-US" sz="4445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meatus </a:t>
            </a:r>
            <a:r>
              <a:rPr lang="en-US" sz="4445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acusticus</a:t>
            </a:r>
            <a:r>
              <a:rPr lang="en-US" sz="4445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45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externus</a:t>
            </a:r>
            <a:r>
              <a:rPr lang="en-US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444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just" eaLnBrk="1" hangingPunct="1"/>
            <a:r>
              <a:rPr lang="en-US"/>
              <a:t>o</a:t>
            </a:r>
            <a:endParaRPr lang="uk-UA"/>
          </a:p>
        </p:txBody>
      </p:sp>
      <p:sp>
        <p:nvSpPr>
          <p:cNvPr id="2662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9A0F78-1BFC-4028-911D-EF4BD6E07B27}" type="slidenum">
              <a:rPr lang="uk-UA" smtClean="0"/>
              <a:pPr eaLnBrk="1" hangingPunct="1"/>
              <a:t>19</a:t>
            </a:fld>
            <a:endParaRPr lang="uk-UA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2147888"/>
            <a:ext cx="3200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6630" name="Picture 5" descr="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715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3478" name="Group 6"/>
          <p:cNvGraphicFramePr>
            <a:graphicFrameLocks noGrp="1"/>
          </p:cNvGraphicFramePr>
          <p:nvPr/>
        </p:nvGraphicFramePr>
        <p:xfrm>
          <a:off x="2514600" y="660400"/>
          <a:ext cx="6629400" cy="4816475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Рефлекторна дуга.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аферентне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волокно;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еферентне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волокно;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сіра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гілка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сполучна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гілка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вузол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симпатичного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стовбура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корінець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спинномозкового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нерва;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нервові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закінчення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ріг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ріг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спинного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мозку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серединна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щілина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серединна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борозна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вставний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нейрон;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біла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речовина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корінець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спинномозкового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нерва;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чутливий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спинномозковий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вузол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Суцільною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лінією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показана рефлекторна дуга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соматичної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системи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пунктирною –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вегетативної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нервової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системи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4372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Алла\Desktop\stroenie-uha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9087840" cy="6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8485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" y="163081"/>
            <a:ext cx="9144000" cy="632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слуховий хід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з латеральної </a:t>
            </a:r>
            <a:r>
              <a:rPr lang="uk-UA" altLang="ru-UA" sz="362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хрящової частини і медіальної кісткової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, і покритий шкірою, яка в хрящовій частині має підшкірну клітковину, волосяний покрів, а також сальні і сіркові залози. Ці залози являються відозм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неними потовими залозами і виявляють вушну сірку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glandulae serubinose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Шкіра, яка покриває кістковий відділ - тоненька, вона не має волосяного покрову і залоз, щільно зрощена з окістям. 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8799" y="1845001"/>
            <a:ext cx="9145440" cy="3545702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Відокремлює зовнішнє вухо від середнього. Має площу 66-68 </a:t>
            </a:r>
            <a:r>
              <a:rPr lang="uk-UA" sz="4354" b="1" dirty="0" err="1">
                <a:latin typeface="Times New Roman" pitchFamily="18" charset="0"/>
                <a:cs typeface="Times New Roman" pitchFamily="18" charset="0"/>
              </a:rPr>
              <a:t>мм²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овальну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форму і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утворює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кут 45</a:t>
            </a:r>
            <a:r>
              <a:rPr lang="la-Latn" sz="4354" b="1" dirty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відношенню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горизонтальної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54" b="1" dirty="0" err="1">
                <a:latin typeface="Times New Roman" pitchFamily="18" charset="0"/>
                <a:cs typeface="Times New Roman" pitchFamily="18" charset="0"/>
              </a:rPr>
              <a:t>площини</a:t>
            </a:r>
            <a:r>
              <a:rPr lang="ru-RU" sz="4354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865" indent="-342865">
              <a:lnSpc>
                <a:spcPct val="93000"/>
              </a:lnSpc>
              <a:buClr>
                <a:srgbClr val="000000"/>
              </a:buClr>
              <a:buSzPct val="100000"/>
              <a:buFontTx/>
              <a:buAutoNum type="arabicParenR"/>
              <a:defRPr/>
            </a:pPr>
            <a:endParaRPr lang="uk-UA" sz="235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81" y="207721"/>
            <a:ext cx="8946720" cy="1364592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Барабанна перетинка</a:t>
            </a:r>
            <a:r>
              <a:rPr lang="en-US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4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membrana</a:t>
            </a:r>
            <a:r>
              <a:rPr lang="en-US" sz="444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4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tympanica</a:t>
            </a:r>
            <a:r>
              <a:rPr lang="en-US" sz="44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444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39" y="-401400"/>
            <a:ext cx="9145440" cy="7283970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3991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Барабанна перетинка побудована з тонкої фіброзної тканини, яка зовні покрита епідермісом, а збоку барабанної порожнини – слизовою оболонкою.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Вона має </a:t>
            </a:r>
            <a:r>
              <a:rPr lang="uk-UA" sz="3991" b="1" u="sng" dirty="0">
                <a:latin typeface="Times New Roman" pitchFamily="18" charset="0"/>
                <a:cs typeface="Times New Roman" pitchFamily="18" charset="0"/>
              </a:rPr>
              <a:t>дві частини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865" indent="-342865">
              <a:lnSpc>
                <a:spcPct val="93000"/>
              </a:lnSpc>
              <a:buClr>
                <a:srgbClr val="000000"/>
              </a:buClr>
              <a:buSzPct val="100000"/>
              <a:buFontTx/>
              <a:buAutoNum type="arabicParenR"/>
              <a:defRPr/>
            </a:pPr>
            <a:r>
              <a:rPr lang="uk-UA" sz="3991" b="1" dirty="0" err="1">
                <a:latin typeface="Times New Roman" pitchFamily="18" charset="0"/>
                <a:cs typeface="Times New Roman" pitchFamily="18" charset="0"/>
              </a:rPr>
              <a:t>Менша-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 розслаблена частина (</a:t>
            </a:r>
            <a:r>
              <a:rPr lang="en-US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399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flacida</a:t>
            </a:r>
            <a:r>
              <a:rPr lang="en-US" sz="3991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991" b="1" dirty="0">
              <a:latin typeface="Times New Roman" pitchFamily="18" charset="0"/>
              <a:cs typeface="Times New Roman" pitchFamily="18" charset="0"/>
            </a:endParaRPr>
          </a:p>
          <a:p>
            <a:pPr marL="342865" indent="-342865">
              <a:lnSpc>
                <a:spcPct val="93000"/>
              </a:lnSpc>
              <a:buClr>
                <a:srgbClr val="000000"/>
              </a:buClr>
              <a:buSzPct val="100000"/>
              <a:buFontTx/>
              <a:buAutoNum type="arabicParenR"/>
              <a:defRPr/>
            </a:pPr>
            <a:r>
              <a:rPr lang="uk-UA" sz="3991" b="1" dirty="0" err="1">
                <a:latin typeface="Times New Roman" pitchFamily="18" charset="0"/>
                <a:cs typeface="Times New Roman" pitchFamily="18" charset="0"/>
              </a:rPr>
              <a:t>Більша-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 з'єднана з барабанною борозною утворює натягнуту частину (</a:t>
            </a:r>
            <a:r>
              <a:rPr lang="en-US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399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tensa</a:t>
            </a:r>
            <a:r>
              <a:rPr lang="en-US" sz="3991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991" b="1" dirty="0">
              <a:latin typeface="Times New Roman" pitchFamily="18" charset="0"/>
              <a:cs typeface="Times New Roman" pitchFamily="18" charset="0"/>
            </a:endParaRPr>
          </a:p>
          <a:p>
            <a:pPr marL="342865" indent="-342865">
              <a:lnSpc>
                <a:spcPct val="93000"/>
              </a:lnSpc>
              <a:buClr>
                <a:srgbClr val="000000"/>
              </a:buClr>
              <a:buSzPct val="100000"/>
              <a:buFontTx/>
              <a:buAutoNum type="arabicParenR"/>
              <a:defRPr/>
            </a:pPr>
            <a:endParaRPr lang="uk-UA" sz="2358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1601" y="115561"/>
            <a:ext cx="9122400" cy="2429307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443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Середнє вухо </a:t>
            </a:r>
            <a:endParaRPr lang="en-US" sz="5443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44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43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auris</a:t>
            </a:r>
            <a:r>
              <a:rPr lang="en-US" sz="5443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media</a:t>
            </a:r>
            <a:r>
              <a:rPr lang="en-US" sz="544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544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5443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-38880" y="2318761"/>
            <a:ext cx="9144001" cy="3831421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складається з: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uk-UA" sz="4354" b="1" dirty="0">
              <a:latin typeface="Times New Roman" pitchFamily="18" charset="0"/>
              <a:cs typeface="Times New Roman" pitchFamily="18" charset="0"/>
            </a:endParaRPr>
          </a:p>
          <a:p>
            <a:pPr marL="466567" indent="-466567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Барабанної порожнини. </a:t>
            </a:r>
          </a:p>
          <a:p>
            <a:pPr marL="466567" indent="-466567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Слухової труби. </a:t>
            </a:r>
          </a:p>
          <a:p>
            <a:pPr marL="466567" indent="-466567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uk-UA" sz="4354" b="1" u="sng" dirty="0">
                <a:latin typeface="Times New Roman" pitchFamily="18" charset="0"/>
                <a:cs typeface="Times New Roman" pitchFamily="18" charset="0"/>
              </a:rPr>
              <a:t>3 комірок соскоподібного відростка скроневої кістки</a:t>
            </a:r>
            <a:r>
              <a:rPr lang="uk-UA" sz="4354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76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-17279" y="358921"/>
            <a:ext cx="9144000" cy="580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 В барабанній порожнині містяться </a:t>
            </a:r>
            <a:r>
              <a:rPr lang="uk-UA" altLang="ru-UA" sz="39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слухові кісточки </a:t>
            </a: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(молоточок, коваделко, стремінце), </a:t>
            </a:r>
            <a:r>
              <a:rPr lang="uk-UA" altLang="ru-UA" sz="39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м'язи, зв'язки, судини і нерви.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 Стінки її вистелені слизовою оболонкою, яка вкриває названі структури, утворює певні складки і продовжується в слухову трубу та в комірки соскоподібного відростка скроневої кістки.</a:t>
            </a:r>
          </a:p>
        </p:txBody>
      </p:sp>
    </p:spTree>
    <p:extLst>
      <p:ext uri="{BB962C8B-B14F-4D97-AF65-F5344CB8AC3E}">
        <p14:creationId xmlns:p14="http://schemas.microsoft.com/office/powerpoint/2010/main" val="84917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2961" y="1500840"/>
            <a:ext cx="9144000" cy="52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повітряносний простір неправильної форми, об'ємом близько 1смЗ. Свого часу Фаллопій назвав її разом з барабанною перетинкою</a:t>
            </a:r>
            <a:r>
              <a:rPr lang="ru-RU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tympanum"</a:t>
            </a:r>
            <a:r>
              <a:rPr lang="uk-UA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"а </a:t>
            </a:r>
            <a:r>
              <a:rPr lang="de-DE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similtudine </a:t>
            </a:r>
            <a:r>
              <a:rPr lang="uk-UA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сит </a:t>
            </a:r>
            <a:r>
              <a:rPr lang="de-DE" altLang="ru-UA" sz="3991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tympano"</a:t>
            </a:r>
            <a:r>
              <a:rPr lang="de-DE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("за схожістю з барабаном") і ця назва утрималась, хоча пізніше анатоми з'ясували, що цієї "схожості" немає. </a:t>
            </a:r>
            <a:endParaRPr lang="ru-RU" altLang="ru-UA" sz="399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561" y="36361"/>
            <a:ext cx="7409378" cy="1364592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44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Барабанна порожнина </a:t>
            </a:r>
            <a:endParaRPr lang="en-US" sz="4445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445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de-DE" sz="4445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4445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cavitas</a:t>
            </a:r>
            <a:r>
              <a:rPr lang="de-DE" sz="4445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445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tympani</a:t>
            </a:r>
            <a:r>
              <a:rPr lang="de-DE" sz="4445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445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DE" sz="4445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44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3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-131040" y="5322600"/>
            <a:ext cx="9666720" cy="123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991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 Нижня – яремна стінка  </a:t>
            </a:r>
            <a:r>
              <a:rPr lang="uk-UA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991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 jugulares</a:t>
            </a:r>
            <a:r>
              <a:rPr lang="en-US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, обернена в бік яремної ямки.</a:t>
            </a:r>
            <a:endParaRPr lang="ru-RU" altLang="ru-UA" sz="399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20161" y="1991881"/>
            <a:ext cx="9155520" cy="35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991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 Верхня – покрівна</a:t>
            </a:r>
            <a:r>
              <a:rPr lang="ru-RU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a-Latn" altLang="ru-UA" sz="3991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 tegmentalis</a:t>
            </a:r>
            <a:r>
              <a:rPr lang="la-Latn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відокремлює барабанну порожнину від порожнини черепа. Вона містить надбарабанний закуток (</a:t>
            </a:r>
            <a:r>
              <a:rPr lang="la-Latn" altLang="ru-UA" sz="399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recessus epitympanicus</a:t>
            </a:r>
            <a:r>
              <a:rPr lang="la-Latn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3991">
                <a:latin typeface="Times New Roman" panose="02020603050405020304" pitchFamily="18" charset="0"/>
                <a:cs typeface="Times New Roman" panose="02020603050405020304" pitchFamily="18" charset="0"/>
              </a:rPr>
              <a:t>який розташований над зовнішнім слуховим ходом. </a:t>
            </a:r>
          </a:p>
        </p:txBody>
      </p:sp>
      <p:sp>
        <p:nvSpPr>
          <p:cNvPr id="16390" name="Прямоугольник 6"/>
          <p:cNvSpPr>
            <a:spLocks noChangeArrowheads="1"/>
          </p:cNvSpPr>
          <p:nvPr/>
        </p:nvSpPr>
        <p:spPr bwMode="auto">
          <a:xfrm>
            <a:off x="20161" y="68041"/>
            <a:ext cx="9144000" cy="2143332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Барабанна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порожнина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la-Latn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cavitas t</a:t>
            </a:r>
            <a:r>
              <a:rPr lang="en-US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la-Latn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mpani</a:t>
            </a:r>
            <a:r>
              <a:rPr lang="la-Latn" sz="399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неправильної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кубічної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і для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зручності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виділяють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шість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 err="1">
                <a:latin typeface="Times New Roman" pitchFamily="18" charset="0"/>
                <a:cs typeface="Times New Roman" pitchFamily="18" charset="0"/>
              </a:rPr>
              <a:t>стінок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358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9" grpId="0"/>
      <p:bldP spid="16390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-33119" y="870121"/>
            <a:ext cx="9197280" cy="16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 – сонна стінка </a:t>
            </a:r>
            <a:r>
              <a:rPr lang="uk-UA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 caroticus</a:t>
            </a:r>
            <a:r>
              <a:rPr lang="en-US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, відокремлює барабанну порожнину від сонного канала.</a:t>
            </a:r>
            <a:endParaRPr lang="ru-RU" altLang="ru-UA" sz="362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-73440" y="2586601"/>
            <a:ext cx="9217440" cy="424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Задня – соскоподібна стінка </a:t>
            </a:r>
            <a:r>
              <a:rPr lang="uk-UA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 mastoideus</a:t>
            </a:r>
            <a:r>
              <a:rPr lang="en-US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– містить вхід до пещери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aditus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antrum</a:t>
            </a:r>
            <a:r>
              <a:rPr lang="en-US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>
                <a:latin typeface="Times New Roman" panose="02020603050405020304" pitchFamily="18" charset="0"/>
                <a:cs typeface="Times New Roman" panose="02020603050405020304" pitchFamily="18" charset="0"/>
              </a:rPr>
              <a:t>. Соскоподібна пещера сполучається з численними соскоподібними комірками розміщеними в товщі соскоподібного відростка скроневої кістки. На цій же стінці знаходиться канал лицевого нерва, а також пірамідальне підвищення.</a:t>
            </a:r>
            <a:endParaRPr lang="ru-RU" altLang="ru-UA" sz="362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Прямоугольник 6"/>
          <p:cNvSpPr>
            <a:spLocks noChangeArrowheads="1"/>
          </p:cNvSpPr>
          <p:nvPr/>
        </p:nvSpPr>
        <p:spPr bwMode="auto">
          <a:xfrm>
            <a:off x="20161" y="68041"/>
            <a:ext cx="9144000" cy="663503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Барабанна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порожнина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la-Latn" sz="3991" b="1" i="1" dirty="0">
                <a:latin typeface="Times New Roman" pitchFamily="18" charset="0"/>
                <a:cs typeface="Times New Roman" pitchFamily="18" charset="0"/>
              </a:rPr>
              <a:t>cavitas t</a:t>
            </a:r>
            <a:r>
              <a:rPr lang="en-US" sz="3991" b="1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la-Latn" sz="3991" b="1" i="1" dirty="0">
                <a:latin typeface="Times New Roman" pitchFamily="18" charset="0"/>
                <a:cs typeface="Times New Roman" pitchFamily="18" charset="0"/>
              </a:rPr>
              <a:t>mpani</a:t>
            </a:r>
            <a:r>
              <a:rPr lang="la-Latn" sz="3628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28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6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90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-816120"/>
            <a:ext cx="8968320" cy="660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2812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628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628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Присередня – лабіринтна стінка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labyrinthicus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На ній знаходиться вікно завитки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fenestra cochlae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, закрите вториною барабанною перетинкою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 tympanica secundaria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, яка відокремлює барабанну порожнину від барабанних сходів завитки. Вікно присінку 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fenestra vestibul</a:t>
            </a:r>
            <a:r>
              <a:rPr lang="uk-UA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закрите основою стремінця.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281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-11519" y="5207401"/>
            <a:ext cx="8966880" cy="16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Бічна – перетинчата стінка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628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paries membranaceus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– утворена барабанною перетинкою.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0161" y="68041"/>
            <a:ext cx="9144000" cy="663503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Барабанна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порожнина</a:t>
            </a:r>
            <a:r>
              <a:rPr lang="ru-RU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la-Latn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cavitas t</a:t>
            </a:r>
            <a:r>
              <a:rPr lang="en-US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la-Latn" sz="399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mpani</a:t>
            </a:r>
            <a:r>
              <a:rPr lang="la-Latn" sz="3628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28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План лекції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Функції НС, класифікація відділів ЦНС, загальні риси будови</a:t>
            </a:r>
          </a:p>
          <a:p>
            <a:r>
              <a:rPr lang="uk-UA" dirty="0"/>
              <a:t>Анатомія спинного мозку</a:t>
            </a:r>
          </a:p>
          <a:p>
            <a:r>
              <a:rPr lang="uk-UA" dirty="0"/>
              <a:t>Анатомія ромбоподібного мозку </a:t>
            </a:r>
          </a:p>
          <a:p>
            <a:r>
              <a:rPr lang="uk-UA" dirty="0"/>
              <a:t>Анатомія середнього мозку</a:t>
            </a:r>
          </a:p>
          <a:p>
            <a:r>
              <a:rPr lang="uk-UA" dirty="0"/>
              <a:t>Анатомія проміжного мозку </a:t>
            </a:r>
          </a:p>
          <a:p>
            <a:r>
              <a:rPr lang="uk-UA" dirty="0"/>
              <a:t>Анатомія кінцевого мозку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95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382000" cy="55577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b="1" dirty="0">
                <a:solidFill>
                  <a:srgbClr val="FF0000"/>
                </a:solidFill>
              </a:rPr>
              <a:t>Локалізація тіл нейронів рефлекторної дуги</a:t>
            </a:r>
            <a:br>
              <a:rPr lang="uk-UA" sz="2800" dirty="0"/>
            </a:br>
            <a:r>
              <a:rPr lang="uk-UA" sz="2800" dirty="0"/>
              <a:t>1) </a:t>
            </a:r>
            <a:r>
              <a:rPr lang="uk-UA" sz="2800" b="1" dirty="0"/>
              <a:t>Тіла рецепторних </a:t>
            </a:r>
            <a:r>
              <a:rPr lang="uk-UA" sz="2800" dirty="0"/>
              <a:t>(</a:t>
            </a:r>
            <a:r>
              <a:rPr lang="uk-UA" sz="2800" b="1" dirty="0"/>
              <a:t>аферентних) нейронів </a:t>
            </a:r>
            <a:r>
              <a:rPr lang="uk-UA" sz="2800" u="sng" dirty="0"/>
              <a:t>розташовані поза межами ЦНС - </a:t>
            </a:r>
            <a:r>
              <a:rPr lang="uk-UA" sz="2800" dirty="0"/>
              <a:t>в </a:t>
            </a:r>
            <a:r>
              <a:rPr lang="uk-UA" sz="2800" b="1" dirty="0"/>
              <a:t>чутливих вузлах черепних або спинномозкових нервів (</a:t>
            </a:r>
            <a:r>
              <a:rPr lang="uk-UA" sz="2800" b="1" dirty="0" err="1"/>
              <a:t>ganglia</a:t>
            </a:r>
            <a:r>
              <a:rPr lang="uk-UA" sz="2800" b="1" dirty="0"/>
              <a:t> </a:t>
            </a:r>
            <a:r>
              <a:rPr lang="uk-UA" sz="2800" b="1" dirty="0" err="1"/>
              <a:t>craniospinalia</a:t>
            </a:r>
            <a:r>
              <a:rPr lang="uk-UA" sz="2800" b="1" dirty="0"/>
              <a:t> </a:t>
            </a:r>
            <a:r>
              <a:rPr lang="uk-UA" sz="2800" b="1" dirty="0" err="1"/>
              <a:t>sensoria</a:t>
            </a:r>
            <a:r>
              <a:rPr lang="uk-UA" sz="2800" b="1" dirty="0"/>
              <a:t>)</a:t>
            </a:r>
            <a:r>
              <a:rPr lang="uk-UA" sz="2800" dirty="0"/>
              <a:t>. </a:t>
            </a:r>
            <a:br>
              <a:rPr lang="uk-UA" sz="2800" dirty="0"/>
            </a:br>
            <a:br>
              <a:rPr lang="uk-UA" sz="2800" dirty="0"/>
            </a:br>
            <a:r>
              <a:rPr lang="uk-UA" sz="2800" dirty="0"/>
              <a:t>2) </a:t>
            </a:r>
            <a:r>
              <a:rPr lang="uk-UA" sz="2800" b="1" dirty="0"/>
              <a:t>Тіла проміжних нейронів </a:t>
            </a:r>
            <a:r>
              <a:rPr lang="uk-UA" sz="2800" u="sng" dirty="0"/>
              <a:t>розташовані в межах ЦНС – в чутливих ядрах задніх рогів спинного мозку або в їх гомологах – чутливих ядрах черепних нервів.</a:t>
            </a:r>
            <a:r>
              <a:rPr lang="uk-UA" sz="2800" dirty="0"/>
              <a:t> 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800" dirty="0"/>
              <a:t>3) </a:t>
            </a:r>
            <a:r>
              <a:rPr lang="uk-UA" sz="2800" b="1" dirty="0"/>
              <a:t>Тіла </a:t>
            </a:r>
            <a:r>
              <a:rPr lang="uk-UA" sz="2800" b="1" dirty="0" err="1"/>
              <a:t>ефекторних</a:t>
            </a:r>
            <a:r>
              <a:rPr lang="uk-UA" sz="2800" b="1" dirty="0"/>
              <a:t> (еферентних) нейронів </a:t>
            </a:r>
            <a:r>
              <a:rPr lang="uk-UA" sz="2800" dirty="0"/>
              <a:t>знаходяться: </a:t>
            </a:r>
            <a:br>
              <a:rPr lang="uk-UA" sz="2800" dirty="0"/>
            </a:br>
            <a:r>
              <a:rPr lang="uk-UA" sz="2800" dirty="0"/>
              <a:t>- в межах ЦНС (в рухових ядрах передніх рогів або їх гомологах  рухових ядрах черепних нервів)  </a:t>
            </a:r>
            <a:br>
              <a:rPr lang="uk-UA" sz="2800" dirty="0"/>
            </a:br>
            <a:r>
              <a:rPr lang="uk-UA" sz="2800" dirty="0"/>
              <a:t>- в вегетативних вузлах периферійної нервової системи.</a:t>
            </a:r>
          </a:p>
        </p:txBody>
      </p:sp>
      <p:sp>
        <p:nvSpPr>
          <p:cNvPr id="2765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6D5F8E-BBB0-4872-B84F-84F94E06B568}" type="slidenum">
              <a:rPr lang="uk-UA" smtClean="0"/>
              <a:pPr eaLnBrk="1" hangingPunct="1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27475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" y="333001"/>
            <a:ext cx="9144000" cy="570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altLang="ru-UA" sz="3266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266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слухових кісточок 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ossicula auditus</a:t>
            </a:r>
            <a:r>
              <a:rPr lang="la-Latn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a-Latn" altLang="ru-UA" sz="3266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 три кісточки, які утворюють ланцюг, що з'єднує барабанну перетинку з вікном присінка на присередній стінці барабанної порожнини. Коливання барабанної перетинки призводять до руху </a:t>
            </a: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молоточок, куваделко, а за ним стремінце.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стремінця, закриває вікно присінка передає коливання перилімфі присінка. Звуковий тиск біля вікна закрутки посилюється в </a:t>
            </a:r>
            <a:r>
              <a:rPr lang="ru-RU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 </a:t>
            </a:r>
            <a:r>
              <a:rPr lang="ru-RU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- це дуже важливо, оскільки рідина володіє значно більшим акустичним опором ніж повітря.</a:t>
            </a:r>
            <a:endParaRPr lang="ru-RU" altLang="ru-UA" sz="326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14BBA2BF-5591-40E6-9517-19BC2A1A849D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201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19459" name="Picture 2" descr="P517350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8460000" cy="64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4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0B072166-B94A-45D3-87EB-FE5722354C43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202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20483" name="Picture 2" descr="P51735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41" y="361"/>
            <a:ext cx="7236000" cy="684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21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99CF060C-614F-433E-9DAC-964CDEC6CBA7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203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21507" name="Picture 2" descr="89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9144000" cy="559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8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395B5544-7694-44B1-BBF6-3437E684C723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204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22531" name="Picture 2" descr="P51735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9144000" cy="60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" y="1595881"/>
            <a:ext cx="8820000" cy="528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 3,5см, шириною до 0,2см сполучає </a:t>
            </a:r>
            <a:r>
              <a:rPr lang="uk-UA" altLang="ru-UA" sz="3991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барабанну порожнину</a:t>
            </a: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uk-UA" altLang="ru-UA" sz="3991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носовою частиною глотки</a:t>
            </a: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 і служить для вирівнюваня  тиску повітря в середині барабанної порожнини по відношенню до зовнішнього атмосферного тиску. Цей орган називають також труби Євстахія</a:t>
            </a:r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199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99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3345" y="17640"/>
            <a:ext cx="4384511" cy="1234685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Слухова труба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99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tuba </a:t>
            </a:r>
            <a:r>
              <a:rPr lang="en-US" sz="3991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auditiva</a:t>
            </a:r>
            <a:r>
              <a:rPr lang="en-US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991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Алла\Desktop\-18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1" y="343080"/>
            <a:ext cx="8622720" cy="602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1616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7201" y="-620280"/>
            <a:ext cx="8758080" cy="75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uk-UA" altLang="ru-UA" sz="3266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Слухова труба має дві частини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: меншу – кісткову частину 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pars ossea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– 1/3 труби; більшу – 2/3 хрящову частину 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pars cartilaginea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uk-UA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Кісткова частина розміщена у півканалі слухової труби скроневої кістки. Найвужче місце труби розташоване між переходом кісткової частини в хрящову. Слухова труба одним кінцем відкривається в барабанну порожнину 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ostium tympanicum tubae auditive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знаходиться на передній стінці барабанної порожнини. Другий кінець її відкривається до носової частини глотки</a:t>
            </a:r>
            <a:r>
              <a:rPr lang="en-US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266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ostium pharingeum tubae audutivum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. Слухова труба покрита слизовою оболонкою. </a:t>
            </a:r>
            <a:endParaRPr lang="ru-RU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90081" y="115560"/>
            <a:ext cx="7765920" cy="1351576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80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Внутрішнє вухо</a:t>
            </a:r>
            <a:r>
              <a:rPr lang="en-US" sz="480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sz="4808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i="1" baseline="-25000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fr-FR" sz="3991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5443" b="1" i="1" u="sng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auris interna</a:t>
            </a:r>
            <a:r>
              <a:rPr lang="fr-FR" sz="3991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991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ru-RU" sz="3991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1" y="1701001"/>
            <a:ext cx="8929440" cy="463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функціонально найважливіший і найскладніший за будовою відділ органу слуху та рівноваги. Воно складається з: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altLang="ru-UA" sz="317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кісткового лабіринта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altLang="ru-UA" sz="317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перетинчастого лабіринта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розміщених в кам’янистій частині (піраміді) скроневої кістки. Кістковий лабіринт розташований в губчастій кістковій речовині й містить всередині перетинчастого лабіринту, який повторює обриси 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істкового лабіринту.</a:t>
            </a:r>
            <a:endParaRPr lang="ru-RU" altLang="ru-UA" sz="31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4579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Алла\Desktop\uho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41" y="137161"/>
            <a:ext cx="8483040" cy="40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7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2A81E-BF11-46D8-8A82-8B0F93639B1D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  <p:pic>
        <p:nvPicPr>
          <p:cNvPr id="28675" name="Picture 2" descr="H:\ \Анатомія фото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770938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978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1" y="-219960"/>
            <a:ext cx="8929440" cy="7301154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6622" b="1" u="sng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Кістковий лабіринт</a:t>
            </a:r>
            <a:r>
              <a:rPr lang="uk-UA" sz="6622" b="1" i="1" u="sng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en-US" sz="362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labyrinthus</a:t>
            </a:r>
            <a:r>
              <a:rPr lang="en-US" sz="3628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2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osseus</a:t>
            </a:r>
            <a:r>
              <a:rPr lang="en-US" sz="3628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28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sz="3628" b="1" i="1" u="sng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являє собою сукупність різних за формою порожнин, стінка яких побудована зі щільної компактної кісткової речовини і вистелена всередині тонкою сполучнотканинною оболонкою. Кістковий лабіринт складається з трьох частин: центральне положення займає </a:t>
            </a:r>
            <a:r>
              <a:rPr lang="ru-RU" sz="3628" b="1" u="sng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28" b="1" u="sng" dirty="0" err="1">
                <a:latin typeface="Times New Roman" pitchFamily="18" charset="0"/>
                <a:cs typeface="Times New Roman" pitchFamily="18" charset="0"/>
              </a:rPr>
              <a:t>рисінок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, спереду від нього розташована </a:t>
            </a:r>
            <a:r>
              <a:rPr lang="uk-UA" sz="3628" b="1" u="sng" dirty="0">
                <a:latin typeface="Times New Roman" pitchFamily="18" charset="0"/>
                <a:cs typeface="Times New Roman" pitchFamily="18" charset="0"/>
              </a:rPr>
              <a:t>завитка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, ззаду містяться </a:t>
            </a:r>
            <a:r>
              <a:rPr lang="uk-UA" sz="3628" b="1" u="sng" dirty="0">
                <a:latin typeface="Times New Roman" pitchFamily="18" charset="0"/>
                <a:cs typeface="Times New Roman" pitchFamily="18" charset="0"/>
              </a:rPr>
              <a:t>півколові канали</a:t>
            </a:r>
            <a:r>
              <a:rPr lang="uk-UA" sz="3628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91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17280" y="7561"/>
            <a:ext cx="8858880" cy="686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5443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Присінок (</a:t>
            </a:r>
            <a:r>
              <a:rPr lang="en-US" altLang="ru-UA" sz="5443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vestibulum) </a:t>
            </a:r>
            <a:r>
              <a:rPr lang="uk-UA" altLang="ru-UA" sz="2903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uk-UA" altLang="ru-UA" sz="2903" b="1" u="sng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2903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2903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порожнина неправильної форми</a:t>
            </a:r>
            <a:r>
              <a:rPr lang="ru-RU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, має виразний внутрішній рельєф і отвори на своїх стінках. На бічній стінці, оберненій до барабанної порожнини, знаходиться овальної форми вікно присінка 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290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fenestra vestibuli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закрите основою стремінця. Недалеко від нього, біля входу в завитку, міститься круглої форми вікно завитки 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290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fenestra cochlae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закрите вторинною барабанною перетинкою. На задній стінці присінка є 5 невеликих отворів півколових каналів. На передній стінці присінка розташований завитковий закуток 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2903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recessus cochlearis</a:t>
            </a:r>
            <a:r>
              <a:rPr lang="en-US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2903" b="1">
                <a:latin typeface="Times New Roman" panose="02020603050405020304" pitchFamily="18" charset="0"/>
                <a:cs typeface="Times New Roman" panose="02020603050405020304" pitchFamily="18" charset="0"/>
              </a:rPr>
              <a:t>в якому є один порівняно великий отвір входу в канал завитки</a:t>
            </a:r>
            <a:r>
              <a:rPr lang="ru-RU" altLang="ru-UA" sz="254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76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>
            <a:spLocks noChangeArrowheads="1"/>
          </p:cNvSpPr>
          <p:nvPr/>
        </p:nvSpPr>
        <p:spPr bwMode="auto">
          <a:xfrm>
            <a:off x="1" y="211398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136195" name="Rectangle 5"/>
          <p:cNvSpPr>
            <a:spLocks noChangeArrowheads="1"/>
          </p:cNvSpPr>
          <p:nvPr/>
        </p:nvSpPr>
        <p:spPr bwMode="auto">
          <a:xfrm>
            <a:off x="1" y="22770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27653" name="Picture 3" descr="13 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05801"/>
            <a:ext cx="5286240" cy="372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897" name="Group 17"/>
          <p:cNvGraphicFramePr>
            <a:graphicFrameLocks noGrp="1"/>
          </p:cNvGraphicFramePr>
          <p:nvPr/>
        </p:nvGraphicFramePr>
        <p:xfrm>
          <a:off x="2514240" y="572041"/>
          <a:ext cx="6629760" cy="5455070"/>
        </p:xfrm>
        <a:graphic>
          <a:graphicData uri="http://schemas.openxmlformats.org/drawingml/2006/table">
            <a:tbl>
              <a:tblPr/>
              <a:tblGrid>
                <a:gridCol w="285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5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4" marR="91444" marT="45679" marB="4567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Кістковий лабіринт внутрішнього вуха, правий. Вигляд з зовнішнього боку і спереду.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мпульні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кісткові ніжки;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 кісткова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бічна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кісткова</a:t>
                      </a:r>
                      <a:r>
                        <a:rPr kumimoji="0" lang="uk-U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купол завитки;           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рисінок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кісткового </a:t>
                      </a: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лабіринта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вікно завитки;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вікно присінка;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дня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роста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ніжка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адній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бічний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ніжка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79" marB="4567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1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endParaRPr lang="ru-RU" altLang="ru-UA"/>
          </a:p>
        </p:txBody>
      </p:sp>
      <p:sp>
        <p:nvSpPr>
          <p:cNvPr id="137219" name="Rectangle 4"/>
          <p:cNvSpPr>
            <a:spLocks noChangeArrowheads="1"/>
          </p:cNvSpPr>
          <p:nvPr/>
        </p:nvSpPr>
        <p:spPr bwMode="auto">
          <a:xfrm>
            <a:off x="1" y="15675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endParaRPr lang="ru-RU" altLang="ru-UA" sz="1633">
              <a:solidFill>
                <a:schemeClr val="tx1"/>
              </a:solidFill>
            </a:endParaRPr>
          </a:p>
        </p:txBody>
      </p:sp>
      <p:sp>
        <p:nvSpPr>
          <p:cNvPr id="137220" name="Rectangle 5"/>
          <p:cNvSpPr>
            <a:spLocks noChangeArrowheads="1"/>
          </p:cNvSpPr>
          <p:nvPr/>
        </p:nvSpPr>
        <p:spPr bwMode="auto">
          <a:xfrm>
            <a:off x="1" y="17312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endParaRPr lang="ru-RU" altLang="ru-UA" sz="1633">
              <a:solidFill>
                <a:schemeClr val="tx1"/>
              </a:solidFill>
            </a:endParaRPr>
          </a:p>
        </p:txBody>
      </p:sp>
      <p:pic>
        <p:nvPicPr>
          <p:cNvPr id="34821" name="Picture 3" descr="14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19" y="1197001"/>
            <a:ext cx="560592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5972" name="Group 20"/>
          <p:cNvGraphicFramePr>
            <a:graphicFrameLocks noGrp="1"/>
          </p:cNvGraphicFramePr>
          <p:nvPr/>
        </p:nvGraphicFramePr>
        <p:xfrm>
          <a:off x="2495521" y="361"/>
          <a:ext cx="6629760" cy="5649120"/>
        </p:xfrm>
        <a:graphic>
          <a:graphicData uri="http://schemas.openxmlformats.org/drawingml/2006/table">
            <a:tbl>
              <a:tblPr/>
              <a:tblGrid>
                <a:gridCol w="298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9120">
                <a:tc>
                  <a:txBody>
                    <a:bodyPr/>
                    <a:lstStyle/>
                    <a:p>
                      <a:pPr marL="0" marR="0" lvl="0" indent="4318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0850" algn="l"/>
                        </a:tabLst>
                      </a:pPr>
                      <a:r>
                        <a:rPr kumimoji="0" lang="uk-U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94" marB="4569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Кістковий лабіринт внутрішнього вуха,  правий (на розрізі). Вигляд з зовнішнього боку і дещо знизу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 кісткова</a:t>
                      </a:r>
                      <a:r>
                        <a:rPr kumimoji="0" lang="uk-U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ліптичний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аточковий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ерхня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решітчаста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рисінковий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гребінь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середня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ешітчаст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купол завитки;          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улястий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ішечковий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піральний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 завитки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істкова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спіральна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арабанні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сходи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ходи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присінка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торинна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спіральна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авитковий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нижня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ешітчаст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дня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вічко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</a:t>
                      </a:r>
                      <a:r>
                        <a:rPr kumimoji="0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</a:t>
                      </a:r>
                      <a:r>
                        <a:rPr kumimoji="0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бічний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кісткова</a:t>
                      </a:r>
                      <a:r>
                        <a:rPr kumimoji="0" lang="uk-U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перед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94" marB="4569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0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3121" y="2349001"/>
            <a:ext cx="9144000" cy="38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 собою спірально закручений в два з половиною оберти, навколо осі завитки канал, що йде майже горизонтально - канал завитки 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canalis spiralis cochleae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і починається отвором на передній стінці присінка, а закінчується сліпо. Завитка має ширину (7-9мм), </a:t>
            </a:r>
            <a:r>
              <a:rPr lang="en-US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cupula cochleae</a:t>
            </a:r>
            <a:r>
              <a:rPr lang="ru-RU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),  а загальна довжина спірального каналу становить біля 3 см.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9601" y="235082"/>
            <a:ext cx="6334560" cy="1585294"/>
          </a:xfrm>
          <a:prstGeom prst="rect">
            <a:avLst/>
          </a:prstGeom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987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Завитка</a:t>
            </a:r>
            <a:r>
              <a:rPr lang="uk-UA" sz="36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628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445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45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cochlea</a:t>
            </a:r>
            <a:r>
              <a:rPr lang="en-US" sz="4445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4445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1"/>
            <a:ext cx="9144000" cy="666864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uk-UA" sz="5443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Півколові канали</a:t>
            </a:r>
            <a:r>
              <a:rPr lang="uk-UA" sz="5443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808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4808" b="1" i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uk-UA" sz="480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canales</a:t>
            </a:r>
            <a:r>
              <a:rPr lang="en-US" sz="4808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semicirculares</a:t>
            </a:r>
            <a:r>
              <a:rPr lang="uk-UA" sz="480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808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808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мають дугоподібну форму і лежать в трьох </a:t>
            </a:r>
            <a:r>
              <a:rPr lang="uk-UA" sz="3175" b="1" dirty="0" err="1">
                <a:latin typeface="Times New Roman" pitchFamily="18" charset="0"/>
                <a:cs typeface="Times New Roman" pitchFamily="18" charset="0"/>
              </a:rPr>
              <a:t>взаємоперпендикулярних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площинах: </a:t>
            </a:r>
            <a:br>
              <a:rPr lang="uk-UA" sz="3175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sz="3175" b="1" u="sng" dirty="0">
                <a:latin typeface="Times New Roman" pitchFamily="18" charset="0"/>
                <a:cs typeface="Times New Roman" pitchFamily="18" charset="0"/>
              </a:rPr>
              <a:t>горизонтальній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бічний півколовий канал (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canalis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semicircularis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lateralis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); </a:t>
            </a:r>
            <a:br>
              <a:rPr lang="uk-UA" sz="3175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3175" b="1" u="sng" dirty="0">
                <a:latin typeface="Times New Roman" pitchFamily="18" charset="0"/>
                <a:cs typeface="Times New Roman" pitchFamily="18" charset="0"/>
              </a:rPr>
              <a:t>сагітальній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передній півколовий канал (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canalis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semicircularis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anterior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, який проходить перпендикулярно до довгої осі піраміди); </a:t>
            </a:r>
            <a:br>
              <a:rPr lang="uk-UA" sz="3175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sz="3175" b="1" u="sng" dirty="0">
                <a:latin typeface="Times New Roman" pitchFamily="18" charset="0"/>
                <a:cs typeface="Times New Roman" pitchFamily="18" charset="0"/>
              </a:rPr>
              <a:t>фронтальній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задній півколовий канал (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canalis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semicircularis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posterior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, який проходить паралельно задній поверхні піраміди)</a:t>
            </a:r>
            <a:r>
              <a:rPr lang="en-US" sz="3175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ChangeArrowheads="1"/>
          </p:cNvSpPr>
          <p:nvPr/>
        </p:nvSpPr>
        <p:spPr bwMode="auto">
          <a:xfrm>
            <a:off x="1" y="1567502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endParaRPr lang="ru-RU" altLang="ru-UA" sz="1633">
              <a:solidFill>
                <a:schemeClr val="tx1"/>
              </a:solidFill>
            </a:endParaRPr>
          </a:p>
        </p:txBody>
      </p:sp>
      <p:sp>
        <p:nvSpPr>
          <p:cNvPr id="149507" name="Rectangle 5"/>
          <p:cNvSpPr>
            <a:spLocks noChangeArrowheads="1"/>
          </p:cNvSpPr>
          <p:nvPr/>
        </p:nvSpPr>
        <p:spPr bwMode="auto">
          <a:xfrm>
            <a:off x="1" y="17312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endParaRPr lang="ru-RU" altLang="ru-UA" sz="1633">
              <a:solidFill>
                <a:schemeClr val="tx1"/>
              </a:solidFill>
            </a:endParaRPr>
          </a:p>
        </p:txBody>
      </p:sp>
      <p:pic>
        <p:nvPicPr>
          <p:cNvPr id="38917" name="Picture 3" descr="14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37001"/>
            <a:ext cx="560592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5972" name="Group 20"/>
          <p:cNvGraphicFramePr>
            <a:graphicFrameLocks noGrp="1"/>
          </p:cNvGraphicFramePr>
          <p:nvPr/>
        </p:nvGraphicFramePr>
        <p:xfrm>
          <a:off x="2495521" y="361"/>
          <a:ext cx="6629760" cy="5649120"/>
        </p:xfrm>
        <a:graphic>
          <a:graphicData uri="http://schemas.openxmlformats.org/drawingml/2006/table">
            <a:tbl>
              <a:tblPr/>
              <a:tblGrid>
                <a:gridCol w="298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9120">
                <a:tc>
                  <a:txBody>
                    <a:bodyPr/>
                    <a:lstStyle/>
                    <a:p>
                      <a:pPr marL="0" marR="0" lvl="0" indent="4318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0850" algn="l"/>
                        </a:tabLst>
                      </a:pPr>
                      <a:r>
                        <a:rPr kumimoji="0" lang="uk-U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94" marB="4569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Кістковий лабіринт внутрішнього вуха,  правий (на розрізі). Вигляд з зовнішнього боку і дещо знизу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 кісткова</a:t>
                      </a:r>
                      <a:r>
                        <a:rPr kumimoji="0" lang="uk-U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ліптичний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аточковий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ерхня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решітчаста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рисінковий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гребінь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середня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ешітчаст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купол завитки;           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улястий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ішечковий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піральний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 завитки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істкова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спіральна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арабанні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сходи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ходи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присінка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торинна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спіральна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авитковий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закуток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нижня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ешітчаст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плям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дня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вічко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</a:t>
                      </a:r>
                      <a:r>
                        <a:rPr kumimoji="0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</a:t>
                      </a:r>
                      <a:r>
                        <a:rPr kumimoji="0" lang="uk-UA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ої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адній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бічний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кісткова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бічна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кісткова</a:t>
                      </a:r>
                      <a:r>
                        <a:rPr kumimoji="0" lang="uk-U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ампула;</a:t>
                      </a:r>
                      <a:endParaRPr kumimoji="0" 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перед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півколовий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канал</a:t>
                      </a:r>
                      <a:r>
                        <a:rPr kumimoji="0" lang="uk-U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94" marB="4569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3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1"/>
            <a:ext cx="9144000" cy="685728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defRPr/>
            </a:pP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Перетинчастий лабіринт </a:t>
            </a:r>
            <a:br>
              <a:rPr lang="uk-UA" sz="317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uk-UA" sz="362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2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labyrinthus</a:t>
            </a:r>
            <a:r>
              <a:rPr lang="en-US" sz="3628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28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membranaceus</a:t>
            </a:r>
            <a:r>
              <a:rPr lang="uk-UA" sz="3628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uk-UA" sz="362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міститься всередині кісткового лабіринту, форму якого він почасти копіює. Стінки перетинчастого лабіринту побудовані з волокнистої сполучної тканини і вистелені епітелієм. Через те</a:t>
            </a:r>
            <a:r>
              <a:rPr lang="ru-RU" sz="3175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що розміри перетинчастого лабіринту значно менші від розмірів кісткового лабіринту, між ними утворюється </a:t>
            </a:r>
            <a:r>
              <a:rPr lang="uk-UA" sz="3175" b="1" i="1" dirty="0" err="1">
                <a:latin typeface="Times New Roman" pitchFamily="18" charset="0"/>
                <a:cs typeface="Times New Roman" pitchFamily="18" charset="0"/>
              </a:rPr>
              <a:t>перилімфатичний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 простір (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spatium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perilymphaticum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, який заповнений прозорою </a:t>
            </a:r>
            <a:r>
              <a:rPr lang="uk-UA" sz="3175" b="1" dirty="0" err="1">
                <a:latin typeface="Times New Roman" pitchFamily="18" charset="0"/>
                <a:cs typeface="Times New Roman" pitchFamily="18" charset="0"/>
              </a:rPr>
              <a:t>лімфоподібною</a:t>
            </a:r>
            <a:r>
              <a:rPr lang="uk-UA" sz="3175" b="1" dirty="0">
                <a:latin typeface="Times New Roman" pitchFamily="18" charset="0"/>
                <a:cs typeface="Times New Roman" pitchFamily="18" charset="0"/>
              </a:rPr>
              <a:t> рідиною, що зветься </a:t>
            </a:r>
            <a:r>
              <a:rPr lang="uk-UA" sz="3175" b="1" i="1" dirty="0" err="1">
                <a:latin typeface="Times New Roman" pitchFamily="18" charset="0"/>
                <a:cs typeface="Times New Roman" pitchFamily="18" charset="0"/>
              </a:rPr>
              <a:t>перилімфою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75" b="1" i="1" dirty="0" err="1">
                <a:latin typeface="Times New Roman" pitchFamily="18" charset="0"/>
                <a:cs typeface="Times New Roman" pitchFamily="18" charset="0"/>
              </a:rPr>
              <a:t>perilympha</a:t>
            </a:r>
            <a:r>
              <a:rPr lang="uk-UA" sz="317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175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01" y="261001"/>
            <a:ext cx="8569440" cy="6408000"/>
          </a:xfrm>
        </p:spPr>
        <p:txBody>
          <a:bodyPr/>
          <a:lstStyle/>
          <a:p>
            <a:pPr algn="just" eaLnBrk="1" hangingPunct="1"/>
            <a:endParaRPr lang="ru-RU" altLang="ru-UA"/>
          </a:p>
        </p:txBody>
      </p:sp>
      <p:sp>
        <p:nvSpPr>
          <p:cNvPr id="151555" name="Rectangle 4"/>
          <p:cNvSpPr>
            <a:spLocks noChangeArrowheads="1"/>
          </p:cNvSpPr>
          <p:nvPr/>
        </p:nvSpPr>
        <p:spPr bwMode="auto">
          <a:xfrm>
            <a:off x="1" y="11578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1" y="132084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40965" name="Picture 3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001"/>
            <a:ext cx="6088320" cy="59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4163" name="Group 19"/>
          <p:cNvGraphicFramePr>
            <a:graphicFrameLocks noGrp="1"/>
          </p:cNvGraphicFramePr>
          <p:nvPr/>
        </p:nvGraphicFramePr>
        <p:xfrm>
          <a:off x="2514240" y="14760"/>
          <a:ext cx="6629760" cy="6370560"/>
        </p:xfrm>
        <a:graphic>
          <a:graphicData uri="http://schemas.openxmlformats.org/drawingml/2006/table">
            <a:tbl>
              <a:tblPr/>
              <a:tblGrid>
                <a:gridCol w="3635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0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4" marR="91444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Будова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нча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того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лаб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ринта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внутр</a:t>
                      </a:r>
                      <a:r>
                        <a:rPr kumimoji="0" lang="uk-UA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ішнього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уха.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ндолімфатичний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мішечок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ндолімфатичн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протока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аточково-мішечкова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протока;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ішечок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упольний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сліпий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кінець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ходи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присінка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арабанні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сходи;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авиткова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протока;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зовнішній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отв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ір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канальц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я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(водо­провода)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зав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итк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перил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мфатич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проток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водопров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д)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зав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итки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кно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зав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итки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слухова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труба;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барабанна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барабанна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по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рожнина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молото­ч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основа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стремінця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коваделко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ампулярна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нча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 н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зад­н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ьої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івколової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проток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ампулярна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пере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нча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 н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бічної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івколової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проток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перилімфатичний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прост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ір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задн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ього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ков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ого) п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івколов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ого ка­нала;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проста пере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нча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 н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бічна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</a:t>
                      </a:r>
                      <a:r>
                        <a:rPr kumimoji="0" lang="uk-UA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івколова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проток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аточка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пільна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перетинчаста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ніжка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верхня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 пере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ти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нча</a:t>
                      </a:r>
                      <a:r>
                        <a:rPr kumimoji="0" lang="uk-U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та ампула.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5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1"/>
            <a:ext cx="8893440" cy="6668640"/>
          </a:xfrm>
        </p:spPr>
        <p:txBody>
          <a:bodyPr/>
          <a:lstStyle/>
          <a:p>
            <a:pPr algn="l" eaLnBrk="1" hangingPunct="1"/>
            <a:r>
              <a:rPr lang="en-US" altLang="ru-UA" sz="2812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Перилімфа відтікає з 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spatium perilymphaticum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uk-UA" altLang="ru-UA" sz="3175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 завитки 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aqueductus cochleae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 Всередині перетинчастого лабіринта знаходиться подібна до перилімфи рідина, яка має назву </a:t>
            </a:r>
            <a:r>
              <a:rPr lang="uk-UA" altLang="ru-UA" sz="3175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ендолімфи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endolympha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Перетинчастий лабіринт є складною системою сполучених між собою порожнин і протоків, серед яких виділяють присінковий лабіринт, півколові протоки та завиткову протоку</a:t>
            </a:r>
            <a:r>
              <a:rPr lang="uk-UA" altLang="ru-UA" sz="3175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1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C3BF5-9A13-4051-BEF4-C1FCF16EC37B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  <p:pic>
        <p:nvPicPr>
          <p:cNvPr id="33795" name="Picture 2" descr="H:\ \Анатомія фото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908050"/>
            <a:ext cx="543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C:\Documents and Settings\Admin\Мои документы\Мои рисунки\Тести\1 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39243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26566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-4320" y="1845001"/>
            <a:ext cx="9148320" cy="37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 собою три трубки, які описують дугу в дві третини кола і розташовані у відповідних кісткових півколових каналах. В кожній кістковій ампулі півколових каналів міститься перетинчаста ампула: 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ampulla membranacea anterior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ampulla membranacea posterior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ampulla membranacea lateralis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 В кожній з перетинчастих ампул є по 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ампульному гребіню (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crista ampullaris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UA" sz="31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320" y="96841"/>
            <a:ext cx="9148320" cy="1468467"/>
          </a:xfrm>
          <a:prstGeom prst="rect">
            <a:avLst/>
          </a:prstGeom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80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Півколові протоки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808" b="1" i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4445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45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US" sz="4445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45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semicirculares</a:t>
            </a:r>
            <a:r>
              <a:rPr lang="uk-UA" sz="4445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445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45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9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3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4"/>
          <p:cNvSpPr>
            <a:spLocks noChangeArrowheads="1"/>
          </p:cNvSpPr>
          <p:nvPr/>
        </p:nvSpPr>
        <p:spPr bwMode="auto">
          <a:xfrm>
            <a:off x="1" y="237030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968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968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None/>
            </a:pPr>
            <a:endParaRPr lang="ru-RU" altLang="ru-UA" sz="1633">
              <a:solidFill>
                <a:schemeClr val="tx1"/>
              </a:solidFill>
            </a:endParaRPr>
          </a:p>
        </p:txBody>
      </p:sp>
      <p:sp>
        <p:nvSpPr>
          <p:cNvPr id="164867" name="Rectangle 5"/>
          <p:cNvSpPr>
            <a:spLocks noChangeArrowheads="1"/>
          </p:cNvSpPr>
          <p:nvPr/>
        </p:nvSpPr>
        <p:spPr bwMode="auto">
          <a:xfrm>
            <a:off x="1" y="2533321"/>
            <a:ext cx="184708" cy="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1633"/>
          </a:p>
        </p:txBody>
      </p:sp>
      <p:pic>
        <p:nvPicPr>
          <p:cNvPr id="120837" name="Picture 3" descr="17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000" y="248041"/>
            <a:ext cx="54964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6451" name="Group 19"/>
          <p:cNvGraphicFramePr>
            <a:graphicFrameLocks noGrp="1"/>
          </p:cNvGraphicFramePr>
          <p:nvPr/>
        </p:nvGraphicFramePr>
        <p:xfrm>
          <a:off x="2514240" y="2285641"/>
          <a:ext cx="6629760" cy="3565988"/>
        </p:xfrm>
        <a:graphic>
          <a:graphicData uri="http://schemas.openxmlformats.org/drawingml/2006/table">
            <a:tbl>
              <a:tblPr/>
              <a:tblGrid>
                <a:gridCol w="3543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54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4" marR="91444" marT="45634" marB="4563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Завиткова протока.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присінкова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стінка (перетинка);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покривна перетинка;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завиткова протока;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спіральний орган;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основна пластинка;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барабанні сходи;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завитковий нерв;</a:t>
                      </a:r>
                      <a:endParaRPr kumimoji="0" lang="uk-U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 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сходи присінка.</a:t>
                      </a:r>
                      <a:endParaRPr kumimoji="0" lang="uk-UA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4" marR="91444" marT="45634" marB="4563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4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A32B6D21-900E-4547-9794-BE6273A45D74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222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122883" name="Picture 2" descr="P51735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1" y="361"/>
            <a:ext cx="8244000" cy="62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903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03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254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77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656650" algn="l"/>
                <a:tab pos="1313299" algn="l"/>
                <a:tab pos="1969949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2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656650" algn="l"/>
                <a:tab pos="1313299" algn="l"/>
                <a:tab pos="1969949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5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fld id="{BECACB62-252D-4B3D-B9D6-31561B13983C}" type="slidenum">
              <a:rPr lang="uk-UA" altLang="ru-UA" sz="1270">
                <a:solidFill>
                  <a:schemeClr val="tx1"/>
                </a:solidFill>
              </a:rPr>
              <a:pPr hangingPunct="1">
                <a:lnSpc>
                  <a:spcPct val="95000"/>
                </a:lnSpc>
                <a:spcAft>
                  <a:spcPct val="0"/>
                </a:spcAft>
                <a:buFont typeface="Times New Roman" panose="02020603050405020304" pitchFamily="18" charset="0"/>
                <a:buNone/>
              </a:pPr>
              <a:t>223</a:t>
            </a:fld>
            <a:endParaRPr lang="uk-UA" altLang="ru-UA" sz="1270">
              <a:solidFill>
                <a:schemeClr val="tx1"/>
              </a:solidFill>
            </a:endParaRPr>
          </a:p>
        </p:txBody>
      </p:sp>
      <p:pic>
        <p:nvPicPr>
          <p:cNvPr id="126979" name="Picture 2" descr="91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93001"/>
            <a:ext cx="9144000" cy="52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6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Алла\Desktop\xuho_03.jpg.pagespeed.ic.v6Oop3WO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1" y="554761"/>
            <a:ext cx="8964000" cy="58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86582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701001"/>
            <a:ext cx="9144000" cy="4090595"/>
          </a:xfrm>
          <a:prstGeom prst="rect">
            <a:avLst/>
          </a:prstGeom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Спіральний орган побудований з потрійного роду клітин; </a:t>
            </a:r>
            <a:endParaRPr lang="en-US" sz="3991" b="1" dirty="0">
              <a:latin typeface="Times New Roman" pitchFamily="18" charset="0"/>
              <a:cs typeface="Times New Roman" pitchFamily="18" charset="0"/>
            </a:endParaRPr>
          </a:p>
          <a:p>
            <a:pPr marL="514297" indent="-514297">
              <a:lnSpc>
                <a:spcPct val="93000"/>
              </a:lnSpc>
              <a:buClr>
                <a:srgbClr val="000000"/>
              </a:buClr>
              <a:buSzPct val="100000"/>
              <a:buFontTx/>
              <a:buAutoNum type="arabicParenR"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внутрішніх та зовнішніх </a:t>
            </a:r>
            <a:r>
              <a:rPr lang="uk-UA" sz="3991" b="1" dirty="0" err="1">
                <a:latin typeface="Times New Roman" pitchFamily="18" charset="0"/>
                <a:cs typeface="Times New Roman" pitchFamily="18" charset="0"/>
              </a:rPr>
              <a:t>волоскових</a:t>
            </a: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 клітин;</a:t>
            </a:r>
            <a:endParaRPr lang="en-US" sz="3991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2) внутрішніх та зовнішніх фалангових клітин; </a:t>
            </a:r>
            <a:endParaRPr lang="en-US" sz="3991" b="1" dirty="0"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dirty="0">
                <a:latin typeface="Times New Roman" pitchFamily="18" charset="0"/>
                <a:cs typeface="Times New Roman" pitchFamily="18" charset="0"/>
              </a:rPr>
              <a:t>3) підтримуючих клітин.</a:t>
            </a:r>
            <a:endParaRPr lang="ru-RU" sz="3991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1" y="405001"/>
            <a:ext cx="9144000" cy="466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991" b="1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основній пластинці є отвори, які містять нерви, що йдуть до волоскових клітин від спірального вузла завитки. Чутливі волоскові клітини спірального органа трансформують механічну енергію звукових коливань в енергію нервового імпульсу.</a:t>
            </a:r>
            <a:endParaRPr lang="ru-RU" altLang="ru-UA" sz="399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4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2"/>
          <p:cNvSpPr>
            <a:spLocks noChangeArrowheads="1"/>
          </p:cNvSpPr>
          <p:nvPr/>
        </p:nvSpPr>
        <p:spPr bwMode="auto">
          <a:xfrm>
            <a:off x="468001" y="2061001"/>
            <a:ext cx="8065440" cy="2662833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987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Звукопровідний апарат вуха. </a:t>
            </a:r>
            <a:br>
              <a:rPr lang="uk-UA" sz="5987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987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1" y="621001"/>
            <a:ext cx="9144000" cy="50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До звукопровідного апарату вуха відносяться структури зовнішнього та середнього вуха, а також перилімфа та ендолімфа внутрішнього вуха. Основне призначення зовнішнього вуха полягає в проведенні звукових хвиль до барабанної перетинки. У свою чергу основна роль барабанної перетинки та системи слухових кісточок полягає в трансформації звукових коливань великої амплітуди та малої сили в коливання рідин внутрішнього вуха з малою амплітудою та великою силою.</a:t>
            </a:r>
            <a:endParaRPr lang="ru-RU" altLang="ru-UA" sz="31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1"/>
          <p:cNvSpPr>
            <a:spLocks noChangeArrowheads="1"/>
          </p:cNvSpPr>
          <p:nvPr/>
        </p:nvSpPr>
        <p:spPr bwMode="auto">
          <a:xfrm>
            <a:off x="1" y="477001"/>
            <a:ext cx="9144000" cy="554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Кінцевим етапом проведення звуку до внутрішнього вуха є рух основи стремінця у вікні присінка, який передається перилімфі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scala vestibuli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 Коливання перилімфи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scala vestibuli 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досягають купола завитки, де вони через отвір завитки передаються перилімфі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scala tympani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 По перилімфі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scala tympani 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звукові коливання повертаються до присінка і гасяться вторинною барабанною перетинкою, яка закриває 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fenestra cochleae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 Від перилімфи звукові коливання передаються ендолімфі завиткової протоки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UA" sz="31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4000" dirty="0">
                <a:solidFill>
                  <a:srgbClr val="FF0000"/>
                </a:solidFill>
              </a:rPr>
              <a:t>		</a:t>
            </a:r>
            <a:r>
              <a:rPr lang="uk-UA" sz="3200" b="1" dirty="0">
                <a:solidFill>
                  <a:srgbClr val="FF0000"/>
                </a:solidFill>
              </a:rPr>
              <a:t>	</a:t>
            </a:r>
            <a:r>
              <a:rPr lang="uk-UA" sz="3200" b="1" dirty="0" err="1">
                <a:solidFill>
                  <a:srgbClr val="FF0000"/>
                </a:solidFill>
              </a:rPr>
              <a:t>Синапси</a:t>
            </a:r>
            <a:r>
              <a:rPr lang="en-US" sz="3200" b="1" dirty="0">
                <a:solidFill>
                  <a:srgbClr val="FF0000"/>
                </a:solidFill>
              </a:rPr>
              <a:t>	</a:t>
            </a:r>
            <a:br>
              <a:rPr lang="uk-UA" sz="2800" dirty="0"/>
            </a:br>
            <a:r>
              <a:rPr lang="uk-UA" sz="2800" dirty="0"/>
              <a:t>Нейрони з'єднуються між собою </a:t>
            </a:r>
            <a:r>
              <a:rPr lang="uk-UA" sz="2800" b="1" u="sng" dirty="0" err="1"/>
              <a:t>синапсами</a:t>
            </a:r>
            <a:r>
              <a:rPr lang="uk-UA" sz="2800" b="1" u="sng" dirty="0"/>
              <a:t>.</a:t>
            </a:r>
            <a:br>
              <a:rPr lang="ru-RU" sz="3200" dirty="0"/>
            </a:br>
            <a:r>
              <a:rPr lang="ru-RU" sz="3200" b="1" u="sng" dirty="0">
                <a:solidFill>
                  <a:srgbClr val="FF0000"/>
                </a:solidFill>
              </a:rPr>
              <a:t>Синапс</a:t>
            </a:r>
            <a:r>
              <a:rPr lang="ru-RU" sz="3200" dirty="0"/>
              <a:t> – </a:t>
            </a:r>
            <a:r>
              <a:rPr lang="ru-RU" sz="3200" b="1" dirty="0" err="1"/>
              <a:t>це</a:t>
            </a:r>
            <a:r>
              <a:rPr lang="ru-RU" sz="3200" b="1" dirty="0"/>
              <a:t> </a:t>
            </a:r>
            <a:r>
              <a:rPr lang="ru-RU" sz="3200" b="1" dirty="0" err="1"/>
              <a:t>ділянка</a:t>
            </a:r>
            <a:r>
              <a:rPr lang="ru-RU" sz="3200" b="1" dirty="0"/>
              <a:t> </a:t>
            </a:r>
            <a:r>
              <a:rPr lang="ru-RU" sz="3200" b="1" dirty="0" err="1"/>
              <a:t>функціонального</a:t>
            </a:r>
            <a:r>
              <a:rPr lang="ru-RU" sz="3200" b="1" dirty="0"/>
              <a:t> контакту </a:t>
            </a:r>
            <a:r>
              <a:rPr lang="ru-RU" sz="3200" b="1" dirty="0" err="1"/>
              <a:t>між</a:t>
            </a:r>
            <a:r>
              <a:rPr lang="ru-RU" sz="3200" b="1" dirty="0"/>
              <a:t> аксональною мембраною одного нейрона і </a:t>
            </a:r>
            <a:r>
              <a:rPr lang="ru-RU" sz="3200" b="1" dirty="0" err="1"/>
              <a:t>ефекторною</a:t>
            </a:r>
            <a:r>
              <a:rPr lang="ru-RU" sz="3200" b="1" dirty="0"/>
              <a:t> </a:t>
            </a:r>
            <a:r>
              <a:rPr lang="ru-RU" sz="3200" b="1" dirty="0" err="1"/>
              <a:t>клітиною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мембраною </a:t>
            </a:r>
            <a:r>
              <a:rPr lang="ru-RU" sz="3200" b="1" dirty="0" err="1"/>
              <a:t>проміжного</a:t>
            </a:r>
            <a:r>
              <a:rPr lang="ru-RU" sz="3200" b="1" dirty="0"/>
              <a:t> нейрона</a:t>
            </a:r>
            <a:r>
              <a:rPr lang="ru-RU" sz="3200" dirty="0"/>
              <a:t>. </a:t>
            </a:r>
            <a:br>
              <a:rPr lang="ru-RU" sz="3200" dirty="0"/>
            </a:br>
            <a:r>
              <a:rPr lang="ru-RU" sz="3200" dirty="0"/>
              <a:t>	</a:t>
            </a:r>
            <a:r>
              <a:rPr lang="ru-RU" sz="3200" dirty="0" err="1"/>
              <a:t>Аксони</a:t>
            </a:r>
            <a:r>
              <a:rPr lang="ru-RU" sz="3200" dirty="0"/>
              <a:t>  </a:t>
            </a:r>
            <a:r>
              <a:rPr lang="ru-RU" sz="3200" dirty="0" err="1"/>
              <a:t>нейронів</a:t>
            </a:r>
            <a:r>
              <a:rPr lang="ru-RU" sz="3200" dirty="0"/>
              <a:t> </a:t>
            </a:r>
            <a:r>
              <a:rPr lang="ru-RU" sz="3200" dirty="0" err="1"/>
              <a:t>можуть</a:t>
            </a:r>
            <a:r>
              <a:rPr lang="ru-RU" sz="3200" dirty="0"/>
              <a:t> </a:t>
            </a:r>
            <a:r>
              <a:rPr lang="ru-RU" sz="3200" dirty="0" err="1"/>
              <a:t>утворювати</a:t>
            </a:r>
            <a:r>
              <a:rPr lang="ru-RU" sz="3200" dirty="0"/>
              <a:t> </a:t>
            </a:r>
            <a:r>
              <a:rPr lang="ru-RU" sz="3200" u="sng" dirty="0" err="1">
                <a:solidFill>
                  <a:srgbClr val="FF0000"/>
                </a:solidFill>
              </a:rPr>
              <a:t>різні</a:t>
            </a:r>
            <a:r>
              <a:rPr lang="ru-RU" sz="3200" u="sng" dirty="0">
                <a:solidFill>
                  <a:srgbClr val="FF0000"/>
                </a:solidFill>
              </a:rPr>
              <a:t> </a:t>
            </a:r>
            <a:r>
              <a:rPr lang="ru-RU" sz="3200" u="sng" dirty="0" err="1">
                <a:solidFill>
                  <a:srgbClr val="FF0000"/>
                </a:solidFill>
              </a:rPr>
              <a:t>синапси</a:t>
            </a:r>
            <a:r>
              <a:rPr lang="ru-RU" sz="3200" dirty="0"/>
              <a:t>: </a:t>
            </a:r>
            <a:br>
              <a:rPr lang="ru-RU" sz="3200" dirty="0"/>
            </a:br>
            <a:r>
              <a:rPr lang="ru-RU" sz="3200" dirty="0"/>
              <a:t> - на дендритах </a:t>
            </a:r>
            <a:r>
              <a:rPr lang="ru-RU" sz="3200" dirty="0" err="1"/>
              <a:t>іншого</a:t>
            </a:r>
            <a:r>
              <a:rPr lang="ru-RU" sz="3200" dirty="0"/>
              <a:t> нейрона (</a:t>
            </a:r>
            <a:r>
              <a:rPr lang="ru-RU" sz="3200" b="1" dirty="0" err="1"/>
              <a:t>аксодендритні</a:t>
            </a:r>
            <a:r>
              <a:rPr lang="ru-RU" sz="3200" b="1" dirty="0"/>
              <a:t>)</a:t>
            </a:r>
            <a:r>
              <a:rPr lang="ru-RU" sz="3200" dirty="0"/>
              <a:t>; </a:t>
            </a:r>
            <a:br>
              <a:rPr lang="ru-RU" sz="3200" dirty="0"/>
            </a:br>
            <a:r>
              <a:rPr lang="ru-RU" sz="3200" dirty="0"/>
              <a:t>- на </a:t>
            </a:r>
            <a:r>
              <a:rPr lang="ru-RU" sz="3200" dirty="0" err="1"/>
              <a:t>тілі</a:t>
            </a:r>
            <a:r>
              <a:rPr lang="ru-RU" sz="3200" dirty="0"/>
              <a:t> нейрона (</a:t>
            </a:r>
            <a:r>
              <a:rPr lang="ru-RU" sz="3200" dirty="0" err="1"/>
              <a:t>перикаріоні</a:t>
            </a:r>
            <a:r>
              <a:rPr lang="ru-RU" sz="3200" dirty="0"/>
              <a:t>) (</a:t>
            </a:r>
            <a:r>
              <a:rPr lang="ru-RU" sz="3200" b="1" dirty="0" err="1"/>
              <a:t>аксосоматичні</a:t>
            </a:r>
            <a:r>
              <a:rPr lang="ru-RU" sz="3200" b="1" dirty="0"/>
              <a:t>);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- на </a:t>
            </a:r>
            <a:r>
              <a:rPr lang="ru-RU" sz="3200" dirty="0" err="1"/>
              <a:t>аксоні</a:t>
            </a:r>
            <a:r>
              <a:rPr lang="ru-RU" sz="3200" dirty="0"/>
              <a:t> </a:t>
            </a:r>
            <a:r>
              <a:rPr lang="ru-RU" sz="3200" dirty="0" err="1"/>
              <a:t>іншого</a:t>
            </a:r>
            <a:r>
              <a:rPr lang="ru-RU" sz="3200" dirty="0"/>
              <a:t> нейрона (</a:t>
            </a:r>
            <a:r>
              <a:rPr lang="ru-RU" sz="3200" b="1" dirty="0" err="1"/>
              <a:t>аксоаксональні</a:t>
            </a:r>
            <a:r>
              <a:rPr lang="ru-RU" sz="3200" b="1" dirty="0"/>
              <a:t> )</a:t>
            </a:r>
            <a:endParaRPr lang="uk-UA" sz="3200" dirty="0"/>
          </a:p>
        </p:txBody>
      </p:sp>
      <p:sp>
        <p:nvSpPr>
          <p:cNvPr id="2969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40A501-4737-4EFC-BB2D-B16FD0D822D6}" type="slidenum">
              <a:rPr lang="uk-UA" smtClean="0"/>
              <a:pPr eaLnBrk="1" hangingPunct="1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536261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-105120" y="2111401"/>
            <a:ext cx="9279361" cy="780394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480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Звукосприймаючий</a:t>
            </a:r>
            <a:r>
              <a:rPr lang="uk-UA" sz="480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апарат вуха. </a:t>
            </a:r>
            <a:endParaRPr lang="ru-RU" sz="4808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1"/>
          <p:cNvSpPr>
            <a:spLocks noChangeArrowheads="1"/>
          </p:cNvSpPr>
          <p:nvPr/>
        </p:nvSpPr>
        <p:spPr bwMode="auto">
          <a:xfrm>
            <a:off x="1" y="1773001"/>
            <a:ext cx="9144000" cy="38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4354" b="1">
                <a:latin typeface="Times New Roman" panose="02020603050405020304" pitchFamily="18" charset="0"/>
                <a:cs typeface="Times New Roman" panose="02020603050405020304" pitchFamily="18" charset="0"/>
              </a:rPr>
              <a:t> Коливання ендолімфи сприймається волосковими рецепторними клітинами спірального органа, причому велике значення в цьому процесі має основна пластинка</a:t>
            </a:r>
            <a:endParaRPr lang="ru-RU" altLang="ru-UA" sz="4354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1" y="1557001"/>
            <a:ext cx="9144000" cy="41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має довжину 35 мм, а ширина її (і довжина колагенових волокон) збільшується у напрямку від вікна присінка до купола завитки. Така тонотопічна організація основної пластинки дає змогу людині сприймати коливання повітря у діапазоні від 16 до 20000 Гц. Вухо людини є нечутливим до коливань частотою менше 16 Гц (інфразвукові коливання), тому звуки, що утворюються рухами більшості його власних органів (рухи м’язів, нутрощів, биття серця і таке інше) залишаються нечутними.</a:t>
            </a:r>
            <a:endParaRPr lang="ru-RU" altLang="ru-UA" sz="281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1880"/>
            <a:ext cx="8159584" cy="1234685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Основна пластинка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3991" i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399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991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lamina </a:t>
            </a:r>
            <a:r>
              <a:rPr lang="en-US" sz="3991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basilaris</a:t>
            </a:r>
            <a:r>
              <a:rPr lang="ru-RU" sz="399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99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5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3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1" y="1989001"/>
            <a:ext cx="9144000" cy="1650311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5443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Провідний шлях аналізатора слуху</a:t>
            </a:r>
            <a:endParaRPr lang="ru-RU" sz="5443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1"/>
          <p:cNvSpPr>
            <a:spLocks noChangeArrowheads="1"/>
          </p:cNvSpPr>
          <p:nvPr/>
        </p:nvSpPr>
        <p:spPr bwMode="auto">
          <a:xfrm>
            <a:off x="1" y="909001"/>
            <a:ext cx="9144000" cy="52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Тіло першого нейрона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шляху слухового аналізатора лежить в </a:t>
            </a:r>
            <a:r>
              <a:rPr lang="uk-UA" altLang="ru-UA" sz="3628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завитковому вузлі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або спіральному вузлі завитки. Завитковий вузол розташований в спіральному каналі веретена. Периферійні відростки (дендрити) біполярних нейронів, які утворюють завитковий вузол, через отвори в базальній пластинці зв’язані з рецепторними клітинами спірального органа.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1"/>
          <p:cNvSpPr>
            <a:spLocks noChangeArrowheads="1"/>
          </p:cNvSpPr>
          <p:nvPr/>
        </p:nvSpPr>
        <p:spPr bwMode="auto">
          <a:xfrm>
            <a:off x="-24479" y="621001"/>
            <a:ext cx="9168480" cy="58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 відростки (аксони) нейронів завиткового вузла утворюють завитовий нерв (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cochlearis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), який приєднується до присінкового нерва (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vestibularis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), на своєму шляху через 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meatus 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acusticus internus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до мосто-мозочкового кута. В цьому місці обидва нерви, які утворюють присінково-завитковий нерв (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3628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vestibulocochlearis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) (VIII) вступають в стовбур мозку безпосередньо позаду </a:t>
            </a:r>
            <a:r>
              <a:rPr lang="en-US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pedunculus cerebellaris inferior</a:t>
            </a:r>
            <a:r>
              <a:rPr lang="uk-UA" altLang="ru-UA" sz="3628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UA" sz="362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80" y="261001"/>
            <a:ext cx="533376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561" y="3803401"/>
            <a:ext cx="4030560" cy="305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6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/>
          <p:cNvSpPr>
            <a:spLocks noChangeArrowheads="1"/>
          </p:cNvSpPr>
          <p:nvPr/>
        </p:nvSpPr>
        <p:spPr bwMode="auto">
          <a:xfrm>
            <a:off x="1" y="489960"/>
            <a:ext cx="9144000" cy="61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Аксони нейронів </a:t>
            </a:r>
            <a:r>
              <a:rPr lang="de-DE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n.cochlearis anterior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переходять на протилежну сторону у вигляді широкої пластинки волокон та утворюють разом з розташованими між ними нейронами 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трапецієподібне тіло </a:t>
            </a:r>
            <a:r>
              <a:rPr lang="de-DE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(corpus trapezoideum).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Волокна, які беруть початок від </a:t>
            </a:r>
            <a:r>
              <a:rPr lang="de-DE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n.cochlearis posterior,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переходять на протилежну сторону частково в складі 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мозкових смуг четвертого шлуночка </a:t>
            </a:r>
            <a:r>
              <a:rPr lang="de-DE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(striae medull</a:t>
            </a:r>
            <a:r>
              <a:rPr lang="en-US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 ventriculi quarti), </a:t>
            </a:r>
            <a:r>
              <a:rPr lang="uk-UA" altLang="ru-UA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 у складі ретикулярної формації. Волокна від завиткових ядер (тіло II нейрона слухового шляху) утворюють </a:t>
            </a:r>
            <a:r>
              <a:rPr lang="uk-UA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бічну петлю </a:t>
            </a:r>
            <a:r>
              <a:rPr lang="de-DE" altLang="ru-UA" sz="3266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(lemniscus lateralis).</a:t>
            </a:r>
            <a:endParaRPr lang="ru-RU" altLang="ru-UA" sz="326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"/>
          <p:cNvSpPr>
            <a:spLocks noChangeArrowheads="1"/>
          </p:cNvSpPr>
          <p:nvPr/>
        </p:nvSpPr>
        <p:spPr bwMode="auto">
          <a:xfrm>
            <a:off x="-28799" y="49320"/>
            <a:ext cx="9144000" cy="693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волокон </a:t>
            </a:r>
            <a:r>
              <a:rPr lang="de-DE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lemniscus lateralis</a:t>
            </a:r>
            <a:r>
              <a:rPr lang="de-DE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 йдуть до нижніх горбків пластинки покрівлі (чотиригорбкової пластинки) середнього мозку. Деякі волокна </a:t>
            </a:r>
            <a:r>
              <a:rPr lang="de-DE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lemniscus lateralis</a:t>
            </a:r>
            <a:r>
              <a:rPr lang="de-DE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 синапси в проміжних ядрах слухового шляху (тіла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нейрона слухового шляху):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281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1) у верхньому оливному ядрі (дорсальне ядро трапецієподібного тіла</a:t>
            </a:r>
            <a:r>
              <a:rPr lang="uk-UA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BNA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olivaris superior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dorsalis corporis trapezoidei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BNA</a:t>
            </a:r>
            <a:r>
              <a:rPr lang="uk-UA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2) в передньому ядрі трапецієподібного тіла (вентральне ядро трапецієподібного тіла,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BNA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anterior corporis trapezoidei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ventralis corporis trapezoidei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BNA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3) в присередньому верхньому оливному ядрі (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olivaris superior medialis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UA" sz="281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4) в ядрах бічної петлі (</a:t>
            </a:r>
            <a:r>
              <a:rPr lang="en-US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nuclei lemnisci lateralis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UA" sz="281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C:\Users\Алла\Desktop\bl_066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1" y="621001"/>
            <a:ext cx="8799840" cy="574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139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just" eaLnBrk="1" hangingPunct="1"/>
            <a:r>
              <a:rPr lang="en-US"/>
              <a:t>o</a:t>
            </a:r>
            <a:endParaRPr lang="uk-UA"/>
          </a:p>
        </p:txBody>
      </p:sp>
      <p:sp>
        <p:nvSpPr>
          <p:cNvPr id="3072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5354D7-D717-429A-8FC8-B869C8ED034C}" type="slidenum">
              <a:rPr lang="uk-UA" smtClean="0"/>
              <a:pPr eaLnBrk="1" hangingPunct="1"/>
              <a:t>24</a:t>
            </a:fld>
            <a:endParaRPr lang="uk-UA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2490788"/>
            <a:ext cx="3733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0726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27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26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75734"/>
              </p:ext>
            </p:extLst>
          </p:nvPr>
        </p:nvGraphicFramePr>
        <p:xfrm>
          <a:off x="1828800" y="228600"/>
          <a:ext cx="6692900" cy="2843213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Будова </a:t>
                      </a: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аксо-соматичного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синапса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синаптичні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пухирці в терміналі аксона;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пресинаптична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мембрана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тіло нейрона;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постсинаптична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мембрана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синаптична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щілина;</a:t>
                      </a: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мітохондрії.</a:t>
                      </a:r>
                      <a:endParaRPr kumimoji="0" lang="uk-UA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8007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3"/>
          <p:cNvSpPr>
            <a:spLocks noChangeArrowheads="1"/>
          </p:cNvSpPr>
          <p:nvPr/>
        </p:nvSpPr>
        <p:spPr bwMode="auto">
          <a:xfrm>
            <a:off x="1" y="1915561"/>
            <a:ext cx="9144000" cy="1364592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4445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Провідний</a:t>
            </a:r>
            <a:r>
              <a:rPr lang="ru-RU" sz="444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ru-RU" sz="4445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статокінетичного</a:t>
            </a:r>
            <a:r>
              <a:rPr lang="ru-RU" sz="444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45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аналізатора</a:t>
            </a:r>
            <a:endParaRPr lang="ru-RU" sz="4445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/>
          <p:cNvSpPr>
            <a:spLocks noChangeArrowheads="1"/>
          </p:cNvSpPr>
          <p:nvPr/>
        </p:nvSpPr>
        <p:spPr bwMode="auto">
          <a:xfrm>
            <a:off x="1" y="909001"/>
            <a:ext cx="9144000" cy="32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Три аналізатора забезпечують збереження рівноваги та підтримання певного положення тіла людини в просторі: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UA" sz="31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1)	статокінетичний аналізатор;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2)	пропріоцептивний аналізатор;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3)	зоровий аналізатор.</a:t>
            </a:r>
          </a:p>
        </p:txBody>
      </p:sp>
    </p:spTree>
    <p:extLst>
      <p:ext uri="{BB962C8B-B14F-4D97-AF65-F5344CB8AC3E}">
        <p14:creationId xmlns:p14="http://schemas.microsoft.com/office/powerpoint/2010/main" val="21533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1"/>
          <p:cNvSpPr>
            <a:spLocks noChangeArrowheads="1"/>
          </p:cNvSpPr>
          <p:nvPr/>
        </p:nvSpPr>
        <p:spPr bwMode="auto">
          <a:xfrm>
            <a:off x="1" y="693001"/>
            <a:ext cx="9144000" cy="53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2812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Тіло першого нейрона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шляху статокінетичного аналізатора розміщене у присінковому вузлі (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ganglion vestibul</a:t>
            </a:r>
            <a:r>
              <a:rPr lang="en-US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який розміщений на дні внутрішнього слухового ходу. Дендрити біполярних нейронів присінкового вузла утворюють його верхню (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pars superior)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та нижню (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pars</a:t>
            </a:r>
            <a:r>
              <a:rPr lang="uk-UA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inferior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Pars superior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продовжується у маточково- ампульний нерв (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n.utriculoampullaris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який розділяється на маточковий нерв (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n.utricularis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 від рецепторів плями маточки) та бічний ампульний нерв (</a:t>
            </a:r>
            <a:r>
              <a:rPr lang="la-Latn" altLang="ru-UA" sz="2812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n. ampullaris lateralis</a:t>
            </a:r>
            <a:r>
              <a:rPr lang="la-Latn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ru-RU" altLang="ru-UA" sz="2812" b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 від рецепторів ампульних гребенів передньої та бічної півколових  проток</a:t>
            </a:r>
          </a:p>
        </p:txBody>
      </p:sp>
    </p:spTree>
    <p:extLst>
      <p:ext uri="{BB962C8B-B14F-4D97-AF65-F5344CB8AC3E}">
        <p14:creationId xmlns:p14="http://schemas.microsoft.com/office/powerpoint/2010/main" val="45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326881" y="2187721"/>
            <a:ext cx="9141120" cy="1143360"/>
          </a:xfrm>
        </p:spPr>
        <p:txBody>
          <a:bodyPr>
            <a:normAutofit fontScale="90000"/>
          </a:bodyPr>
          <a:lstStyle/>
          <a:p>
            <a:pPr algn="l"/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Відростки тіл других нейронів від вестибулярних ядер ідуть, як у висхідному так і низхідному напрямках.</a:t>
            </a:r>
            <a:b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В висхідному напрямку - до латеральних ядер таламуса – </a:t>
            </a:r>
            <a:r>
              <a:rPr lang="uk-UA" altLang="ru-UA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нейрон,  </a:t>
            </a:r>
            <a:r>
              <a:rPr lang="uk-UA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а потім через задню ніжку внутрішньої капсули до скроневої та тім'яної часток.</a:t>
            </a:r>
            <a:endParaRPr lang="ru-RU" altLang="ru-UA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2595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Прямоугольник 1"/>
          <p:cNvSpPr>
            <a:spLocks noChangeArrowheads="1"/>
          </p:cNvSpPr>
          <p:nvPr/>
        </p:nvSpPr>
        <p:spPr bwMode="auto">
          <a:xfrm>
            <a:off x="-30239" y="549001"/>
            <a:ext cx="9174240" cy="50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В низхідному напрямку від вестибулярних ядер волокна направляються до мозочка (</a:t>
            </a:r>
            <a:r>
              <a:rPr lang="ru-RU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rchicerebellum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в складі нижніх ніжок мозочка</a:t>
            </a:r>
            <a:r>
              <a:rPr lang="en-US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rchicerebellum</a:t>
            </a:r>
            <a:r>
              <a:rPr lang="uk-UA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посилає еферентні імпульси назад у комплекс присінкових ядер, а також у спинний мозок до його мотонейронів безпосередньо по вершинно-спинномозковому шляху (</a:t>
            </a:r>
            <a:r>
              <a:rPr lang="en-US" altLang="ru-UA" sz="3175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tractus fastigiospinalis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) (який 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де у бічному канатику спинного мозку), та опосередковано через мо</a:t>
            </a:r>
            <a:r>
              <a:rPr lang="uk-UA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зочково</a:t>
            </a:r>
            <a:r>
              <a:rPr lang="ru-RU" altLang="ru-UA" sz="3175" b="1">
                <a:latin typeface="Times New Roman" panose="02020603050405020304" pitchFamily="18" charset="0"/>
                <a:cs typeface="Times New Roman" panose="02020603050405020304" pitchFamily="18" charset="0"/>
              </a:rPr>
              <a:t>-ретикулярні та ретикуло- спинномозкові зв’язки.</a:t>
            </a:r>
          </a:p>
        </p:txBody>
      </p:sp>
    </p:spTree>
    <p:extLst>
      <p:ext uri="{BB962C8B-B14F-4D97-AF65-F5344CB8AC3E}">
        <p14:creationId xmlns:p14="http://schemas.microsoft.com/office/powerpoint/2010/main" val="121083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457994" y="116632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i="1" dirty="0"/>
              <a:t>ДЯКУЮ ЗА УВАГУ!</a:t>
            </a:r>
          </a:p>
        </p:txBody>
      </p:sp>
      <p:sp>
        <p:nvSpPr>
          <p:cNvPr id="7782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7852DD-9733-4CC3-9E30-3D324062E373}" type="slidenum">
              <a:rPr lang="uk-UA" smtClean="0"/>
              <a:pPr eaLnBrk="1" hangingPunct="1"/>
              <a:t>245</a:t>
            </a:fld>
            <a:endParaRPr lang="uk-UA"/>
          </a:p>
        </p:txBody>
      </p:sp>
      <p:pic>
        <p:nvPicPr>
          <p:cNvPr id="77828" name="Picture 2" descr="D:\АНАТОМіЯ 18.02.08\Нормальна анатомія 15.02.08\до лекцій\2716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119188"/>
            <a:ext cx="8145462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56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dirty="0">
                <a:solidFill>
                  <a:srgbClr val="FF0000"/>
                </a:solidFill>
              </a:rPr>
              <a:t>  		</a:t>
            </a:r>
            <a:br>
              <a:rPr lang="uk-UA" sz="3200" dirty="0">
                <a:solidFill>
                  <a:srgbClr val="FF0000"/>
                </a:solidFill>
              </a:rPr>
            </a:br>
            <a:r>
              <a:rPr lang="uk-UA" sz="3200" dirty="0">
                <a:solidFill>
                  <a:srgbClr val="FF0000"/>
                </a:solidFill>
              </a:rPr>
              <a:t>		</a:t>
            </a:r>
            <a:r>
              <a:rPr lang="uk-UA" sz="3200" b="1" dirty="0">
                <a:solidFill>
                  <a:srgbClr val="FF0000"/>
                </a:solidFill>
              </a:rPr>
              <a:t>Клітинна будова ЦНС і ПНС</a:t>
            </a:r>
            <a:r>
              <a:rPr lang="en-US" sz="3200" dirty="0">
                <a:solidFill>
                  <a:srgbClr val="FF0000"/>
                </a:solidFill>
              </a:rPr>
              <a:t>	</a:t>
            </a:r>
            <a:br>
              <a:rPr lang="uk-UA" sz="3200" dirty="0">
                <a:solidFill>
                  <a:srgbClr val="FF0000"/>
                </a:solidFill>
              </a:rPr>
            </a:br>
            <a:r>
              <a:rPr lang="uk-UA" sz="2800" dirty="0"/>
              <a:t>	В ЦНС розрізняють </a:t>
            </a:r>
            <a:r>
              <a:rPr lang="uk-UA" sz="2800" u="sng" dirty="0">
                <a:solidFill>
                  <a:srgbClr val="FF0000"/>
                </a:solidFill>
              </a:rPr>
              <a:t>два види речовин</a:t>
            </a:r>
            <a:r>
              <a:rPr lang="uk-UA" sz="2800" dirty="0"/>
              <a:t>: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i="1" dirty="0"/>
              <a:t>сіра речовина </a:t>
            </a:r>
            <a:r>
              <a:rPr lang="uk-UA" sz="2800" i="1" dirty="0"/>
              <a:t>(</a:t>
            </a:r>
            <a:r>
              <a:rPr lang="uk-UA" sz="2800" i="1" dirty="0" err="1"/>
              <a:t>substantia</a:t>
            </a:r>
            <a:r>
              <a:rPr lang="uk-UA" sz="2800" i="1" dirty="0"/>
              <a:t> </a:t>
            </a:r>
            <a:r>
              <a:rPr lang="uk-UA" sz="2800" i="1" dirty="0" err="1"/>
              <a:t>grisea</a:t>
            </a:r>
            <a:r>
              <a:rPr lang="uk-UA" sz="2800" i="1" dirty="0"/>
              <a:t>) – </a:t>
            </a:r>
            <a:r>
              <a:rPr lang="uk-UA" sz="2800" dirty="0"/>
              <a:t>складається з </a:t>
            </a:r>
            <a:r>
              <a:rPr lang="uk-UA" sz="2800" b="1" dirty="0">
                <a:solidFill>
                  <a:srgbClr val="FF0000"/>
                </a:solidFill>
              </a:rPr>
              <a:t>тіл </a:t>
            </a:r>
            <a:r>
              <a:rPr lang="uk-UA" sz="2800" b="1" dirty="0"/>
              <a:t>нейронів</a:t>
            </a:r>
            <a:r>
              <a:rPr lang="uk-UA" sz="2800" dirty="0"/>
              <a:t>, які містять </a:t>
            </a:r>
            <a:r>
              <a:rPr lang="uk-UA" sz="2800" b="1" dirty="0"/>
              <a:t>пігмент і органели, та </a:t>
            </a:r>
            <a:r>
              <a:rPr lang="uk-UA" sz="2800" b="1" dirty="0">
                <a:solidFill>
                  <a:srgbClr val="FF0000"/>
                </a:solidFill>
              </a:rPr>
              <a:t>відростків</a:t>
            </a:r>
            <a:r>
              <a:rPr lang="uk-UA" sz="2800" b="1" dirty="0"/>
              <a:t> (1/27).</a:t>
            </a:r>
            <a:r>
              <a:rPr lang="uk-UA" sz="2800" i="1" dirty="0"/>
              <a:t> </a:t>
            </a:r>
            <a:br>
              <a:rPr lang="uk-UA" sz="2800" i="1" dirty="0"/>
            </a:br>
            <a:r>
              <a:rPr lang="uk-UA" sz="2800" dirty="0"/>
              <a:t> </a:t>
            </a:r>
            <a:r>
              <a:rPr lang="uk-UA" sz="2800" b="1" u="sng" dirty="0"/>
              <a:t>Сіра речовина утворює</a:t>
            </a:r>
            <a:r>
              <a:rPr lang="uk-UA" sz="2800" dirty="0"/>
              <a:t>: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dirty="0"/>
              <a:t>кору </a:t>
            </a:r>
            <a:r>
              <a:rPr lang="uk-UA" sz="2800" b="1" i="1" dirty="0"/>
              <a:t>(</a:t>
            </a:r>
            <a:r>
              <a:rPr lang="uk-UA" sz="2800" b="1" i="1" dirty="0" err="1"/>
              <a:t>cortex</a:t>
            </a:r>
            <a:r>
              <a:rPr lang="uk-UA" sz="2800" b="1" i="1" dirty="0"/>
              <a:t>)</a:t>
            </a:r>
            <a:r>
              <a:rPr lang="uk-UA" sz="2800" b="1" dirty="0"/>
              <a:t> </a:t>
            </a:r>
            <a:r>
              <a:rPr lang="uk-UA" sz="2800" dirty="0"/>
              <a:t>на поверхні великого мозку ( </a:t>
            </a:r>
            <a:r>
              <a:rPr lang="en-US" sz="2800" dirty="0"/>
              <a:t>cerebrum)</a:t>
            </a:r>
            <a:r>
              <a:rPr lang="uk-UA" sz="2800" dirty="0"/>
              <a:t> та мозочка </a:t>
            </a:r>
            <a:r>
              <a:rPr lang="en-US" sz="2800" dirty="0"/>
              <a:t>(cerebellum)</a:t>
            </a:r>
            <a:r>
              <a:rPr lang="uk-UA" sz="2800" dirty="0"/>
              <a:t>;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dirty="0"/>
              <a:t>ядра (</a:t>
            </a:r>
            <a:r>
              <a:rPr lang="uk-UA" sz="2800" b="1" i="1" dirty="0" err="1"/>
              <a:t>nuclei</a:t>
            </a:r>
            <a:r>
              <a:rPr lang="uk-UA" sz="2800" b="1" i="1" dirty="0"/>
              <a:t>) </a:t>
            </a:r>
            <a:r>
              <a:rPr lang="uk-UA" sz="2800" dirty="0"/>
              <a:t>є компактною групою тіл нейронів, які схожі за походженням, функцією та будовою і розташовані в межах ЦНС;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i="1" dirty="0"/>
              <a:t>вузли</a:t>
            </a:r>
            <a:r>
              <a:rPr lang="uk-UA" sz="2800" i="1" dirty="0"/>
              <a:t> </a:t>
            </a:r>
            <a:r>
              <a:rPr lang="uk-UA" sz="2800" b="1" i="1" dirty="0"/>
              <a:t>(</a:t>
            </a:r>
            <a:r>
              <a:rPr lang="uk-UA" sz="2800" b="1" i="1" dirty="0" err="1"/>
              <a:t>ganglion</a:t>
            </a:r>
            <a:r>
              <a:rPr lang="uk-UA" sz="2800" b="1" i="1" dirty="0"/>
              <a:t>),</a:t>
            </a:r>
            <a:r>
              <a:rPr lang="uk-UA" sz="2800" b="1" dirty="0"/>
              <a:t> </a:t>
            </a:r>
            <a:r>
              <a:rPr lang="uk-UA" sz="2800" dirty="0"/>
              <a:t>є компактною групою тіл нейронів, які схожі за походженням, функцією та будовою і  </a:t>
            </a:r>
            <a:r>
              <a:rPr lang="uk-UA" sz="2800" u="sng" dirty="0">
                <a:solidFill>
                  <a:srgbClr val="FF0000"/>
                </a:solidFill>
              </a:rPr>
              <a:t>розташовані за межами ЦНС. </a:t>
            </a:r>
            <a:r>
              <a:rPr lang="en-US" sz="2800" u="sng" dirty="0">
                <a:solidFill>
                  <a:srgbClr val="FF0000"/>
                </a:solidFill>
              </a:rPr>
              <a:t>NB!</a:t>
            </a:r>
            <a:br>
              <a:rPr lang="uk-UA" sz="2800" u="sng" dirty="0"/>
            </a:br>
            <a:br>
              <a:rPr lang="uk-UA" sz="2800" dirty="0"/>
            </a:br>
            <a:endParaRPr lang="uk-UA" sz="4000" dirty="0"/>
          </a:p>
        </p:txBody>
      </p:sp>
      <p:sp>
        <p:nvSpPr>
          <p:cNvPr id="3481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B465A3-53C3-4069-BC03-D7A3AC281921}" type="slidenum">
              <a:rPr lang="uk-UA" smtClean="0"/>
              <a:pPr eaLnBrk="1" hangingPunct="1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04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b="1" dirty="0"/>
              <a:t>	</a:t>
            </a:r>
            <a:r>
              <a:rPr lang="uk-UA" sz="2400" b="1" dirty="0"/>
              <a:t>	</a:t>
            </a:r>
            <a:r>
              <a:rPr lang="uk-UA" sz="3600" dirty="0">
                <a:solidFill>
                  <a:srgbClr val="FF0000"/>
                </a:solidFill>
              </a:rPr>
              <a:t>Клітинна будова ЦНС і ПНС</a:t>
            </a:r>
            <a:br>
              <a:rPr lang="uk-UA" sz="2800" b="1" dirty="0"/>
            </a:br>
            <a:r>
              <a:rPr lang="uk-UA" sz="2800" b="1" dirty="0">
                <a:solidFill>
                  <a:srgbClr val="FF0000"/>
                </a:solidFill>
              </a:rPr>
              <a:t>Біла речовина</a:t>
            </a:r>
            <a:r>
              <a:rPr lang="uk-UA" sz="2800" dirty="0">
                <a:solidFill>
                  <a:srgbClr val="FF0000"/>
                </a:solidFill>
              </a:rPr>
              <a:t> </a:t>
            </a:r>
            <a:r>
              <a:rPr lang="uk-UA" sz="2800" dirty="0"/>
              <a:t>це відростки нейронів, оточених мієліном та </a:t>
            </a:r>
            <a:r>
              <a:rPr lang="uk-UA" sz="2800" dirty="0" err="1"/>
              <a:t>нейроглією</a:t>
            </a:r>
            <a:r>
              <a:rPr lang="uk-UA" sz="2800" dirty="0"/>
              <a:t> . </a:t>
            </a:r>
            <a:r>
              <a:rPr lang="uk-UA" sz="2800" b="1" i="1" dirty="0"/>
              <a:t>Мієлін </a:t>
            </a:r>
            <a:r>
              <a:rPr lang="uk-UA" sz="2800" dirty="0"/>
              <a:t>(від </a:t>
            </a:r>
            <a:r>
              <a:rPr lang="uk-UA" sz="2800" dirty="0" err="1"/>
              <a:t>грецьк</a:t>
            </a:r>
            <a:r>
              <a:rPr lang="uk-UA" sz="2800" dirty="0"/>
              <a:t>. </a:t>
            </a:r>
            <a:r>
              <a:rPr lang="uk-UA" sz="2800" i="1" dirty="0" err="1"/>
              <a:t>myelos</a:t>
            </a:r>
            <a:r>
              <a:rPr lang="uk-UA" sz="2800" dirty="0"/>
              <a:t> – мозок) – жирова субстанція молочно-білого кольору. </a:t>
            </a:r>
            <a:br>
              <a:rPr lang="uk-UA" sz="2800" dirty="0"/>
            </a:br>
            <a:r>
              <a:rPr lang="uk-UA" sz="2800" b="1" u="sng" dirty="0"/>
              <a:t>Функція мієліну: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dirty="0"/>
              <a:t>захисна</a:t>
            </a:r>
            <a:r>
              <a:rPr lang="uk-UA" sz="2800" dirty="0"/>
              <a:t> (електроізолюючу) функція для нейронів;</a:t>
            </a:r>
            <a:br>
              <a:rPr lang="uk-UA" sz="2800" dirty="0"/>
            </a:br>
            <a:r>
              <a:rPr lang="uk-UA" sz="2800" dirty="0"/>
              <a:t>- сприяє швидкості проведення нервового імпульсу;</a:t>
            </a:r>
            <a:br>
              <a:rPr lang="uk-UA" sz="2800" dirty="0"/>
            </a:br>
            <a:r>
              <a:rPr lang="uk-UA" sz="2800" dirty="0"/>
              <a:t>	</a:t>
            </a:r>
            <a:r>
              <a:rPr lang="uk-UA" sz="2800" u="sng" dirty="0"/>
              <a:t>Мієлінова оболонка </a:t>
            </a:r>
            <a:r>
              <a:rPr lang="uk-UA" sz="2800" dirty="0"/>
              <a:t>є подовженою, зміненою плазматичною мембраною, яка </a:t>
            </a:r>
            <a:r>
              <a:rPr lang="uk-UA" sz="2800" dirty="0" err="1"/>
              <a:t>обернута</a:t>
            </a:r>
            <a:r>
              <a:rPr lang="uk-UA" sz="2800" dirty="0"/>
              <a:t> в спіральному режимі навколо частини аксону. </a:t>
            </a:r>
            <a:r>
              <a:rPr lang="uk-UA" sz="2800" b="1" dirty="0"/>
              <a:t>Мієлінова оболонка складається:  </a:t>
            </a:r>
            <a:br>
              <a:rPr lang="uk-UA" sz="2800" dirty="0"/>
            </a:br>
            <a:r>
              <a:rPr lang="uk-UA" sz="2800" dirty="0"/>
              <a:t>- з кратних сегментів мієліну, які є в ЦНС модифікованими подовженими відростками </a:t>
            </a:r>
            <a:r>
              <a:rPr lang="uk-UA" sz="2800" dirty="0" err="1"/>
              <a:t>олігодендроцитів</a:t>
            </a:r>
            <a:r>
              <a:rPr lang="uk-UA" sz="2800" dirty="0"/>
              <a:t>, а в ПНС – модифікованими відростками </a:t>
            </a:r>
            <a:r>
              <a:rPr lang="uk-UA" sz="2800" dirty="0" err="1"/>
              <a:t>шваннівських</a:t>
            </a:r>
            <a:r>
              <a:rPr lang="uk-UA" sz="2800" dirty="0"/>
              <a:t> клітин</a:t>
            </a:r>
            <a:r>
              <a:rPr lang="en-US" sz="2800" dirty="0"/>
              <a:t>.</a:t>
            </a:r>
            <a:endParaRPr lang="uk-UA" dirty="0"/>
          </a:p>
        </p:txBody>
      </p:sp>
      <p:sp>
        <p:nvSpPr>
          <p:cNvPr id="3584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A8EE50-6989-4BEE-B603-283553D6548F}" type="slidenum">
              <a:rPr lang="uk-UA" smtClean="0"/>
              <a:pPr eaLnBrk="1" hangingPunct="1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377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8382000" cy="5821363"/>
          </a:xfrm>
        </p:spPr>
        <p:txBody>
          <a:bodyPr/>
          <a:lstStyle/>
          <a:p>
            <a:pPr algn="just" eaLnBrk="1" hangingPunct="1"/>
            <a:r>
              <a:rPr lang="en-US"/>
              <a:t>o</a:t>
            </a:r>
            <a:endParaRPr lang="uk-UA"/>
          </a:p>
        </p:txBody>
      </p:sp>
      <p:sp>
        <p:nvSpPr>
          <p:cNvPr id="3686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BBEEA7-59B7-4464-9AAF-0454C065345E}" type="slidenum">
              <a:rPr lang="uk-UA" smtClean="0"/>
              <a:pPr eaLnBrk="1" hangingPunct="1"/>
              <a:t>27</a:t>
            </a:fld>
            <a:endParaRPr lang="uk-UA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6869" name="Picture 4" descr="5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5105400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0" y="3984625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uk-UA" sz="1100"/>
              <a:t> </a:t>
            </a:r>
            <a:endParaRPr lang="uk-UA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6872" name="Picture 7" descr="5 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990600"/>
            <a:ext cx="35052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0" y="5029200"/>
            <a:ext cx="8896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/>
              <a:t>Шваннівська клітина в нервовому волокні.</a:t>
            </a:r>
          </a:p>
          <a:p>
            <a:pPr algn="ctr"/>
            <a:r>
              <a:rPr lang="ru-RU" b="1"/>
              <a:t>А </a:t>
            </a:r>
            <a:r>
              <a:rPr lang="ru-RU"/>
              <a:t>– поздовжній </a:t>
            </a:r>
            <a:r>
              <a:rPr lang="uk-UA"/>
              <a:t>роз</a:t>
            </a:r>
            <a:r>
              <a:rPr lang="ru-RU"/>
              <a:t>різ,</a:t>
            </a:r>
            <a:r>
              <a:rPr lang="ru-RU" b="1"/>
              <a:t> </a:t>
            </a:r>
            <a:r>
              <a:rPr lang="en-US" b="1"/>
              <a:t>			</a:t>
            </a:r>
            <a:r>
              <a:rPr lang="ru-RU" b="1"/>
              <a:t>Б – </a:t>
            </a:r>
            <a:r>
              <a:rPr lang="ru-RU"/>
              <a:t>поперечний </a:t>
            </a:r>
            <a:r>
              <a:rPr lang="uk-UA"/>
              <a:t>ро</a:t>
            </a:r>
            <a:r>
              <a:rPr lang="ru-RU"/>
              <a:t>зріз. </a:t>
            </a:r>
            <a:endParaRPr lang="uk-UA"/>
          </a:p>
          <a:p>
            <a:pPr algn="ctr"/>
            <a:r>
              <a:rPr lang="ru-RU" b="1" i="1"/>
              <a:t>1</a:t>
            </a:r>
            <a:r>
              <a:rPr lang="ru-RU"/>
              <a:t> – мієлінова оболонка; </a:t>
            </a:r>
            <a:r>
              <a:rPr lang="ru-RU" b="1" i="1"/>
              <a:t>2</a:t>
            </a:r>
            <a:r>
              <a:rPr lang="ru-RU"/>
              <a:t> – цитоплазма </a:t>
            </a:r>
            <a:r>
              <a:rPr lang="uk-UA"/>
              <a:t>ш</a:t>
            </a:r>
            <a:r>
              <a:rPr lang="ru-RU"/>
              <a:t>ваннівської клітини; </a:t>
            </a:r>
            <a:r>
              <a:rPr lang="ru-RU" b="1" i="1"/>
              <a:t>3</a:t>
            </a:r>
            <a:r>
              <a:rPr lang="ru-RU"/>
              <a:t> – ядро; </a:t>
            </a:r>
            <a:r>
              <a:rPr lang="ru-RU" b="1" i="1"/>
              <a:t>4</a:t>
            </a:r>
            <a:r>
              <a:rPr lang="ru-RU"/>
              <a:t> – вузол Ранв’є; </a:t>
            </a:r>
            <a:r>
              <a:rPr lang="ru-RU" b="1" i="1"/>
              <a:t>5</a:t>
            </a:r>
            <a:r>
              <a:rPr lang="ru-RU"/>
              <a:t> – аксон; </a:t>
            </a:r>
            <a:r>
              <a:rPr lang="ru-RU" b="1" i="1"/>
              <a:t>6</a:t>
            </a:r>
            <a:r>
              <a:rPr lang="ru-RU"/>
              <a:t> – безмієлінові аксони.</a:t>
            </a:r>
            <a:r>
              <a:rPr lang="uk-U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402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uk-UA" sz="3200" b="1" i="1">
                <a:solidFill>
                  <a:srgbClr val="FF0000"/>
                </a:solidFill>
              </a:rPr>
            </a:br>
            <a:r>
              <a:rPr lang="uk-UA" sz="3200" b="1" i="1">
                <a:solidFill>
                  <a:srgbClr val="FF0000"/>
                </a:solidFill>
              </a:rPr>
              <a:t>Нейроглія (neuroglia)</a:t>
            </a:r>
            <a:r>
              <a:rPr lang="uk-UA" sz="3200">
                <a:solidFill>
                  <a:srgbClr val="FF0000"/>
                </a:solidFill>
              </a:rPr>
              <a:t> </a:t>
            </a:r>
            <a:r>
              <a:rPr lang="en-US" sz="3200"/>
              <a:t>	</a:t>
            </a:r>
            <a:r>
              <a:rPr lang="uk-UA" sz="3200"/>
              <a:t>- </a:t>
            </a:r>
            <a:r>
              <a:rPr lang="uk-UA" sz="3200" u="sng"/>
              <a:t>важлива складова в будові нервової системи, що забезпечує опору нейронам ЦНС.</a:t>
            </a:r>
            <a:br>
              <a:rPr lang="uk-UA" sz="3200" u="sng"/>
            </a:br>
            <a:r>
              <a:rPr lang="uk-UA" sz="3200"/>
              <a:t>	</a:t>
            </a:r>
            <a:r>
              <a:rPr lang="uk-UA" sz="2800"/>
              <a:t>Термін </a:t>
            </a:r>
            <a:r>
              <a:rPr lang="uk-UA" sz="2800" b="1"/>
              <a:t>глія </a:t>
            </a:r>
            <a:r>
              <a:rPr lang="uk-UA" sz="2800"/>
              <a:t>(від грецьк. </a:t>
            </a:r>
            <a:r>
              <a:rPr lang="uk-UA" sz="2800" i="1"/>
              <a:t>glia </a:t>
            </a:r>
            <a:r>
              <a:rPr lang="uk-UA" sz="2800"/>
              <a:t>– клей) був введений в 1848 році визначним німецьким патологом </a:t>
            </a:r>
            <a:r>
              <a:rPr lang="uk-UA" sz="2800" b="1"/>
              <a:t>Рудольфом Вірховим</a:t>
            </a:r>
            <a:r>
              <a:rPr lang="uk-UA" sz="2800"/>
              <a:t>, який запропонував його для опису проміжних між нейронами ділянок, вважаючи їх аналогічними сполучній тканині, яка “цементує” або “склеює” клітини в інших органах. В подальшому, дослідженнями відомого італійського цитолога </a:t>
            </a:r>
            <a:r>
              <a:rPr lang="uk-UA" sz="2800" b="1"/>
              <a:t>Каміло Гольджі </a:t>
            </a:r>
            <a:r>
              <a:rPr lang="uk-UA" sz="2800"/>
              <a:t>в середині 1870-х років було доведено, що ці ділянки мозку складаються з </a:t>
            </a:r>
            <a:r>
              <a:rPr lang="uk-UA" sz="2800" b="1"/>
              <a:t>особливого класу клітин, які відрізняються від нейронів</a:t>
            </a:r>
            <a:r>
              <a:rPr lang="uk-UA" sz="2800"/>
              <a:t>. </a:t>
            </a:r>
          </a:p>
        </p:txBody>
      </p:sp>
      <p:sp>
        <p:nvSpPr>
          <p:cNvPr id="3891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F4A7F6-252D-4A09-B696-4E262857C617}" type="slidenum">
              <a:rPr lang="uk-UA" smtClean="0"/>
              <a:pPr eaLnBrk="1" hangingPunct="1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53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l" eaLnBrk="1" hangingPunct="1"/>
            <a:r>
              <a:rPr lang="en-US" sz="1600" b="1"/>
              <a:t>					</a:t>
            </a:r>
            <a:r>
              <a:rPr lang="uk-UA" sz="1600" b="1"/>
              <a:t>Мієлінові і безмієлінові </a:t>
            </a:r>
            <a:r>
              <a:rPr lang="en-US" sz="1600" b="1"/>
              <a:t>						</a:t>
            </a:r>
            <a:r>
              <a:rPr lang="uk-UA" sz="1600" b="1"/>
              <a:t>периферійні нервові волокна. </a:t>
            </a:r>
            <a:r>
              <a:rPr lang="en-US" sz="1600" b="1"/>
              <a:t>					</a:t>
            </a:r>
            <a:r>
              <a:rPr lang="ru-RU" sz="1600" b="1" i="1"/>
              <a:t>1</a:t>
            </a:r>
            <a:r>
              <a:rPr lang="ru-RU" sz="1600"/>
              <a:t> – дендрити;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2</a:t>
            </a:r>
            <a:r>
              <a:rPr lang="ru-RU" sz="1600"/>
              <a:t> – нейролема </a:t>
            </a:r>
            <a:r>
              <a:rPr lang="uk-UA" sz="1600"/>
              <a:t>ш</a:t>
            </a:r>
            <a:r>
              <a:rPr lang="ru-RU" sz="1600"/>
              <a:t>ваннівської </a:t>
            </a:r>
            <a:r>
              <a:rPr lang="en-US" sz="1600"/>
              <a:t>						</a:t>
            </a:r>
            <a:r>
              <a:rPr lang="ru-RU" sz="1600"/>
              <a:t>клітини навколо безмієлінового </a:t>
            </a:r>
            <a:r>
              <a:rPr lang="en-US" sz="1600"/>
              <a:t>						</a:t>
            </a:r>
            <a:r>
              <a:rPr lang="ru-RU" sz="1600"/>
              <a:t>нервового</a:t>
            </a:r>
            <a:r>
              <a:rPr lang="en-US" sz="1600"/>
              <a:t> </a:t>
            </a:r>
            <a:r>
              <a:rPr lang="ru-RU" sz="1600"/>
              <a:t>волокна;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3</a:t>
            </a:r>
            <a:r>
              <a:rPr lang="ru-RU" sz="1600"/>
              <a:t> – ядро</a:t>
            </a:r>
            <a:r>
              <a:rPr lang="uk-UA" sz="1600"/>
              <a:t> шваннівської клітини</a:t>
            </a:r>
            <a:r>
              <a:rPr lang="ru-RU" sz="1600"/>
              <a:t>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4</a:t>
            </a:r>
            <a:r>
              <a:rPr lang="ru-RU" sz="1600"/>
              <a:t> – аксон;</a:t>
            </a:r>
            <a:r>
              <a:rPr lang="en-US" sz="1600"/>
              <a:t>	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5 </a:t>
            </a:r>
            <a:r>
              <a:rPr lang="ru-RU" sz="1600"/>
              <a:t>– мієлін;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6</a:t>
            </a:r>
            <a:r>
              <a:rPr lang="ru-RU" sz="1600"/>
              <a:t> – нейролема </a:t>
            </a:r>
            <a:r>
              <a:rPr lang="uk-UA" sz="1600"/>
              <a:t>ш</a:t>
            </a:r>
            <a:r>
              <a:rPr lang="ru-RU" sz="1600"/>
              <a:t>ваннівської </a:t>
            </a:r>
            <a:r>
              <a:rPr lang="en-US" sz="1600"/>
              <a:t>						</a:t>
            </a:r>
            <a:r>
              <a:rPr lang="ru-RU" sz="1600"/>
              <a:t>клітини;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7</a:t>
            </a:r>
            <a:r>
              <a:rPr lang="ru-RU" sz="1600" b="1" i="1"/>
              <a:t> </a:t>
            </a:r>
            <a:r>
              <a:rPr lang="ru-RU" sz="1600"/>
              <a:t>– мієлінізован</a:t>
            </a:r>
            <a:r>
              <a:rPr lang="uk-UA" sz="1600"/>
              <a:t>а</a:t>
            </a:r>
            <a:r>
              <a:rPr lang="ru-RU" sz="1600"/>
              <a:t> </a:t>
            </a:r>
            <a:r>
              <a:rPr lang="uk-UA" sz="1600"/>
              <a:t>між</a:t>
            </a:r>
            <a:r>
              <a:rPr lang="ru-RU" sz="1600"/>
              <a:t>вузол</a:t>
            </a:r>
            <a:r>
              <a:rPr lang="uk-UA" sz="1600"/>
              <a:t>ова </a:t>
            </a:r>
            <a:r>
              <a:rPr lang="en-US" sz="1600"/>
              <a:t>						</a:t>
            </a:r>
            <a:r>
              <a:rPr lang="uk-UA" sz="1600"/>
              <a:t>ділянка</a:t>
            </a:r>
            <a:r>
              <a:rPr lang="ru-RU" sz="1600"/>
              <a:t>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8 </a:t>
            </a:r>
            <a:r>
              <a:rPr lang="ru-RU" sz="1600"/>
              <a:t>– безмієлінова ділянка;</a:t>
            </a:r>
            <a:br>
              <a:rPr lang="en-US" sz="1600"/>
            </a:br>
            <a:r>
              <a:rPr lang="en-US" sz="1600"/>
              <a:t>					</a:t>
            </a:r>
            <a:r>
              <a:rPr lang="uk-UA" sz="1600" b="1" i="1"/>
              <a:t>9</a:t>
            </a:r>
            <a:r>
              <a:rPr lang="ru-RU" sz="1600"/>
              <a:t> – ядро</a:t>
            </a:r>
            <a:r>
              <a:rPr lang="uk-UA" sz="1600"/>
              <a:t> нейроцита</a:t>
            </a:r>
            <a:r>
              <a:rPr lang="ru-RU" sz="1600"/>
              <a:t>;</a:t>
            </a:r>
            <a:br>
              <a:rPr lang="en-US" sz="1600"/>
            </a:br>
            <a:r>
              <a:rPr lang="en-US" sz="1600"/>
              <a:t>					</a:t>
            </a:r>
            <a:r>
              <a:rPr lang="ru-RU" sz="1600" b="1" i="1"/>
              <a:t>1</a:t>
            </a:r>
            <a:r>
              <a:rPr lang="uk-UA" sz="1600" b="1" i="1"/>
              <a:t>0</a:t>
            </a:r>
            <a:r>
              <a:rPr lang="ru-RU" sz="1600"/>
              <a:t> – тіло </a:t>
            </a:r>
            <a:r>
              <a:rPr lang="uk-UA" sz="1600"/>
              <a:t>нейроцита</a:t>
            </a:r>
            <a:r>
              <a:rPr lang="ru-RU" sz="1600"/>
              <a:t>.</a:t>
            </a:r>
            <a:endParaRPr lang="uk-UA" sz="1600"/>
          </a:p>
        </p:txBody>
      </p:sp>
      <p:sp>
        <p:nvSpPr>
          <p:cNvPr id="4096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3B7E62-2963-4DDB-9B5E-78B21E171E23}" type="slidenum">
              <a:rPr lang="uk-UA" smtClean="0"/>
              <a:pPr eaLnBrk="1" hangingPunct="1"/>
              <a:t>29</a:t>
            </a:fld>
            <a:endParaRPr lang="uk-UA"/>
          </a:p>
        </p:txBody>
      </p:sp>
      <p:pic>
        <p:nvPicPr>
          <p:cNvPr id="40964" name="Picture 3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9863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9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/>
              <a:t>	</a:t>
            </a:r>
            <a:br>
              <a:rPr lang="uk-UA" sz="3200"/>
            </a:br>
            <a:r>
              <a:rPr lang="uk-UA" sz="3600" b="1" u="sng">
                <a:solidFill>
                  <a:srgbClr val="FF0000"/>
                </a:solidFill>
              </a:rPr>
              <a:t>Функції:</a:t>
            </a:r>
            <a:br>
              <a:rPr lang="uk-UA" sz="3200"/>
            </a:br>
            <a:r>
              <a:rPr lang="uk-UA" sz="3600" b="1" u="sng"/>
              <a:t>Регулює</a:t>
            </a:r>
            <a:r>
              <a:rPr lang="uk-UA" sz="3200"/>
              <a:t> </a:t>
            </a:r>
            <a:r>
              <a:rPr lang="uk-UA" sz="4000" b="1"/>
              <a:t>функції органів соми (тіла), нутрощів й шляхів, які проводять рідини; </a:t>
            </a:r>
            <a:br>
              <a:rPr lang="uk-UA" sz="4000" b="1"/>
            </a:br>
            <a:r>
              <a:rPr lang="uk-UA" sz="4000" b="1" u="sng"/>
              <a:t>здійснює об’єднання </a:t>
            </a:r>
            <a:r>
              <a:rPr lang="uk-UA" sz="4000" b="1"/>
              <a:t>частин організму в єдине ціле; </a:t>
            </a:r>
            <a:br>
              <a:rPr lang="uk-UA" sz="4000" b="1"/>
            </a:br>
            <a:r>
              <a:rPr lang="uk-UA" sz="4000" b="1" u="sng"/>
              <a:t>забезпечує координацію </a:t>
            </a:r>
            <a:r>
              <a:rPr lang="uk-UA" sz="4000" b="1"/>
              <a:t>функцій різних органів і тканин; </a:t>
            </a:r>
            <a:br>
              <a:rPr lang="uk-UA" sz="4000" b="1"/>
            </a:br>
            <a:r>
              <a:rPr lang="uk-UA" sz="4000" b="1" u="sng"/>
              <a:t>забезпечує взаємодію організму з зовнішнім</a:t>
            </a:r>
            <a:r>
              <a:rPr lang="uk-UA" sz="5400" b="1" u="sng"/>
              <a:t> </a:t>
            </a:r>
            <a:r>
              <a:rPr lang="uk-UA" sz="4000" b="1" u="sng"/>
              <a:t>середовищем</a:t>
            </a:r>
            <a:r>
              <a:rPr lang="en-US" sz="4000" b="1" u="sng"/>
              <a:t>.</a:t>
            </a:r>
            <a:r>
              <a:rPr lang="uk-UA" sz="4000" b="1" u="sng"/>
              <a:t> </a:t>
            </a:r>
            <a:endParaRPr lang="uk-UA" sz="5400" b="1" u="sng">
              <a:solidFill>
                <a:srgbClr val="800000"/>
              </a:solidFill>
            </a:endParaRPr>
          </a:p>
        </p:txBody>
      </p:sp>
      <p:sp>
        <p:nvSpPr>
          <p:cNvPr id="512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A46CDB-E4AE-4C57-A42B-E61C286721A3}" type="slidenum">
              <a:rPr lang="uk-UA" smtClean="0"/>
              <a:pPr eaLnBrk="1" hangingPunct="1"/>
              <a:t>3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0624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Нервова система (</a:t>
            </a:r>
            <a:r>
              <a:rPr lang="en-US" sz="3600" b="1" i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systema</a:t>
            </a:r>
            <a:r>
              <a:rPr lang="en-US" sz="36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nervosum</a:t>
            </a:r>
            <a:r>
              <a:rPr lang="uk-UA" sz="36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).</a:t>
            </a:r>
            <a:endParaRPr lang="uk-UA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1805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FC5153-E9FF-40F5-811D-BC70ED37CDD6}" type="slidenum">
              <a:rPr lang="uk-UA" smtClean="0"/>
              <a:pPr eaLnBrk="1" hangingPunct="1"/>
              <a:t>30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204864"/>
            <a:ext cx="94767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Онтогенез нервової системи   </a:t>
            </a:r>
          </a:p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людини</a:t>
            </a:r>
          </a:p>
        </p:txBody>
      </p:sp>
    </p:spTree>
    <p:extLst>
      <p:ext uri="{BB962C8B-B14F-4D97-AF65-F5344CB8AC3E}">
        <p14:creationId xmlns:p14="http://schemas.microsoft.com/office/powerpoint/2010/main" val="2888639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4F43DD-8DB3-4744-8050-36472EAD88F9}" type="slidenum">
              <a:rPr lang="uk-UA" smtClean="0"/>
              <a:pPr eaLnBrk="1" hangingPunct="1"/>
              <a:t>31</a:t>
            </a:fld>
            <a:endParaRPr lang="uk-UA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257300" y="2171700"/>
            <a:ext cx="2632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50180" name="Picture 3" descr="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89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4196" name="Group 4"/>
          <p:cNvGraphicFramePr>
            <a:graphicFrameLocks noGrp="1"/>
          </p:cNvGraphicFramePr>
          <p:nvPr/>
        </p:nvGraphicFramePr>
        <p:xfrm>
          <a:off x="1905000" y="0"/>
          <a:ext cx="7239000" cy="6858000"/>
        </p:xfrm>
        <a:graphic>
          <a:graphicData uri="http://schemas.openxmlformats.org/drawingml/2006/table">
            <a:tbl>
              <a:tblPr/>
              <a:tblGrid>
                <a:gridCol w="29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Ранн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стад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ії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р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звит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ку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ової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систем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людини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 Форм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ван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ня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нерв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ової 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трубки.</a:t>
                      </a:r>
                      <a:r>
                        <a:rPr kumimoji="0" 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пластинка.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борозна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трубка.</a:t>
                      </a: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ктодерма;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мезодерма;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е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нтодерма;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хорда;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гангл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озна пластинка;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мезенх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і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трубка;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нервов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борозна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овий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валик; </a:t>
                      </a:r>
                      <a:endParaRPr kumimoji="0" lang="uk-UA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261938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нерв</a:t>
                      </a:r>
                      <a:r>
                        <a:rPr kumimoji="0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ова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пластинка.</a:t>
                      </a:r>
                      <a:endParaRPr kumimoji="0" lang="ru-RU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769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2161E8-03E8-4443-9CFD-98B7F3DBA4E7}" type="slidenum">
              <a:rPr lang="uk-UA" smtClean="0"/>
              <a:pPr eaLnBrk="1" hangingPunct="1"/>
              <a:t>32</a:t>
            </a:fld>
            <a:endParaRPr lang="uk-UA"/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257300" y="2852738"/>
            <a:ext cx="1098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uk-UA" sz="1000">
                <a:cs typeface="Times New Roman" pitchFamily="18" charset="0"/>
              </a:rPr>
              <a:t>	</a:t>
            </a:r>
            <a:endParaRPr lang="uk-UA"/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1257300" y="2852738"/>
            <a:ext cx="411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52229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7269" name="Group 5"/>
          <p:cNvGraphicFramePr>
            <a:graphicFrameLocks noGrp="1"/>
          </p:cNvGraphicFramePr>
          <p:nvPr/>
        </p:nvGraphicFramePr>
        <p:xfrm>
          <a:off x="457200" y="4143375"/>
          <a:ext cx="8001000" cy="1876425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6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Схема розвитку чутливих вузлів спинномозкових нервів.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нервова пластинка; </a:t>
                      </a:r>
                      <a:endParaRPr kumimoji="0" lang="uk-U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клітини нервового гребеня (гангліозної пластинки).</a:t>
                      </a:r>
                      <a:endParaRPr kumimoji="0" lang="uk-UA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375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382000" cy="6278563"/>
          </a:xfrm>
        </p:spPr>
        <p:txBody>
          <a:bodyPr/>
          <a:lstStyle/>
          <a:p>
            <a:pPr algn="l" eaLnBrk="1" hangingPunct="1"/>
            <a:r>
              <a:rPr lang="en-US" sz="2800"/>
              <a:t>	</a:t>
            </a:r>
            <a:r>
              <a:rPr lang="uk-UA" sz="2800"/>
              <a:t>        </a:t>
            </a:r>
            <a:r>
              <a:rPr lang="uk-UA" sz="2800">
                <a:solidFill>
                  <a:srgbClr val="FF0000"/>
                </a:solidFill>
              </a:rPr>
              <a:t> </a:t>
            </a:r>
            <a:r>
              <a:rPr lang="uk-UA" sz="3600">
                <a:solidFill>
                  <a:srgbClr val="FF0000"/>
                </a:solidFill>
              </a:rPr>
              <a:t>Похідні нервових гребенів</a:t>
            </a:r>
            <a:br>
              <a:rPr lang="uk-UA" sz="2800"/>
            </a:br>
            <a:r>
              <a:rPr lang="uk-UA" sz="2800"/>
              <a:t>    </a:t>
            </a:r>
            <a:r>
              <a:rPr lang="uk-UA" sz="2700" b="1">
                <a:latin typeface="Times New Roman" pitchFamily="18" charset="0"/>
                <a:cs typeface="Times New Roman" pitchFamily="18" charset="0"/>
              </a:rPr>
              <a:t>Клітини нервового гребеня 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мігрують у вентральному та бічних напрямках, утворюючи численні</a:t>
            </a:r>
            <a:r>
              <a:rPr lang="uk-UA" sz="2700" b="1">
                <a:latin typeface="Times New Roman" pitchFamily="18" charset="0"/>
                <a:cs typeface="Times New Roman" pitchFamily="18" charset="0"/>
              </a:rPr>
              <a:t> похідні:</a:t>
            </a:r>
            <a:br>
              <a:rPr lang="uk-UA" sz="2700" b="1">
                <a:latin typeface="Times New Roman" pitchFamily="18" charset="0"/>
                <a:cs typeface="Times New Roman" pitchFamily="18" charset="0"/>
              </a:rPr>
            </a:br>
            <a:r>
              <a:rPr lang="uk-UA" sz="27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700" u="sng">
                <a:latin typeface="Times New Roman" pitchFamily="18" charset="0"/>
                <a:cs typeface="Times New Roman" pitchFamily="18" charset="0"/>
              </a:rPr>
              <a:t>чутливі вузли 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черепних та спинномозкових нервів</a:t>
            </a:r>
            <a:r>
              <a:rPr lang="en-US" sz="2700">
                <a:latin typeface="Times New Roman" pitchFamily="18" charset="0"/>
                <a:cs typeface="Times New Roman" pitchFamily="18" charset="0"/>
              </a:rPr>
              <a:t>; </a:t>
            </a: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r>
              <a:rPr lang="uk-UA" sz="27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700" u="sng">
                <a:latin typeface="Times New Roman" pitchFamily="18" charset="0"/>
                <a:cs typeface="Times New Roman" pitchFamily="18" charset="0"/>
              </a:rPr>
              <a:t>вегетативні вузли 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(симпатичні та парасимпатичні)</a:t>
            </a:r>
            <a:r>
              <a:rPr lang="en-US" sz="270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r>
              <a:rPr lang="uk-UA" sz="27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700" u="sng">
                <a:latin typeface="Times New Roman" pitchFamily="18" charset="0"/>
                <a:cs typeface="Times New Roman" pitchFamily="18" charset="0"/>
              </a:rPr>
              <a:t>шванівські клітини</a:t>
            </a:r>
            <a:r>
              <a:rPr lang="en-US" sz="270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r>
              <a:rPr lang="uk-UA" sz="27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700" u="sng">
                <a:latin typeface="Times New Roman" pitchFamily="18" charset="0"/>
                <a:cs typeface="Times New Roman" pitchFamily="18" charset="0"/>
              </a:rPr>
              <a:t>клітини мозкової речовини надниркових залоз і парагангліїв</a:t>
            </a:r>
            <a:r>
              <a:rPr lang="en-US" sz="270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r>
              <a:rPr lang="uk-UA" sz="27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700" u="sng">
                <a:latin typeface="Times New Roman" pitchFamily="18" charset="0"/>
                <a:cs typeface="Times New Roman" pitchFamily="18" charset="0"/>
              </a:rPr>
              <a:t>клітини дифузної ендокринної системи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, павутинної та м</a:t>
            </a:r>
            <a:r>
              <a:rPr lang="uk-UA" sz="27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</a:t>
            </a:r>
            <a:r>
              <a:rPr lang="uk-UA" sz="2700">
                <a:latin typeface="Times New Roman" pitchFamily="18" charset="0"/>
                <a:cs typeface="Times New Roman" pitchFamily="18" charset="0"/>
              </a:rPr>
              <a:t>якої мозкових оболонок, пігментні клітини. </a:t>
            </a: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br>
              <a:rPr lang="uk-UA" sz="2700">
                <a:latin typeface="Times New Roman" pitchFamily="18" charset="0"/>
                <a:cs typeface="Times New Roman" pitchFamily="18" charset="0"/>
              </a:rPr>
            </a:br>
            <a:endParaRPr lang="uk-UA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1E4230-6DDC-41C6-B049-1FBCAF622158}" type="slidenum">
              <a:rPr lang="uk-UA" smtClean="0"/>
              <a:pPr eaLnBrk="1" hangingPunct="1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36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064500" cy="5184775"/>
          </a:xfrm>
        </p:spPr>
        <p:txBody>
          <a:bodyPr>
            <a:normAutofit fontScale="90000"/>
          </a:bodyPr>
          <a:lstStyle/>
          <a:p>
            <a:pPr algn="l"/>
            <a:r>
              <a:rPr lang="uk-UA" sz="1800" dirty="0">
                <a:solidFill>
                  <a:srgbClr val="FF0000"/>
                </a:solidFill>
              </a:rPr>
              <a:t>                                                        </a:t>
            </a:r>
            <a:br>
              <a:rPr lang="uk-UA" sz="1800" dirty="0">
                <a:solidFill>
                  <a:srgbClr val="FF0000"/>
                </a:solidFill>
              </a:rPr>
            </a:br>
            <a:r>
              <a:rPr lang="uk-UA" sz="2400" dirty="0">
                <a:solidFill>
                  <a:srgbClr val="FF0000"/>
                </a:solidFill>
              </a:rPr>
              <a:t>                    </a:t>
            </a:r>
            <a:r>
              <a:rPr lang="uk-UA" sz="3200" dirty="0">
                <a:solidFill>
                  <a:srgbClr val="FF0000"/>
                </a:solidFill>
              </a:rPr>
              <a:t>Пошарова будова нервової трубки </a:t>
            </a:r>
            <a:br>
              <a:rPr lang="uk-UA" sz="2000" dirty="0">
                <a:solidFill>
                  <a:srgbClr val="FF0000"/>
                </a:solidFill>
              </a:rPr>
            </a:br>
            <a:r>
              <a:rPr lang="uk-UA" sz="2000" dirty="0">
                <a:solidFill>
                  <a:srgbClr val="FF0000"/>
                </a:solidFill>
              </a:rPr>
              <a:t>      </a:t>
            </a:r>
            <a:r>
              <a:rPr lang="uk-UA" sz="2000" b="1" dirty="0"/>
              <a:t>2,5-3 тиждень розвитку</a:t>
            </a:r>
            <a:r>
              <a:rPr lang="uk-UA" sz="2000" dirty="0"/>
              <a:t>-с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тінка нервової трубки  складається з одного шару епітеліальних клітин призматичної форми – майбутніх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епендимних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клітин;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3-4 тижні розвитку - </a:t>
            </a:r>
            <a:r>
              <a:rPr lang="uk-UA" sz="2000" u="sng" dirty="0">
                <a:latin typeface="Times New Roman" pitchFamily="18" charset="0"/>
                <a:cs typeface="Times New Roman" pitchFamily="18" charset="0"/>
              </a:rPr>
              <a:t>виникають три шари нервової трубки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Внутрішній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000" b="1" u="sng" dirty="0" err="1">
                <a:latin typeface="Times New Roman" pitchFamily="18" charset="0"/>
                <a:cs typeface="Times New Roman" pitchFamily="18" charset="0"/>
              </a:rPr>
              <a:t>епендимний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 або матричний шар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епітеліальне вистелення мозкових міхурів (епендима шлуночків головного мозку та центрального каналу спинного мозку) та джерело  розвитку майже всіх клітин ЦНС;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Середній, мантійний або плащовий шар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складається з тіл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нейробластів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які мігрували  з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епендимного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шару ; 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Зовнішній шар або крайова вуаль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 відростки клітин внутрішнього та мантійного шарів. 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Sulcus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limitans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 внутрішній поверхні нервової трубки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ділить мантійний шар на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крильну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дорсальну пластинку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базальну-вентральну пластинки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крильної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пластинки розвиваються задні роги спинного мозку, а з базальної пластинки – бічні і передні роги спинного мозку.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1F624-0E6B-4447-8C5D-E2EC79F2860E}" type="slidenum">
              <a:rPr lang="uk-UA" smtClean="0"/>
              <a:pPr>
                <a:defRPr/>
              </a:pPr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4260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490689-32C2-4D50-A4FE-E92986BA24D3}" type="slidenum">
              <a:rPr lang="uk-UA" smtClean="0"/>
              <a:pPr eaLnBrk="1" hangingPunct="1"/>
              <a:t>35</a:t>
            </a:fld>
            <a:endParaRPr lang="uk-UA"/>
          </a:p>
        </p:txBody>
      </p:sp>
      <p:pic>
        <p:nvPicPr>
          <p:cNvPr id="49155" name="Picture 2" descr="21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443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722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C9EAC-7AA6-40A5-8CC6-6CA10625BAFA}" type="slidenum">
              <a:rPr lang="uk-UA" smtClean="0"/>
              <a:pPr>
                <a:defRPr/>
              </a:pPr>
              <a:t>36</a:t>
            </a:fld>
            <a:endParaRPr lang="uk-UA"/>
          </a:p>
        </p:txBody>
      </p:sp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323850" y="1773238"/>
            <a:ext cx="84963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uk-UA" sz="2400">
                <a:solidFill>
                  <a:srgbClr val="FF0000"/>
                </a:solidFill>
              </a:rPr>
              <a:t>Амієлія</a:t>
            </a:r>
            <a:r>
              <a:rPr lang="uk-UA" sz="2400"/>
              <a:t> – повна відсутність спинного мозку.</a:t>
            </a:r>
          </a:p>
          <a:p>
            <a:pPr eaLnBrk="1" hangingPunct="1">
              <a:buFontTx/>
              <a:buAutoNum type="arabicPeriod"/>
            </a:pPr>
            <a:r>
              <a:rPr lang="uk-UA" sz="2400">
                <a:solidFill>
                  <a:srgbClr val="FF0000"/>
                </a:solidFill>
              </a:rPr>
              <a:t>Вади, пов'язані з розщепленням хребта (</a:t>
            </a:r>
            <a:r>
              <a:rPr lang="en-US" sz="2400">
                <a:solidFill>
                  <a:srgbClr val="FF0000"/>
                </a:solidFill>
              </a:rPr>
              <a:t>spina bifida)</a:t>
            </a:r>
            <a:br>
              <a:rPr lang="uk-UA" sz="2400">
                <a:solidFill>
                  <a:srgbClr val="FF0000"/>
                </a:solidFill>
              </a:rPr>
            </a:br>
            <a:r>
              <a:rPr lang="uk-UA" sz="2400">
                <a:solidFill>
                  <a:srgbClr val="FF0000"/>
                </a:solidFill>
              </a:rPr>
              <a:t>- </a:t>
            </a:r>
            <a:r>
              <a:rPr lang="uk-UA" sz="2400"/>
              <a:t>Менінгоцеле – </a:t>
            </a:r>
            <a:r>
              <a:rPr lang="uk-UA" sz="2400" i="1"/>
              <a:t>кили (грижі, </a:t>
            </a:r>
            <a:r>
              <a:rPr lang="en-US" sz="2400" i="1"/>
              <a:t>hernia)</a:t>
            </a:r>
            <a:r>
              <a:rPr lang="uk-UA" sz="2400" i="1"/>
              <a:t> </a:t>
            </a:r>
            <a:r>
              <a:rPr lang="uk-UA" sz="2400"/>
              <a:t>мозкових оболонок;</a:t>
            </a:r>
            <a:br>
              <a:rPr lang="uk-UA" sz="2400"/>
            </a:br>
            <a:br>
              <a:rPr lang="uk-UA" sz="2400">
                <a:solidFill>
                  <a:srgbClr val="FF0000"/>
                </a:solidFill>
              </a:rPr>
            </a:br>
            <a:r>
              <a:rPr lang="uk-UA" sz="2400">
                <a:solidFill>
                  <a:srgbClr val="FF0000"/>
                </a:solidFill>
              </a:rPr>
              <a:t>- </a:t>
            </a:r>
            <a:r>
              <a:rPr lang="uk-UA" sz="2400" i="1"/>
              <a:t>Мієлоцеле – кили мозку.</a:t>
            </a:r>
            <a:br>
              <a:rPr lang="uk-UA" sz="2400" i="1"/>
            </a:br>
            <a:r>
              <a:rPr lang="uk-UA" sz="2400"/>
              <a:t>- </a:t>
            </a:r>
            <a:r>
              <a:rPr lang="uk-UA" sz="2400" i="1"/>
              <a:t>Шистомієлія</a:t>
            </a:r>
            <a:r>
              <a:rPr lang="uk-UA" sz="2400"/>
              <a:t> – розщеплення спинного мозку на 2 частини хрящовою або фіброзною перетинкою;</a:t>
            </a:r>
            <a:br>
              <a:rPr lang="uk-UA" sz="2400"/>
            </a:br>
            <a:r>
              <a:rPr lang="uk-UA" sz="2400"/>
              <a:t>- </a:t>
            </a:r>
            <a:r>
              <a:rPr lang="uk-UA" sz="2400" i="1"/>
              <a:t>Дипломієлія</a:t>
            </a:r>
            <a:r>
              <a:rPr lang="uk-UA" sz="2400"/>
              <a:t> – подвоєння спинного мозку.</a:t>
            </a:r>
          </a:p>
          <a:p>
            <a:pPr eaLnBrk="1" hangingPunct="1">
              <a:buFontTx/>
              <a:buAutoNum type="arabicPeriod"/>
            </a:pPr>
            <a:r>
              <a:rPr lang="uk-UA" sz="2400">
                <a:solidFill>
                  <a:srgbClr val="FF0000"/>
                </a:solidFill>
              </a:rPr>
              <a:t>Вади, повязані зі зрощенням І щийного хребця з краями </a:t>
            </a:r>
            <a:r>
              <a:rPr lang="en-US" sz="2400">
                <a:solidFill>
                  <a:srgbClr val="FF0000"/>
                </a:solidFill>
              </a:rPr>
              <a:t>foramen magnum</a:t>
            </a:r>
            <a:r>
              <a:rPr lang="uk-UA" sz="2400"/>
              <a:t> або множинними синостозами шийних хребців: </a:t>
            </a:r>
            <a:br>
              <a:rPr lang="uk-UA" sz="2400"/>
            </a:br>
            <a:r>
              <a:rPr lang="uk-UA" sz="2400"/>
              <a:t>- </a:t>
            </a:r>
            <a:r>
              <a:rPr lang="uk-UA" sz="2400" i="1"/>
              <a:t>Менінгоцеле</a:t>
            </a:r>
            <a:r>
              <a:rPr lang="uk-UA" sz="2400"/>
              <a:t> (розумова відсталість)</a:t>
            </a:r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53752" y="30178"/>
            <a:ext cx="903649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Аномалії розвитку спинного мозку</a:t>
            </a:r>
          </a:p>
        </p:txBody>
      </p:sp>
    </p:spTree>
    <p:extLst>
      <p:ext uri="{BB962C8B-B14F-4D97-AF65-F5344CB8AC3E}">
        <p14:creationId xmlns:p14="http://schemas.microsoft.com/office/powerpoint/2010/main" val="375921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17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uk-UA" sz="117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35CE05-7DD7-4C43-81F5-63F898AB16CE}" type="slidenum">
              <a:rPr lang="uk-UA" smtClean="0"/>
              <a:pPr eaLnBrk="1" hangingPunct="1"/>
              <a:t>37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721102" y="2276872"/>
            <a:ext cx="774769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СПИННИЙ МОЗОК</a:t>
            </a:r>
          </a:p>
        </p:txBody>
      </p:sp>
    </p:spTree>
    <p:extLst>
      <p:ext uri="{BB962C8B-B14F-4D97-AF65-F5344CB8AC3E}">
        <p14:creationId xmlns:p14="http://schemas.microsoft.com/office/powerpoint/2010/main" val="3208856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176277-350A-4F3B-AD3A-7E7035B73467}" type="slidenum">
              <a:rPr lang="uk-UA" smtClean="0"/>
              <a:pPr eaLnBrk="1" hangingPunct="1"/>
              <a:t>38</a:t>
            </a:fld>
            <a:endParaRPr lang="uk-UA"/>
          </a:p>
        </p:txBody>
      </p:sp>
      <p:pic>
        <p:nvPicPr>
          <p:cNvPr id="64515" name="Picture 2" descr="D:\АНАТОМіЯ 18.02.08\АНАТОМІЯ ЛЮДИНИ 1-3 13.12.2007\indd - Tom 2 - 13.12.07\Ris\116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333375"/>
            <a:ext cx="343535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1"/>
          <p:cNvSpPr txBox="1">
            <a:spLocks noChangeArrowheads="1"/>
          </p:cNvSpPr>
          <p:nvPr/>
        </p:nvSpPr>
        <p:spPr bwMode="auto">
          <a:xfrm>
            <a:off x="3573463" y="333375"/>
            <a:ext cx="539115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000">
                <a:solidFill>
                  <a:srgbClr val="FF0000"/>
                </a:solidFill>
              </a:rPr>
              <a:t>Топографія спинного мозку</a:t>
            </a:r>
            <a:r>
              <a:rPr lang="en-US" sz="2000">
                <a:solidFill>
                  <a:srgbClr val="FF0000"/>
                </a:solidFill>
              </a:rPr>
              <a:t> (medulla spinalis)</a:t>
            </a:r>
            <a:r>
              <a:rPr lang="uk-UA" sz="2000">
                <a:solidFill>
                  <a:srgbClr val="FF0000"/>
                </a:solidFill>
              </a:rPr>
              <a:t>:</a:t>
            </a:r>
            <a:br>
              <a:rPr lang="uk-UA" sz="2000">
                <a:solidFill>
                  <a:srgbClr val="FF0000"/>
                </a:solidFill>
              </a:rPr>
            </a:br>
            <a:r>
              <a:rPr lang="uk-UA" sz="2000"/>
              <a:t>Розташований в </a:t>
            </a:r>
            <a:r>
              <a:rPr lang="ru-RU" sz="2000"/>
              <a:t>с</a:t>
            </a:r>
            <a:r>
              <a:rPr lang="en-US" sz="2000"/>
              <a:t>analis vertebralis</a:t>
            </a:r>
            <a:br>
              <a:rPr lang="uk-UA" sz="2000">
                <a:solidFill>
                  <a:srgbClr val="FF0000"/>
                </a:solidFill>
              </a:rPr>
            </a:br>
            <a:r>
              <a:rPr lang="uk-UA" sz="2000" u="sng"/>
              <a:t>Скелетотопія : </a:t>
            </a:r>
            <a:r>
              <a:rPr lang="uk-UA" sz="2000"/>
              <a:t>від </a:t>
            </a:r>
            <a:r>
              <a:rPr lang="en-US" sz="2000"/>
              <a:t>foramen magnum</a:t>
            </a:r>
            <a:r>
              <a:rPr lang="uk-UA" sz="2000"/>
              <a:t> до І –ІІ </a:t>
            </a:r>
            <a:r>
              <a:rPr lang="en-US" sz="2000"/>
              <a:t>vertebrae lumbales</a:t>
            </a:r>
            <a:r>
              <a:rPr lang="uk-UA" sz="2000"/>
              <a:t>;</a:t>
            </a:r>
          </a:p>
          <a:p>
            <a:pPr eaLnBrk="1" hangingPunct="1"/>
            <a:r>
              <a:rPr lang="uk-UA" sz="2000" u="sng"/>
              <a:t>Закінчується</a:t>
            </a:r>
            <a:r>
              <a:rPr lang="uk-UA" sz="2000"/>
              <a:t> </a:t>
            </a:r>
            <a:r>
              <a:rPr lang="en-US" sz="2000"/>
              <a:t>conus medullaris</a:t>
            </a:r>
            <a:r>
              <a:rPr lang="uk-UA" sz="2000"/>
              <a:t>, який продовжується у </a:t>
            </a:r>
            <a:r>
              <a:rPr lang="en-US" sz="2000"/>
              <a:t>filum terminale</a:t>
            </a:r>
            <a:r>
              <a:rPr lang="uk-UA" sz="2000"/>
              <a:t>.</a:t>
            </a:r>
            <a:br>
              <a:rPr lang="uk-UA" sz="2000"/>
            </a:br>
            <a:endParaRPr lang="uk-UA" sz="2000"/>
          </a:p>
          <a:p>
            <a:pPr eaLnBrk="1" hangingPunct="1"/>
            <a:r>
              <a:rPr lang="uk-UA" sz="2000" u="sng"/>
              <a:t>Довжина </a:t>
            </a:r>
            <a:r>
              <a:rPr lang="uk-UA" sz="2000"/>
              <a:t>у чоловіків майже </a:t>
            </a:r>
            <a:r>
              <a:rPr lang="uk-UA" sz="2000" b="1"/>
              <a:t>45 см</a:t>
            </a:r>
            <a:r>
              <a:rPr lang="uk-UA" sz="2000"/>
              <a:t>, у жінок - в середньому </a:t>
            </a:r>
            <a:r>
              <a:rPr lang="uk-UA" sz="2000" b="1"/>
              <a:t>41-42 см. </a:t>
            </a:r>
            <a:br>
              <a:rPr lang="uk-UA" sz="2000"/>
            </a:br>
            <a:r>
              <a:rPr lang="uk-UA" sz="2000" u="sng"/>
              <a:t>Маса</a:t>
            </a:r>
            <a:r>
              <a:rPr lang="uk-UA" sz="2000"/>
              <a:t> спинного мозку дорослої людини - в середньому </a:t>
            </a:r>
            <a:r>
              <a:rPr lang="uk-UA" sz="2000" b="1"/>
              <a:t>34-38 г.</a:t>
            </a:r>
            <a:br>
              <a:rPr lang="uk-UA" sz="2000" b="1"/>
            </a:br>
            <a:endParaRPr lang="uk-UA" sz="2000" b="1"/>
          </a:p>
          <a:p>
            <a:pPr eaLnBrk="1" hangingPunct="1"/>
            <a:r>
              <a:rPr lang="uk-UA" sz="2000" b="1">
                <a:solidFill>
                  <a:srgbClr val="FF0000"/>
                </a:solidFill>
              </a:rPr>
              <a:t>Потовщення</a:t>
            </a:r>
            <a:r>
              <a:rPr lang="uk-UA" sz="2000" b="1"/>
              <a:t> (</a:t>
            </a:r>
            <a:r>
              <a:rPr lang="en-US" sz="2000" b="1"/>
              <a:t>intumescentia medullae spinalis)</a:t>
            </a:r>
            <a:r>
              <a:rPr lang="uk-UA" sz="2000" b="1"/>
              <a:t>:</a:t>
            </a:r>
            <a:br>
              <a:rPr lang="uk-UA" sz="2000" b="1"/>
            </a:br>
            <a:r>
              <a:rPr lang="uk-UA" sz="2000" b="1"/>
              <a:t>1) 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Шийне - на рівні від  II - III шийного до I грудного сегмента;</a:t>
            </a:r>
            <a:br>
              <a:rPr lang="uk-UA" sz="2000" b="1">
                <a:latin typeface="Times New Roman" pitchFamily="18" charset="0"/>
                <a:cs typeface="Times New Roman" pitchFamily="18" charset="0"/>
              </a:rPr>
            </a:br>
            <a:r>
              <a:rPr lang="uk-UA" sz="2000" b="1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b="1"/>
              <a:t>Поперекове  - від І поперекового до ІІ крижового сегмента.</a:t>
            </a:r>
            <a:br>
              <a:rPr lang="uk-UA" sz="2000"/>
            </a:br>
            <a:endParaRPr lang="ru-RU" sz="2000" u="sng"/>
          </a:p>
        </p:txBody>
      </p:sp>
    </p:spTree>
    <p:extLst>
      <p:ext uri="{BB962C8B-B14F-4D97-AF65-F5344CB8AC3E}">
        <p14:creationId xmlns:p14="http://schemas.microsoft.com/office/powerpoint/2010/main" val="2525841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АНАТОМіЯ 18.02.08\АНАТОМІЯ ЛЮДИНИ 1-3 13.12.2007\indd - Tom 2 - 13.12.07\Ris\113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512" y="410044"/>
            <a:ext cx="2235534" cy="485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688" y="6361113"/>
            <a:ext cx="2133600" cy="365125"/>
          </a:xfrm>
        </p:spPr>
        <p:txBody>
          <a:bodyPr/>
          <a:lstStyle/>
          <a:p>
            <a:pPr>
              <a:defRPr/>
            </a:pPr>
            <a:fld id="{EACB89E9-695D-4598-824F-24C3E087A81B}" type="slidenum">
              <a:rPr lang="uk-UA"/>
              <a:pPr>
                <a:defRPr/>
              </a:pPr>
              <a:t>39</a:t>
            </a:fld>
            <a:endParaRPr lang="uk-UA"/>
          </a:p>
        </p:txBody>
      </p:sp>
      <p:sp>
        <p:nvSpPr>
          <p:cNvPr id="65540" name="Прямоугольник 4"/>
          <p:cNvSpPr>
            <a:spLocks noChangeArrowheads="1"/>
          </p:cNvSpPr>
          <p:nvPr/>
        </p:nvSpPr>
        <p:spPr bwMode="auto">
          <a:xfrm>
            <a:off x="107950" y="246063"/>
            <a:ext cx="4824413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br>
              <a:rPr lang="uk-UA" sz="2000" i="1" u="sng" dirty="0"/>
            </a:br>
            <a:endParaRPr lang="uk-UA" sz="2000" i="1" u="sng" dirty="0"/>
          </a:p>
          <a:p>
            <a:r>
              <a:rPr lang="uk-UA" sz="2000" b="1" u="sng" dirty="0"/>
              <a:t>Складається  з 31 сегмента.</a:t>
            </a:r>
            <a:br>
              <a:rPr lang="uk-UA" sz="2000" u="sng" dirty="0"/>
            </a:br>
            <a:r>
              <a:rPr lang="uk-UA" sz="2000" dirty="0"/>
              <a:t> (8 шийних, 12 грудних, 5 поперекових, 5 крижових і 1 куприковий сегмент).</a:t>
            </a:r>
            <a:endParaRPr lang="ru-RU" sz="2000" dirty="0"/>
          </a:p>
          <a:p>
            <a:endParaRPr lang="uk-UA" sz="2000" i="1" u="sng" dirty="0"/>
          </a:p>
          <a:p>
            <a:r>
              <a:rPr lang="en-US" sz="2000" b="1" i="1" u="sng" dirty="0" err="1"/>
              <a:t>Cauda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equina</a:t>
            </a:r>
            <a:r>
              <a:rPr lang="en-US" sz="2000" b="1" i="1" u="sng" dirty="0"/>
              <a:t> </a:t>
            </a:r>
            <a:r>
              <a:rPr lang="uk-UA" sz="2000" b="1" i="1" u="sng" dirty="0"/>
              <a:t>(кінський хвіст): </a:t>
            </a:r>
            <a:br>
              <a:rPr lang="uk-UA" sz="2000" dirty="0"/>
            </a:br>
            <a:r>
              <a:rPr lang="uk-UA" sz="2000" dirty="0"/>
              <a:t>- </a:t>
            </a:r>
            <a:r>
              <a:rPr lang="en-US" sz="2000" dirty="0" err="1"/>
              <a:t>filum</a:t>
            </a:r>
            <a:r>
              <a:rPr lang="en-US" sz="2000" dirty="0"/>
              <a:t> </a:t>
            </a:r>
            <a:r>
              <a:rPr lang="en-US" sz="2000" dirty="0" err="1"/>
              <a:t>terminale</a:t>
            </a:r>
            <a:r>
              <a:rPr lang="uk-UA" sz="2000" dirty="0"/>
              <a:t>, корінці 4 нижніх поперекових, 5 крижових, 1 куприкового нервів. Розташований у </a:t>
            </a:r>
            <a:r>
              <a:rPr lang="en-US" sz="2000" dirty="0" err="1"/>
              <a:t>ventriculus</a:t>
            </a:r>
            <a:r>
              <a:rPr lang="en-US" sz="2000" dirty="0"/>
              <a:t> </a:t>
            </a:r>
            <a:r>
              <a:rPr lang="en-US" sz="2000" dirty="0" err="1"/>
              <a:t>terminalis</a:t>
            </a:r>
            <a:r>
              <a:rPr lang="uk-UA" sz="2000" dirty="0"/>
              <a:t>.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/>
              <a:t>Сегмент</a:t>
            </a:r>
            <a:r>
              <a:rPr lang="uk-UA" sz="2400" u="sng" dirty="0"/>
              <a:t> </a:t>
            </a:r>
            <a:r>
              <a:rPr lang="uk-UA" sz="2000" u="sng" dirty="0"/>
              <a:t>-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це поперечний відрізок спинного мозку, яким зв'язані лівий і правий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спинно-мозкові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нерви, що розвинені з одного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невротому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br>
              <a:rPr lang="uk-UA" sz="4400" b="1" dirty="0">
                <a:latin typeface="Times New Roman" pitchFamily="18" charset="0"/>
                <a:cs typeface="Times New Roman" pitchFamily="18" charset="0"/>
              </a:rPr>
            </a:br>
            <a:endParaRPr lang="ru-RU" sz="2000" u="sng" dirty="0"/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1" name="Picture 3" descr="D:\АНАТОМіЯ 18.02.08\АНАТОМІЯ ЛЮДИНИ 1-3 13.12.2007\indd - Tom 2 - 13.12.07\Ris\114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709" y="345292"/>
            <a:ext cx="1831803" cy="49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 descr="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740" y="5001471"/>
            <a:ext cx="25701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6880"/>
            <a:ext cx="57247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Будова спинного мозку:</a:t>
            </a:r>
          </a:p>
        </p:txBody>
      </p:sp>
    </p:spTree>
    <p:extLst>
      <p:ext uri="{BB962C8B-B14F-4D97-AF65-F5344CB8AC3E}">
        <p14:creationId xmlns:p14="http://schemas.microsoft.com/office/powerpoint/2010/main" val="254274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79438" y="14160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84CEB4-C74E-4953-A815-5C18FF71CD1A}" type="slidenum">
              <a:rPr lang="uk-UA" smtClean="0"/>
              <a:pPr eaLnBrk="1" hangingPunct="1"/>
              <a:t>4</a:t>
            </a:fld>
            <a:endParaRPr lang="uk-UA"/>
          </a:p>
        </p:txBody>
      </p:sp>
      <p:sp>
        <p:nvSpPr>
          <p:cNvPr id="1042" name="TextBox 2"/>
          <p:cNvSpPr txBox="1">
            <a:spLocks noChangeArrowheads="1"/>
          </p:cNvSpPr>
          <p:nvPr/>
        </p:nvSpPr>
        <p:spPr bwMode="auto">
          <a:xfrm>
            <a:off x="1763713" y="3284538"/>
            <a:ext cx="1512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/>
              <a:t>    </a:t>
            </a:r>
            <a:r>
              <a:rPr lang="uk-UA" sz="2400"/>
              <a:t>ЦНС</a:t>
            </a:r>
            <a:endParaRPr lang="ru-RU" sz="2400"/>
          </a:p>
        </p:txBody>
      </p:sp>
      <p:sp>
        <p:nvSpPr>
          <p:cNvPr id="1043" name="TextBox 3"/>
          <p:cNvSpPr txBox="1">
            <a:spLocks noChangeArrowheads="1"/>
          </p:cNvSpPr>
          <p:nvPr/>
        </p:nvSpPr>
        <p:spPr bwMode="auto">
          <a:xfrm>
            <a:off x="6156325" y="32845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400"/>
              <a:t>  ПНС</a:t>
            </a:r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5449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Класифікація нервової системи (за топографією)</a:t>
            </a:r>
          </a:p>
        </p:txBody>
      </p:sp>
    </p:spTree>
    <p:extLst>
      <p:ext uri="{BB962C8B-B14F-4D97-AF65-F5344CB8AC3E}">
        <p14:creationId xmlns:p14="http://schemas.microsoft.com/office/powerpoint/2010/main" val="500362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90693B-61BF-4212-829B-5C63AAB4A86F}" type="slidenum">
              <a:rPr lang="uk-UA" smtClean="0"/>
              <a:pPr eaLnBrk="1" hangingPunct="1"/>
              <a:t>40</a:t>
            </a:fld>
            <a:endParaRPr lang="uk-UA"/>
          </a:p>
        </p:txBody>
      </p:sp>
      <p:pic>
        <p:nvPicPr>
          <p:cNvPr id="66563" name="Picture 2" descr="D:\АНАТОМіЯ 18.02.08\АНАТОМІЯ ЛЮДИНИ 1-3 13.12.2007\indd - Tom 2 - 13.12.07\Ris\115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0"/>
            <a:ext cx="82645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107950" y="2990850"/>
            <a:ext cx="86423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Задні корінці  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- це сукупність аксонів,  тіла яких розташовані у спинномозкових гангліях.</a:t>
            </a:r>
          </a:p>
          <a:p>
            <a:pPr eaLnBrk="1" hangingPunct="1">
              <a:lnSpc>
                <a:spcPct val="90000"/>
              </a:lnSpc>
            </a:pPr>
            <a:r>
              <a:rPr lang="uk-UA" sz="2000" b="1">
                <a:latin typeface="Times New Roman" pitchFamily="18" charset="0"/>
                <a:cs typeface="Times New Roman" pitchFamily="18" charset="0"/>
              </a:rPr>
              <a:t>        Кожний задній корінець має потовщення – чутливий вузол спинномозкового нерва. Вузол складається з псевдоуніполярних нейронів, аксони яких в складі заднього корінця ідуть до спинного мозку, а дендрити – на периферію – закінчуючись чутливим рецептором.</a:t>
            </a:r>
            <a:br>
              <a:rPr lang="uk-UA" sz="2000" b="1">
                <a:latin typeface="Times New Roman" pitchFamily="18" charset="0"/>
                <a:cs typeface="Times New Roman" pitchFamily="18" charset="0"/>
              </a:rPr>
            </a:br>
            <a:endParaRPr lang="uk-UA" sz="2000" b="1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uk-UA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Передні корінці 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 - це сукупність аксонів клітин, що закладені в передніх і бічних рогах спинного мозку, вони містять еферентні рухові і прегангліонарні симпатичні нервові волокна. </a:t>
            </a:r>
          </a:p>
          <a:p>
            <a:pPr eaLnBrk="1" hangingPunct="1">
              <a:lnSpc>
                <a:spcPct val="90000"/>
              </a:lnSpc>
            </a:pPr>
            <a:r>
              <a:rPr lang="uk-UA" sz="2000" b="1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Nervi spinalis </a:t>
            </a:r>
            <a:r>
              <a:rPr lang="uk-UA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b="1" u="sng">
                <a:latin typeface="Times New Roman" pitchFamily="18" charset="0"/>
                <a:cs typeface="Times New Roman" pitchFamily="18" charset="0"/>
              </a:rPr>
              <a:t>утворюються злиттям передніх і задніх корінців.</a:t>
            </a:r>
            <a:endParaRPr lang="ru-RU" sz="2000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84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12425D-D62C-4280-BBA8-FA6F1186DCE9}" type="slidenum">
              <a:rPr lang="uk-UA" smtClean="0"/>
              <a:pPr eaLnBrk="1" hangingPunct="1"/>
              <a:t>41</a:t>
            </a:fld>
            <a:endParaRPr lang="uk-UA"/>
          </a:p>
        </p:txBody>
      </p:sp>
      <p:pic>
        <p:nvPicPr>
          <p:cNvPr id="72707" name="Picture 2" descr="C:\Documents and Settings\Admin\Мои документы\Мои рисунки\Тести\1 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70929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Прямоугольник 4"/>
          <p:cNvSpPr>
            <a:spLocks noChangeArrowheads="1"/>
          </p:cNvSpPr>
          <p:nvPr/>
        </p:nvSpPr>
        <p:spPr bwMode="auto">
          <a:xfrm>
            <a:off x="0" y="3165475"/>
            <a:ext cx="4572000" cy="76993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uk-UA" sz="1100" b="1">
                <a:latin typeface="Times New Roman" pitchFamily="18" charset="0"/>
                <a:cs typeface="Times New Roman" pitchFamily="18" charset="0"/>
              </a:rPr>
              <a:t>Схема розташування груп нервових клітин (зліва) і провідних шляхів (справа) у білій овині на рівні шийних сегментів спинного мозку. Жовтим кольором - низхідні шляхи, голубим нім - висхідні, зеленим - міжсегментні шляхи.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66675" y="3922713"/>
            <a:ext cx="4627563" cy="3332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1 - 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драглиста речовина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substantia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gelatinosa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 </a:t>
            </a: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2 -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міжпучковий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півмісяцевий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 пучок,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interfasci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cularis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semilunaris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задній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спинномозково-мозочковий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штх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spino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cerebellarls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posterior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задній власний пучок (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proprius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posterior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)] бічний кірково-спинномозковий шлях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corticospinalis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lateralis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)',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6 -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червоноядерно-спинномозковий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rubrospinalis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7 - бічний власний пучок (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proprius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lateralis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)', передній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спинномозково-мозочковий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шлях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spinocerebellaris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anterior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9 - бічний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спинномозково-таламічний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шля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spinothalamicus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lateralis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), спинномозково-покрівельний шлях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spinotectalis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), спинномозково-сітчастий шлях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spinoreticularis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10 - власні пучки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fasciculiproprii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),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11 - передній власний пучок (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proprius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anterior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12 - передній кірково-спинномозковий шлях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corticospinalis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anterior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13 - пучок крайової борозни (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sulcomarginalis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); </a:t>
            </a: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14 - шляхи </a:t>
            </a:r>
            <a:r>
              <a:rPr lang="uk-UA" sz="1000" b="1" dirty="0" err="1">
                <a:latin typeface="Times New Roman" pitchFamily="18" charset="0"/>
                <a:cs typeface="Times New Roman" pitchFamily="18" charset="0"/>
              </a:rPr>
              <a:t>екстрапірамідної</a:t>
            </a: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 системи; </a:t>
            </a:r>
          </a:p>
          <a:p>
            <a:pPr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15 - </a:t>
            </a:r>
            <a:r>
              <a:rPr lang="uk-UA" sz="900" b="1" dirty="0">
                <a:latin typeface="Times New Roman" pitchFamily="18" charset="0"/>
                <a:cs typeface="Times New Roman" pitchFamily="18" charset="0"/>
              </a:rPr>
              <a:t>передній </a:t>
            </a:r>
            <a:r>
              <a:rPr lang="uk-UA" sz="900" b="1" dirty="0" err="1">
                <a:latin typeface="Times New Roman" pitchFamily="18" charset="0"/>
                <a:cs typeface="Times New Roman" pitchFamily="18" charset="0"/>
              </a:rPr>
              <a:t>спинномозково-таламічний</a:t>
            </a:r>
            <a:r>
              <a:rPr lang="uk-UA" sz="900" b="1" dirty="0"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00" b="1" dirty="0" err="1"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 err="1">
                <a:latin typeface="Times New Roman" pitchFamily="18" charset="0"/>
                <a:cs typeface="Times New Roman" pitchFamily="18" charset="0"/>
              </a:rPr>
              <a:t>spinothalamicus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anterior);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uk-UA" sz="10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0" name="Прямоугольник 9"/>
          <p:cNvSpPr>
            <a:spLocks noChangeArrowheads="1"/>
          </p:cNvSpPr>
          <p:nvPr/>
        </p:nvSpPr>
        <p:spPr bwMode="auto">
          <a:xfrm>
            <a:off x="4554538" y="3165475"/>
            <a:ext cx="4560887" cy="363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16 - передня серединна щілина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(fissura mediana anterior);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17 - передньобічна борозна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(sulcus anterolateralis),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 передній корінець спинномозкового нерва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(radix anterior п. spinalis);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18 - передній канатик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(funiculus anterior);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19- присередні рухові ядра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nuclei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motorii mediales);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20 - передня біла спайка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(commissura alba anterior);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21 - центральний канал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(canalis centralis);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22 - задня сіра спайка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commissura grisea posterior);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23 - бічні рухові ядра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(nuclei motorii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laterales);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24- бічний канатик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funiculus lateralis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25 - грудний стовп (сої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um 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па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thoracica);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26 - сітчастий утвір (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formatio reticularis);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27 -основа заднього рогу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basis cornu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posterius);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28 - шийка заднього рогу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cervix cornu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posterius);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29 - головка заднього рогу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caput cornu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posterius);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30 - верхівка заднього рогу (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apex cornu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posterius);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тонкий і клиноподібний пучки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(fasciculi gracilis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et cuneatus);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задня серединна перегородка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(septum medianum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de-DE" sz="1000" b="1">
                <a:latin typeface="Times New Roman" pitchFamily="18" charset="0"/>
                <a:cs typeface="Times New Roman" pitchFamily="18" charset="0"/>
              </a:rPr>
              <a:t>posterius);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de-DE" sz="10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000" b="1">
                <a:latin typeface="Times New Roman" pitchFamily="18" charset="0"/>
                <a:cs typeface="Times New Roman" pitchFamily="18" charset="0"/>
              </a:rPr>
              <a:t>задньобічна борозна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(sulcus posterolateralis),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задній корінець спинномозкового нерва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(radix posterior п. spinalis);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34 - задня проміжна борозна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(sulcus intermedius posterior);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000" b="1">
                <a:latin typeface="Times New Roman" pitchFamily="18" charset="0"/>
                <a:cs typeface="Times New Roman" pitchFamily="18" charset="0"/>
              </a:rPr>
              <a:t>35 - задня серединна борозна </a:t>
            </a:r>
            <a:r>
              <a:rPr lang="en-US" sz="1000" b="1">
                <a:latin typeface="Times New Roman" pitchFamily="18" charset="0"/>
                <a:cs typeface="Times New Roman" pitchFamily="18" charset="0"/>
              </a:rPr>
              <a:t>(sulcus medianus posterior).</a:t>
            </a:r>
            <a:endParaRPr lang="ru-RU" sz="1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74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3165C-112F-406E-A13C-A1A9100C9539}" type="slidenum">
              <a:rPr lang="uk-UA"/>
              <a:pPr>
                <a:defRPr/>
              </a:pPr>
              <a:t>42</a:t>
            </a:fld>
            <a:endParaRPr lang="uk-UA"/>
          </a:p>
        </p:txBody>
      </p:sp>
      <p:sp>
        <p:nvSpPr>
          <p:cNvPr id="70659" name="TextBox 5"/>
          <p:cNvSpPr txBox="1">
            <a:spLocks noChangeArrowheads="1"/>
          </p:cNvSpPr>
          <p:nvPr/>
        </p:nvSpPr>
        <p:spPr bwMode="auto">
          <a:xfrm>
            <a:off x="250825" y="2205038"/>
            <a:ext cx="77771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У білій речовині спинного мозку розрізняють:  - </a:t>
            </a: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пучки (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fasciculus</a:t>
            </a: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та </a:t>
            </a:r>
          </a:p>
          <a:p>
            <a:pPr eaLnBrk="1" hangingPunct="1"/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шляхи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tractus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: сукупність волокон, що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зв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язують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між певні центри сірої речовини спинного та головного мозку і мають спільну будову, функцію та розвиток.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93" y="404664"/>
            <a:ext cx="888961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Біла речовина спинного мозку.</a:t>
            </a:r>
            <a:endParaRPr lang="uk-UA" sz="4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2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5400" b="1" dirty="0"/>
              <a:t>	</a:t>
            </a:r>
            <a:r>
              <a:rPr lang="uk-UA" sz="5400" b="1" dirty="0"/>
              <a:t>		</a:t>
            </a:r>
            <a:r>
              <a:rPr lang="uk-UA" sz="4400" b="1" dirty="0">
                <a:solidFill>
                  <a:srgbClr val="FF0000"/>
                </a:solidFill>
              </a:rPr>
              <a:t>Види нервових шляхів</a:t>
            </a:r>
          </a:p>
          <a:p>
            <a:pPr algn="just" eaLnBrk="1" hangingPunct="1">
              <a:buFontTx/>
              <a:buNone/>
            </a:pPr>
            <a:r>
              <a:rPr lang="uk-UA" sz="5400" b="1" dirty="0"/>
              <a:t>		</a:t>
            </a:r>
            <a:r>
              <a:rPr lang="uk-UA" sz="2800" b="1" dirty="0"/>
              <a:t>Біла речовина спинного мозку містить асоціативні, </a:t>
            </a:r>
            <a:r>
              <a:rPr lang="uk-UA" sz="2800" b="1" dirty="0" err="1"/>
              <a:t>комісуральні</a:t>
            </a:r>
            <a:r>
              <a:rPr lang="uk-UA" sz="2800" b="1" dirty="0"/>
              <a:t> і проекційні нервові шляхи. </a:t>
            </a:r>
          </a:p>
          <a:p>
            <a:pPr algn="just" eaLnBrk="1" hangingPunct="1">
              <a:buFontTx/>
              <a:buNone/>
            </a:pPr>
            <a:r>
              <a:rPr lang="uk-UA" sz="2800" b="1" u="sng" dirty="0">
                <a:solidFill>
                  <a:srgbClr val="FF0000"/>
                </a:solidFill>
              </a:rPr>
              <a:t>Асоціативні шляхи</a:t>
            </a:r>
            <a:r>
              <a:rPr lang="uk-UA" sz="2800" b="1" dirty="0"/>
              <a:t> представлені власними пучками, які проходять по периферії сірої речовини в усіх канатиках спинного мозку. </a:t>
            </a:r>
          </a:p>
          <a:p>
            <a:pPr algn="just" eaLnBrk="1" hangingPunct="1">
              <a:buFontTx/>
              <a:buNone/>
            </a:pPr>
            <a:r>
              <a:rPr lang="uk-UA" sz="2800" b="1" u="sng" dirty="0" err="1">
                <a:solidFill>
                  <a:srgbClr val="FF0000"/>
                </a:solidFill>
              </a:rPr>
              <a:t>Комісуральні</a:t>
            </a:r>
            <a:r>
              <a:rPr lang="uk-UA" sz="2800" b="1" u="sng" dirty="0">
                <a:solidFill>
                  <a:srgbClr val="FF0000"/>
                </a:solidFill>
              </a:rPr>
              <a:t> шляхи</a:t>
            </a:r>
            <a:r>
              <a:rPr lang="uk-UA" sz="2800" b="1" dirty="0"/>
              <a:t>, які з’єднують обидві половини сірої речовини, утворюють білу спайку, розташовану між сірою речовиною і передньою серединною щілиною. </a:t>
            </a:r>
          </a:p>
          <a:p>
            <a:pPr algn="just" eaLnBrk="1" hangingPunct="1">
              <a:buFontTx/>
              <a:buNone/>
            </a:pPr>
            <a:r>
              <a:rPr lang="uk-UA" sz="2800" b="1" u="sng" dirty="0">
                <a:solidFill>
                  <a:srgbClr val="FF0000"/>
                </a:solidFill>
              </a:rPr>
              <a:t>Проекційні шляхи</a:t>
            </a:r>
            <a:r>
              <a:rPr lang="uk-UA" sz="2800" b="1" u="sng" dirty="0"/>
              <a:t> </a:t>
            </a:r>
            <a:r>
              <a:rPr lang="uk-UA" sz="2800" b="1" dirty="0"/>
              <a:t>з’єднують спинний мозок з головним. Вони бувають висхідні (аферентні) і низхідні (еферентні).</a:t>
            </a:r>
            <a:endParaRPr lang="ru-RU" sz="2800" b="1" dirty="0"/>
          </a:p>
        </p:txBody>
      </p:sp>
      <p:sp>
        <p:nvSpPr>
          <p:cNvPr id="7168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F1528E-2E15-426C-AA38-5565F3521A06}" type="slidenum">
              <a:rPr lang="uk-UA" smtClean="0"/>
              <a:pPr eaLnBrk="1" hangingPunct="1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4568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Grp="1" noChangeArrowheads="1"/>
          </p:cNvSpPr>
          <p:nvPr>
            <p:ph idx="1"/>
          </p:nvPr>
        </p:nvSpPr>
        <p:spPr>
          <a:xfrm>
            <a:off x="3779838" y="0"/>
            <a:ext cx="5364162" cy="6858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uk-UA" sz="5400" b="1" dirty="0"/>
              <a:t>	</a:t>
            </a:r>
            <a:r>
              <a:rPr lang="uk-UA" sz="4300" b="1" dirty="0">
                <a:solidFill>
                  <a:srgbClr val="FF0000"/>
                </a:solidFill>
              </a:rPr>
              <a:t>Внутрішня будова спинного мозку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uk-UA" sz="2400" b="1" dirty="0"/>
              <a:t>		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uk-UA" sz="2400" b="1" dirty="0"/>
              <a:t>				спинного мозку – це скупчення ядер </a:t>
            </a:r>
            <a:r>
              <a:rPr lang="uk-UA" sz="2400" b="1" dirty="0" err="1"/>
              <a:t>нейроцитів</a:t>
            </a:r>
            <a:r>
              <a:rPr lang="uk-UA" sz="2400" b="1" dirty="0"/>
              <a:t>, які утворюють  </a:t>
            </a:r>
            <a:r>
              <a:rPr lang="uk-UA" sz="2400" b="1" dirty="0">
                <a:solidFill>
                  <a:srgbClr val="FF0000"/>
                </a:solidFill>
              </a:rPr>
              <a:t>на поперечному зрізі </a:t>
            </a:r>
            <a:r>
              <a:rPr lang="uk-UA" sz="2400" b="1" dirty="0"/>
              <a:t>передні і задні роги, а в грудній і поперековій  частинах - бокові роги; </a:t>
            </a:r>
            <a:r>
              <a:rPr lang="uk-UA" sz="2400" b="1" dirty="0">
                <a:solidFill>
                  <a:srgbClr val="FF0000"/>
                </a:solidFill>
              </a:rPr>
              <a:t>по довжині мозку: </a:t>
            </a:r>
            <a:r>
              <a:rPr lang="uk-UA" sz="2400" b="1" dirty="0"/>
              <a:t>відповідні </a:t>
            </a:r>
            <a:r>
              <a:rPr lang="uk-UA" sz="2400" b="1" dirty="0" err="1"/>
              <a:t>стовби</a:t>
            </a:r>
            <a:r>
              <a:rPr lang="uk-UA" sz="2400" b="1" dirty="0"/>
              <a:t>. </a:t>
            </a:r>
            <a:endParaRPr lang="uk-UA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uk-UA" sz="2400" dirty="0"/>
              <a:t>               </a:t>
            </a:r>
            <a:r>
              <a:rPr lang="uk-UA" sz="2400" u="sng" dirty="0"/>
              <a:t>Сіра речовина (</a:t>
            </a:r>
            <a:r>
              <a:rPr lang="uk-UA" sz="2400" dirty="0"/>
              <a:t>відповідно до схеми </a:t>
            </a:r>
            <a:r>
              <a:rPr lang="uk-UA" sz="2400" dirty="0" err="1"/>
              <a:t>Рекседа</a:t>
            </a:r>
            <a:r>
              <a:rPr lang="uk-UA" sz="2400" dirty="0"/>
              <a:t>) ділиться </a:t>
            </a:r>
            <a:r>
              <a:rPr lang="uk-UA" sz="2400" u="sng" dirty="0"/>
              <a:t>на </a:t>
            </a:r>
            <a:r>
              <a:rPr lang="uk-UA" sz="2400" u="sng" dirty="0" err="1"/>
              <a:t>спинно-мозкові</a:t>
            </a:r>
            <a:r>
              <a:rPr lang="uk-UA" sz="2400" u="sng" dirty="0"/>
              <a:t> пластинки</a:t>
            </a:r>
            <a:r>
              <a:rPr lang="uk-UA" sz="2400" dirty="0"/>
              <a:t>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br>
              <a:rPr lang="uk-UA" sz="2400" i="1" u="sng" dirty="0"/>
            </a:br>
            <a:r>
              <a:rPr lang="uk-UA" sz="2400" i="1" u="sng" dirty="0">
                <a:solidFill>
                  <a:srgbClr val="FF0000"/>
                </a:solidFill>
              </a:rPr>
              <a:t>Задній ріг: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uk-UA" sz="2400" dirty="0"/>
              <a:t>Верхівка – спинномозкова пластинка І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uk-UA" sz="2400" dirty="0"/>
              <a:t>Головка – спинномозкова пластинка ІІ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uk-UA" sz="2400" dirty="0"/>
              <a:t>Шийка – спинномозкові пластинки ІІІ – </a:t>
            </a:r>
            <a:r>
              <a:rPr lang="en-US" sz="2400" dirty="0"/>
              <a:t>V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uk-UA" sz="2400" dirty="0"/>
              <a:t>Основа – спинномозкова пластинка </a:t>
            </a:r>
            <a:r>
              <a:rPr lang="en-US" sz="2400" dirty="0"/>
              <a:t>VI</a:t>
            </a:r>
            <a:endParaRPr lang="uk-UA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/>
              <a:t>         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i="1" u="sng" dirty="0">
                <a:solidFill>
                  <a:srgbClr val="FF0000"/>
                </a:solidFill>
              </a:rPr>
              <a:t>Проміжний стовп </a:t>
            </a:r>
            <a:r>
              <a:rPr lang="uk-UA" sz="2400" dirty="0"/>
              <a:t>– бічний ріг – спинномозкова пластинка </a:t>
            </a:r>
            <a:r>
              <a:rPr lang="en-US" sz="2400" dirty="0"/>
              <a:t>VII</a:t>
            </a:r>
            <a:r>
              <a:rPr lang="uk-UA" sz="2400" dirty="0"/>
              <a:t>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i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i="1" u="sng" dirty="0">
                <a:solidFill>
                  <a:srgbClr val="FF0000"/>
                </a:solidFill>
              </a:rPr>
              <a:t>Передній ріг </a:t>
            </a:r>
            <a:r>
              <a:rPr lang="uk-UA" sz="2400" dirty="0"/>
              <a:t>локалізація </a:t>
            </a:r>
            <a:r>
              <a:rPr lang="en-US" sz="2400" dirty="0"/>
              <a:t>IIX – IX</a:t>
            </a:r>
            <a:r>
              <a:rPr lang="uk-UA" sz="2400" dirty="0"/>
              <a:t> спинномозкових пластинок.</a:t>
            </a:r>
          </a:p>
        </p:txBody>
      </p:sp>
      <p:sp>
        <p:nvSpPr>
          <p:cNvPr id="6861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86859-993B-4A70-B5AD-66B142B89220}" type="slidenum">
              <a:rPr lang="uk-UA" smtClean="0"/>
              <a:pPr eaLnBrk="1" hangingPunct="1"/>
              <a:t>44</a:t>
            </a:fld>
            <a:endParaRPr lang="uk-UA"/>
          </a:p>
        </p:txBody>
      </p:sp>
      <p:pic>
        <p:nvPicPr>
          <p:cNvPr id="68612" name="Picture 2" descr="C:\Documents and Settings\Admin\Мои документы\Мои рисунки\Тести\1 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624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991638"/>
            <a:ext cx="247407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Сіра речовина </a:t>
            </a:r>
          </a:p>
        </p:txBody>
      </p:sp>
    </p:spTree>
    <p:extLst>
      <p:ext uri="{BB962C8B-B14F-4D97-AF65-F5344CB8AC3E}">
        <p14:creationId xmlns:p14="http://schemas.microsoft.com/office/powerpoint/2010/main" val="2869759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800" b="1" i="1" u="sng" dirty="0">
                <a:solidFill>
                  <a:srgbClr val="FF0000"/>
                </a:solidFill>
              </a:rPr>
              <a:t>Анатомія похідних ромбоподібного і середнього мозку</a:t>
            </a:r>
            <a:endParaRPr lang="ru-RU" sz="4800" b="1" i="1" u="sng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33FD8-3453-4DBE-B38A-55F956F12630}" type="slidenum">
              <a:rPr lang="uk-UA" smtClean="0"/>
              <a:pPr>
                <a:defRPr/>
              </a:pPr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044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Рисунок SmartArt 2"/>
          <p:cNvSpPr>
            <a:spLocks noGrp="1" noTextEdit="1"/>
          </p:cNvSpPr>
          <p:nvPr>
            <p:ph type="dgm" idx="1"/>
          </p:nvPr>
        </p:nvSpPr>
        <p:spPr/>
      </p:sp>
      <p:sp>
        <p:nvSpPr>
          <p:cNvPr id="30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0F1CF9-B662-4CF9-8F88-03918EF23D35}" type="slidenum">
              <a:rPr lang="uk-UA" smtClean="0"/>
              <a:pPr eaLnBrk="1" hangingPunct="1"/>
              <a:t>46</a:t>
            </a:fld>
            <a:endParaRPr lang="uk-UA"/>
          </a:p>
        </p:txBody>
      </p:sp>
      <p:pic>
        <p:nvPicPr>
          <p:cNvPr id="5" name="мозок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8913"/>
            <a:ext cx="47688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21й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235450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6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799" name="Group 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700142791"/>
              </p:ext>
            </p:extLst>
          </p:nvPr>
        </p:nvGraphicFramePr>
        <p:xfrm>
          <a:off x="457200" y="322723"/>
          <a:ext cx="8229600" cy="68580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Відділи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головного 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мозку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розвиток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).</a:t>
                      </a:r>
                      <a:endParaRPr kumimoji="0" lang="ru-RU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1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6E0581-8BDC-45D2-B667-09CEA2E2054D}" type="slidenum">
              <a:rPr lang="uk-UA" smtClean="0"/>
              <a:pPr eaLnBrk="1" hangingPunct="1"/>
              <a:t>47</a:t>
            </a:fld>
            <a:endParaRPr lang="uk-UA"/>
          </a:p>
        </p:txBody>
      </p:sp>
      <p:sp>
        <p:nvSpPr>
          <p:cNvPr id="47111" name="Rectangle 2"/>
          <p:cNvSpPr>
            <a:spLocks noChangeArrowheads="1"/>
          </p:cNvSpPr>
          <p:nvPr/>
        </p:nvSpPr>
        <p:spPr bwMode="auto">
          <a:xfrm>
            <a:off x="566738" y="6826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p</a:t>
            </a:r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47112" name="Rectangle 3"/>
          <p:cNvSpPr>
            <a:spLocks noChangeArrowheads="1"/>
          </p:cNvSpPr>
          <p:nvPr/>
        </p:nvSpPr>
        <p:spPr bwMode="auto">
          <a:xfrm>
            <a:off x="0" y="0"/>
            <a:ext cx="66976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7113" name="Rectangle 4"/>
          <p:cNvSpPr>
            <a:spLocks noChangeArrowheads="1"/>
          </p:cNvSpPr>
          <p:nvPr/>
        </p:nvSpPr>
        <p:spPr bwMode="auto">
          <a:xfrm>
            <a:off x="0" y="0"/>
            <a:ext cx="66976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7114" name="Rectangle 5"/>
          <p:cNvSpPr>
            <a:spLocks noChangeArrowheads="1"/>
          </p:cNvSpPr>
          <p:nvPr/>
        </p:nvSpPr>
        <p:spPr bwMode="auto">
          <a:xfrm>
            <a:off x="0" y="0"/>
            <a:ext cx="66976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7115" name="Picture 6" descr="26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116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FE48AC-40DE-46FB-BE94-D15FF9688A45}" type="slidenum">
              <a:rPr lang="uk-UA" smtClean="0"/>
              <a:pPr eaLnBrk="1" hangingPunct="1"/>
              <a:t>48</a:t>
            </a:fld>
            <a:endParaRPr lang="uk-UA"/>
          </a:p>
        </p:txBody>
      </p:sp>
      <p:pic>
        <p:nvPicPr>
          <p:cNvPr id="48131" name="Picture 2" descr="27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223202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0819" name="Group 3"/>
          <p:cNvGraphicFramePr>
            <a:graphicFrameLocks noGrp="1"/>
          </p:cNvGraphicFramePr>
          <p:nvPr/>
        </p:nvGraphicFramePr>
        <p:xfrm>
          <a:off x="3657600" y="0"/>
          <a:ext cx="5486400" cy="716280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62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Рис. 27. Розвиток головного мозку у плодів.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А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плід довжиною 10 мм;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плід довжиною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мм;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плід довжиною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53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мм;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плід довжиною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м.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тім’яний згин;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шийний згин; 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довгастий мозок;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міст;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мозочок;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середній мозок;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черепні нерви;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проміжний мозок;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зоровий зачаток;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кінцевий мозок;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борозна між кінцевим і проміжним мозком;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нюхова цибулина;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гіпофізарний кут;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соскоподібні підвищення;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поперечна борозна;</a:t>
                      </a:r>
                      <a:endParaRPr kumimoji="0" 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uk-U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острівець.</a:t>
                      </a:r>
                      <a:endParaRPr kumimoji="0" lang="uk-UA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789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76701C-454F-4145-98D6-EA5BDAEAA44C}" type="slidenum">
              <a:rPr lang="uk-UA" smtClean="0"/>
              <a:pPr eaLnBrk="1" hangingPunct="1"/>
              <a:t>49</a:t>
            </a:fld>
            <a:endParaRPr lang="uk-UA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785225" cy="3600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b="1" dirty="0">
                <a:solidFill>
                  <a:srgbClr val="FF0000"/>
                </a:solidFill>
              </a:rPr>
              <a:t>Головний мозок (</a:t>
            </a:r>
            <a:r>
              <a:rPr lang="en-US" sz="3200" b="1" dirty="0">
                <a:solidFill>
                  <a:srgbClr val="FF0000"/>
                </a:solidFill>
              </a:rPr>
              <a:t>encephalon)</a:t>
            </a:r>
            <a:r>
              <a:rPr lang="en-US" sz="1600" dirty="0"/>
              <a:t>	</a:t>
            </a:r>
            <a:br>
              <a:rPr lang="uk-UA" sz="1600" dirty="0"/>
            </a:br>
            <a:r>
              <a:rPr lang="uk-UA" sz="2400" b="1" dirty="0"/>
              <a:t>Включає:</a:t>
            </a:r>
            <a:br>
              <a:rPr lang="uk-UA" sz="1800" dirty="0"/>
            </a:br>
            <a:r>
              <a:rPr lang="uk-UA" sz="1800" dirty="0"/>
              <a:t>- </a:t>
            </a:r>
            <a:r>
              <a:rPr lang="uk-UA" sz="2800" b="1" i="1" dirty="0"/>
              <a:t>великий мозок (</a:t>
            </a:r>
            <a:r>
              <a:rPr lang="uk-UA" sz="2800" b="1" i="1" dirty="0" err="1"/>
              <a:t>cerebrum</a:t>
            </a:r>
            <a:r>
              <a:rPr lang="uk-UA" sz="2800" b="1" i="1" dirty="0"/>
              <a:t>),</a:t>
            </a:r>
            <a:r>
              <a:rPr lang="uk-UA" sz="2800" i="1" dirty="0"/>
              <a:t> </a:t>
            </a:r>
            <a:br>
              <a:rPr lang="uk-UA" sz="2800" i="1" dirty="0"/>
            </a:br>
            <a:r>
              <a:rPr lang="uk-UA" sz="2800" i="1" dirty="0"/>
              <a:t>- </a:t>
            </a:r>
            <a:r>
              <a:rPr lang="uk-UA" sz="2800" b="1" i="1" dirty="0"/>
              <a:t>мозочок (</a:t>
            </a:r>
            <a:r>
              <a:rPr lang="uk-UA" sz="2800" b="1" i="1" dirty="0" err="1"/>
              <a:t>cerebellum</a:t>
            </a:r>
            <a:r>
              <a:rPr lang="uk-UA" sz="2800" b="1" i="1" dirty="0"/>
              <a:t>),</a:t>
            </a:r>
            <a:r>
              <a:rPr lang="uk-UA" sz="2800" b="1" dirty="0"/>
              <a:t> </a:t>
            </a:r>
            <a:br>
              <a:rPr lang="uk-UA" sz="2800" b="1" dirty="0"/>
            </a:br>
            <a:r>
              <a:rPr lang="uk-UA" sz="2800" b="1" dirty="0"/>
              <a:t>- </a:t>
            </a:r>
            <a:r>
              <a:rPr lang="uk-UA" sz="2800" b="1" i="1" dirty="0"/>
              <a:t>стовбур головного мозку (</a:t>
            </a:r>
            <a:r>
              <a:rPr lang="uk-UA" sz="2800" b="1" i="1" dirty="0" err="1"/>
              <a:t>truncus</a:t>
            </a:r>
            <a:r>
              <a:rPr lang="uk-UA" sz="2800" b="1" i="1" dirty="0"/>
              <a:t> </a:t>
            </a:r>
            <a:r>
              <a:rPr lang="uk-UA" sz="2800" b="1" i="1" dirty="0" err="1"/>
              <a:t>encephalicus</a:t>
            </a:r>
            <a:r>
              <a:rPr lang="uk-UA" sz="2800" b="1" i="1" dirty="0"/>
              <a:t>)</a:t>
            </a:r>
            <a:r>
              <a:rPr lang="uk-UA" sz="2800" i="1" dirty="0"/>
              <a:t> </a:t>
            </a:r>
            <a:r>
              <a:rPr lang="uk-UA" sz="2800" dirty="0"/>
              <a:t>. </a:t>
            </a:r>
            <a:br>
              <a:rPr lang="uk-UA" sz="2800" dirty="0"/>
            </a:br>
            <a:r>
              <a:rPr lang="uk-UA" sz="2400" b="1" dirty="0">
                <a:solidFill>
                  <a:srgbClr val="FF0000"/>
                </a:solidFill>
              </a:rPr>
              <a:t>Стовбур головного мозку </a:t>
            </a:r>
            <a:r>
              <a:rPr lang="uk-UA" sz="2400" b="1" dirty="0">
                <a:solidFill>
                  <a:schemeClr val="tx1"/>
                </a:solidFill>
              </a:rPr>
              <a:t>складається з:</a:t>
            </a:r>
            <a:br>
              <a:rPr lang="uk-UA" sz="2400" b="1" dirty="0">
                <a:solidFill>
                  <a:schemeClr val="tx1"/>
                </a:solidFill>
              </a:rPr>
            </a:br>
            <a:r>
              <a:rPr lang="uk-UA" sz="2800" b="1" dirty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uk-UA" sz="2800" dirty="0">
                <a:cs typeface="Times New Roman" pitchFamily="18" charset="0"/>
              </a:rPr>
              <a:t> </a:t>
            </a:r>
            <a:r>
              <a:rPr lang="uk-UA" sz="2800" dirty="0" err="1">
                <a:cs typeface="Times New Roman" pitchFamily="18" charset="0"/>
              </a:rPr>
              <a:t>myelencephalon</a:t>
            </a:r>
            <a:r>
              <a:rPr lang="uk-UA" sz="2800" dirty="0">
                <a:cs typeface="Times New Roman" pitchFamily="18" charset="0"/>
              </a:rPr>
              <a:t> – довгастий мозок</a:t>
            </a:r>
            <a:br>
              <a:rPr lang="uk-UA" sz="2800" dirty="0">
                <a:cs typeface="Times New Roman" pitchFamily="18" charset="0"/>
              </a:rPr>
            </a:br>
            <a:r>
              <a:rPr lang="uk-UA" sz="2800" dirty="0">
                <a:cs typeface="Times New Roman" pitchFamily="18" charset="0"/>
              </a:rPr>
              <a:t>- </a:t>
            </a:r>
            <a:r>
              <a:rPr lang="uk-UA" sz="2800" dirty="0" err="1">
                <a:cs typeface="Times New Roman" pitchFamily="18" charset="0"/>
              </a:rPr>
              <a:t>pons</a:t>
            </a:r>
            <a:r>
              <a:rPr lang="uk-UA" sz="2800" dirty="0">
                <a:cs typeface="Times New Roman" pitchFamily="18" charset="0"/>
              </a:rPr>
              <a:t> - міст</a:t>
            </a:r>
            <a:br>
              <a:rPr lang="uk-UA" sz="2800" dirty="0">
                <a:cs typeface="Times New Roman" pitchFamily="18" charset="0"/>
              </a:rPr>
            </a:br>
            <a:r>
              <a:rPr lang="uk-UA" sz="2800" dirty="0">
                <a:cs typeface="Times New Roman" pitchFamily="18" charset="0"/>
              </a:rPr>
              <a:t>- </a:t>
            </a:r>
            <a:r>
              <a:rPr lang="uk-UA" sz="2800" dirty="0" err="1">
                <a:cs typeface="Times New Roman" pitchFamily="18" charset="0"/>
              </a:rPr>
              <a:t>mesencephalon</a:t>
            </a:r>
            <a:r>
              <a:rPr lang="uk-UA" sz="2800" dirty="0">
                <a:cs typeface="Times New Roman" pitchFamily="18" charset="0"/>
              </a:rPr>
              <a:t> – середній мозок</a:t>
            </a:r>
            <a:br>
              <a:rPr lang="uk-UA" sz="2800" b="1" dirty="0">
                <a:solidFill>
                  <a:srgbClr val="FF0000"/>
                </a:solidFill>
              </a:rPr>
            </a:br>
            <a:endParaRPr lang="uk-UA" sz="2000" dirty="0"/>
          </a:p>
        </p:txBody>
      </p:sp>
      <p:pic>
        <p:nvPicPr>
          <p:cNvPr id="4" name="Picture 3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769" y="3933056"/>
            <a:ext cx="4072231" cy="3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32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6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28B7B8-8E07-405B-BC51-7EDFACD528EC}" type="slidenum">
              <a:rPr lang="uk-UA" smtClean="0"/>
              <a:pPr eaLnBrk="1" hangingPunct="1"/>
              <a:t>5</a:t>
            </a:fld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0"/>
            <a:ext cx="77769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Функціональна класифікація нервової 	системи</a:t>
            </a:r>
          </a:p>
        </p:txBody>
      </p:sp>
    </p:spTree>
    <p:extLst>
      <p:ext uri="{BB962C8B-B14F-4D97-AF65-F5344CB8AC3E}">
        <p14:creationId xmlns:p14="http://schemas.microsoft.com/office/powerpoint/2010/main" val="3838253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B75FE7-C893-4408-9C88-85F86D4EA9C7}" type="slidenum">
              <a:rPr lang="uk-UA" smtClean="0"/>
              <a:pPr eaLnBrk="1" hangingPunct="1"/>
              <a:t>50</a:t>
            </a:fld>
            <a:endParaRPr lang="uk-UA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2000" dirty="0"/>
              <a:t>	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uk-UA" sz="3600" b="1" dirty="0" err="1">
                <a:solidFill>
                  <a:srgbClr val="FF0000"/>
                </a:solidFill>
              </a:rPr>
              <a:t>runcus</a:t>
            </a:r>
            <a:r>
              <a:rPr lang="uk-UA" sz="3600" b="1" dirty="0">
                <a:solidFill>
                  <a:srgbClr val="FF0000"/>
                </a:solidFill>
              </a:rPr>
              <a:t> </a:t>
            </a:r>
            <a:r>
              <a:rPr lang="uk-UA" sz="3600" b="1" dirty="0" err="1">
                <a:solidFill>
                  <a:srgbClr val="FF0000"/>
                </a:solidFill>
              </a:rPr>
              <a:t>encephalicus</a:t>
            </a:r>
            <a:r>
              <a:rPr lang="uk-UA" sz="3600" b="1" dirty="0">
                <a:solidFill>
                  <a:srgbClr val="FF0000"/>
                </a:solidFill>
              </a:rPr>
              <a:t>: </a:t>
            </a:r>
            <a:r>
              <a:rPr lang="uk-UA" sz="3600" b="1" dirty="0"/>
              <a:t>   </a:t>
            </a:r>
            <a:br>
              <a:rPr lang="uk-UA" sz="3600" b="1" dirty="0"/>
            </a:br>
            <a:r>
              <a:rPr lang="uk-UA" sz="3600" b="1" dirty="0"/>
              <a:t>- </a:t>
            </a:r>
            <a:r>
              <a:rPr lang="uk-UA" sz="3600" b="1" dirty="0" err="1">
                <a:solidFill>
                  <a:srgbClr val="FF0000"/>
                </a:solidFill>
              </a:rPr>
              <a:t>філогенетично</a:t>
            </a:r>
            <a:r>
              <a:rPr lang="uk-UA" sz="3600" b="1" dirty="0">
                <a:solidFill>
                  <a:srgbClr val="FF0000"/>
                </a:solidFill>
              </a:rPr>
              <a:t> найстаріша частина </a:t>
            </a:r>
            <a:r>
              <a:rPr lang="uk-UA" sz="3600" b="1" dirty="0"/>
              <a:t>головного мозку (</a:t>
            </a:r>
            <a:r>
              <a:rPr lang="uk-UA" sz="3600" b="1" i="1" dirty="0" err="1"/>
              <a:t>paleencephalon</a:t>
            </a:r>
            <a:r>
              <a:rPr lang="uk-UA" sz="3600" b="1" dirty="0"/>
              <a:t>); </a:t>
            </a:r>
            <a:br>
              <a:rPr lang="uk-UA" sz="3600" b="1" dirty="0"/>
            </a:br>
            <a:r>
              <a:rPr lang="uk-UA" sz="3600" b="1" dirty="0"/>
              <a:t> - він є безпосереднім продовженням та морфологічним перетворенням спинного мозку;  </a:t>
            </a:r>
            <a:br>
              <a:rPr lang="uk-UA" sz="3600" b="1" dirty="0"/>
            </a:br>
            <a:r>
              <a:rPr lang="uk-UA" sz="3600" b="1" dirty="0"/>
              <a:t>- зі стовбура мозку виходять в певному порядку послідовно </a:t>
            </a:r>
            <a:r>
              <a:rPr lang="uk-UA" sz="3600" b="1" dirty="0">
                <a:solidFill>
                  <a:srgbClr val="FF0000"/>
                </a:solidFill>
              </a:rPr>
              <a:t>III-ХII</a:t>
            </a:r>
            <a:r>
              <a:rPr lang="uk-UA" sz="3600" b="1" dirty="0"/>
              <a:t> </a:t>
            </a:r>
            <a:r>
              <a:rPr lang="uk-UA" sz="3600" b="1" dirty="0">
                <a:solidFill>
                  <a:srgbClr val="FF0000"/>
                </a:solidFill>
              </a:rPr>
              <a:t>пари черепних нервів </a:t>
            </a:r>
            <a:r>
              <a:rPr lang="uk-UA" sz="3600" b="1" dirty="0"/>
              <a:t>(від спинного мозку відходять спинномозкові нерви)</a:t>
            </a:r>
            <a:r>
              <a:rPr lang="uk-UA" sz="2800" dirty="0"/>
              <a:t> 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3200" b="1" dirty="0"/>
              <a:t>стовбур мозку є </a:t>
            </a:r>
            <a:r>
              <a:rPr lang="uk-UA" sz="3200" b="1" dirty="0">
                <a:solidFill>
                  <a:srgbClr val="FF0000"/>
                </a:solidFill>
              </a:rPr>
              <a:t>сегментарним апаратом головного мозку</a:t>
            </a:r>
            <a:r>
              <a:rPr lang="uk-UA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85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38D400-F3D3-47C1-BEDE-746ECC5E1E72}" type="slidenum">
              <a:rPr lang="uk-UA" smtClean="0"/>
              <a:pPr eaLnBrk="1" hangingPunct="1"/>
              <a:t>51</a:t>
            </a:fld>
            <a:endParaRPr lang="uk-UA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just" eaLnBrk="1" hangingPunct="1"/>
            <a:r>
              <a:rPr lang="en-US" sz="4800"/>
              <a:t>	</a:t>
            </a:r>
            <a:endParaRPr lang="uk-UA" sz="48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893175" y="-92584588"/>
          <a:ext cx="250828" cy="100599876"/>
        </p:xfrm>
        <a:graphic>
          <a:graphicData uri="http://schemas.openxmlformats.org/drawingml/2006/table">
            <a:tbl>
              <a:tblPr/>
              <a:tblGrid>
                <a:gridCol w="125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9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07" marR="5000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Рис. 2. Ростро-каудальне упорядкування прикріплення черепних нервів (вигляд збоку).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головний моз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encephalon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мозочок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cerebellum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довгастий мозок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myelencephalon; medulla oblongata; bulbus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спинний мозок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(medulla spinalis)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передня гілка І шийного нерва (СІ)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ramus ventralis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anterior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spinalis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під’язиковий нерв [XII]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hypoglossus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XII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додатковий нерв [XI]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accessorius [XI]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блукаючий нерв [X]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vagus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язикоглотковий нерв [ІX]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glossopharyngeus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IX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– 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лицевий нерв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ІІ] 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facialis [VII]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відвідний нерв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abducens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]);</a:t>
                      </a:r>
                      <a:r>
                        <a:rPr kumimoji="0" lang="uk-UA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присінково-завитковий нерв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VIII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vestibulocochlearis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VIII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міст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pons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трійчастий нерв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trigeminus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блоковий нерв [ІV]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trochlearis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окоруховий нерв [ІІІ]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oculomotorius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 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зоровий нерв [ІІ] 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ervus opticus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7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нюховий нерв</a:t>
                      </a:r>
                      <a:r>
                        <a:rPr kumimoji="0" 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[I] (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nervus olfactorius</a:t>
                      </a:r>
                      <a:r>
                        <a:rPr kumimoji="0" lang="uk-UA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).</a:t>
                      </a:r>
                      <a:endParaRPr kumimoji="0" lang="ru-RU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07" marR="5000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5" name="Picture 1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75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685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Ромбоподібний мозок 					(</a:t>
            </a:r>
            <a:r>
              <a:rPr lang="uk-UA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rhombencephalon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    </a:t>
            </a:r>
            <a:r>
              <a:rPr lang="uk-UA" sz="4000" dirty="0">
                <a:solidFill>
                  <a:srgbClr val="FF0000"/>
                </a:solidFill>
              </a:rPr>
              <a:t>Включає: </a:t>
            </a:r>
          </a:p>
          <a:p>
            <a:r>
              <a:rPr lang="en-US" b="1" dirty="0" err="1"/>
              <a:t>Myelencephalon</a:t>
            </a:r>
            <a:r>
              <a:rPr lang="uk-UA" b="1" dirty="0"/>
              <a:t>: довгастий мозок;</a:t>
            </a:r>
          </a:p>
          <a:p>
            <a:r>
              <a:rPr lang="en-US" b="1" dirty="0" err="1"/>
              <a:t>Metencephalon</a:t>
            </a:r>
            <a:r>
              <a:rPr lang="uk-UA" b="1" dirty="0"/>
              <a:t>:</a:t>
            </a:r>
            <a:r>
              <a:rPr lang="en-US" b="1" dirty="0"/>
              <a:t> </a:t>
            </a:r>
            <a:r>
              <a:rPr lang="uk-UA" b="1" dirty="0"/>
              <a:t>міст - </a:t>
            </a:r>
            <a:r>
              <a:rPr lang="en-US" b="1" dirty="0"/>
              <a:t>pons</a:t>
            </a:r>
            <a:r>
              <a:rPr lang="uk-UA" b="1" dirty="0"/>
              <a:t>, </a:t>
            </a:r>
          </a:p>
          <a:p>
            <a:pPr marL="0" indent="0">
              <a:buNone/>
            </a:pPr>
            <a:r>
              <a:rPr lang="uk-UA" b="1" dirty="0"/>
              <a:t>    мозочок -</a:t>
            </a:r>
            <a:r>
              <a:rPr lang="en-US" b="1" dirty="0"/>
              <a:t>cerebellum</a:t>
            </a:r>
            <a:endParaRPr lang="uk-UA" b="1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992CC-54EC-4766-94F1-2CBD6E288A60}" type="slidenum">
              <a:rPr lang="uk-UA" smtClean="0"/>
              <a:pPr>
                <a:defRPr/>
              </a:pPr>
              <a:t>52</a:t>
            </a:fld>
            <a:endParaRPr lang="uk-UA"/>
          </a:p>
        </p:txBody>
      </p:sp>
      <p:pic>
        <p:nvPicPr>
          <p:cNvPr id="5" name="Picture 1" descr="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7324" y="1844824"/>
            <a:ext cx="3898076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426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товбур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5436096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1FC2B6-9A93-462D-9647-18F780D58434}" type="slidenum">
              <a:rPr lang="uk-UA" smtClean="0"/>
              <a:pPr eaLnBrk="1" hangingPunct="1"/>
              <a:t>53</a:t>
            </a:fld>
            <a:endParaRPr lang="uk-UA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06888" cy="63547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dirty="0"/>
              <a:t>	</a:t>
            </a:r>
            <a:r>
              <a:rPr lang="uk-UA" sz="4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Довгастий мозок</a:t>
            </a:r>
            <a:r>
              <a:rPr lang="uk-UA" sz="2800" i="1" dirty="0"/>
              <a:t> (</a:t>
            </a:r>
            <a:r>
              <a:rPr lang="uk-UA" sz="2800" i="1" dirty="0" err="1"/>
              <a:t>myelencephalon</a:t>
            </a:r>
            <a:r>
              <a:rPr lang="uk-UA" sz="2800" i="1" dirty="0"/>
              <a:t> s. </a:t>
            </a:r>
            <a:r>
              <a:rPr lang="uk-UA" sz="2800" i="1" dirty="0" err="1"/>
              <a:t>medulla</a:t>
            </a:r>
            <a:r>
              <a:rPr lang="uk-UA" sz="2800" i="1" dirty="0"/>
              <a:t> </a:t>
            </a:r>
            <a:r>
              <a:rPr lang="uk-UA" sz="2800" i="1" dirty="0" err="1"/>
              <a:t>oblongata</a:t>
            </a:r>
            <a:r>
              <a:rPr lang="uk-UA" sz="2800" i="1" dirty="0"/>
              <a:t>)</a:t>
            </a:r>
            <a:r>
              <a:rPr lang="uk-UA" sz="2800" dirty="0"/>
              <a:t> за свою форму одержав також назву </a:t>
            </a:r>
            <a:r>
              <a:rPr lang="uk-UA" sz="2800" i="1" dirty="0"/>
              <a:t>цибулини (</a:t>
            </a:r>
            <a:r>
              <a:rPr lang="uk-UA" sz="2800" b="1" i="1" dirty="0" err="1"/>
              <a:t>bulbus</a:t>
            </a:r>
            <a:r>
              <a:rPr lang="uk-UA" sz="2800" i="1" dirty="0"/>
              <a:t>).</a:t>
            </a:r>
            <a:r>
              <a:rPr lang="uk-UA" sz="2800" dirty="0"/>
              <a:t> Він становить відділ головного мозку, найближчий до спинного мозку, і є його безпосереднім продовженням. Його довжина приблизно 25 мм. В довгастому мозку розрізняють </a:t>
            </a:r>
            <a:r>
              <a:rPr lang="uk-UA" sz="2800" b="1" dirty="0"/>
              <a:t>вентральну, дорсальну і бічні поверхні</a:t>
            </a:r>
            <a:r>
              <a:rPr lang="uk-UA" sz="2800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877380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185" y="476672"/>
            <a:ext cx="4781620" cy="43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C2E908-7CCB-4E0D-A0C8-AE5BF156BBE1}" type="slidenum">
              <a:rPr lang="uk-UA" smtClean="0"/>
              <a:pPr eaLnBrk="1" hangingPunct="1"/>
              <a:t>54</a:t>
            </a:fld>
            <a:endParaRPr lang="uk-UA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4908317" cy="6354762"/>
          </a:xfrm>
        </p:spPr>
        <p:txBody>
          <a:bodyPr/>
          <a:lstStyle/>
          <a:p>
            <a:pPr algn="l" eaLnBrk="1" hangingPunct="1"/>
            <a:r>
              <a:rPr lang="uk-UA" sz="3200" b="1" dirty="0">
                <a:solidFill>
                  <a:srgbClr val="FF0000"/>
                </a:solidFill>
              </a:rPr>
              <a:t>Довгастий мозок</a:t>
            </a:r>
            <a:br>
              <a:rPr lang="uk-UA" sz="2800" dirty="0"/>
            </a:br>
            <a:r>
              <a:rPr lang="en-US" sz="2800" dirty="0"/>
              <a:t>	</a:t>
            </a:r>
            <a:r>
              <a:rPr lang="uk-UA" sz="2800" dirty="0"/>
              <a:t>На </a:t>
            </a:r>
            <a:r>
              <a:rPr lang="uk-UA" sz="2800" b="1" dirty="0"/>
              <a:t>вентральній поверхні </a:t>
            </a:r>
            <a:r>
              <a:rPr lang="uk-UA" sz="2800" dirty="0"/>
              <a:t>по боках </a:t>
            </a:r>
            <a:r>
              <a:rPr lang="uk-UA" sz="2800" dirty="0" err="1"/>
              <a:t>fissura</a:t>
            </a:r>
            <a:r>
              <a:rPr lang="uk-UA" sz="2800" dirty="0"/>
              <a:t> </a:t>
            </a:r>
            <a:r>
              <a:rPr lang="uk-UA" sz="2800" dirty="0" err="1"/>
              <a:t>mediana</a:t>
            </a:r>
            <a:r>
              <a:rPr lang="uk-UA" sz="2800" dirty="0"/>
              <a:t> містяться два видовжених підвищення – </a:t>
            </a:r>
            <a:r>
              <a:rPr lang="uk-UA" sz="2800" b="1" i="1" dirty="0"/>
              <a:t>піраміди</a:t>
            </a:r>
            <a:r>
              <a:rPr lang="uk-UA" sz="2800" i="1" dirty="0"/>
              <a:t> довгастого мозку (</a:t>
            </a:r>
            <a:r>
              <a:rPr lang="uk-UA" sz="2800" i="1" dirty="0" err="1"/>
              <a:t>pyramides</a:t>
            </a:r>
            <a:r>
              <a:rPr lang="uk-UA" sz="2800" i="1" dirty="0"/>
              <a:t> </a:t>
            </a:r>
            <a:r>
              <a:rPr lang="uk-UA" sz="2800" i="1" dirty="0" err="1"/>
              <a:t>medullae</a:t>
            </a:r>
            <a:r>
              <a:rPr lang="uk-UA" sz="2800" i="1" dirty="0"/>
              <a:t> </a:t>
            </a:r>
            <a:r>
              <a:rPr lang="uk-UA" sz="2800" i="1" dirty="0" err="1"/>
              <a:t>oblongatae</a:t>
            </a:r>
            <a:r>
              <a:rPr lang="uk-UA" sz="2800" i="1" dirty="0"/>
              <a:t>),</a:t>
            </a:r>
            <a:r>
              <a:rPr lang="uk-UA" sz="2800" dirty="0"/>
              <a:t> або </a:t>
            </a:r>
            <a:r>
              <a:rPr lang="uk-UA" sz="2800" i="1" dirty="0"/>
              <a:t>піраміди цибулини (</a:t>
            </a:r>
            <a:r>
              <a:rPr lang="uk-UA" sz="2800" i="1" dirty="0" err="1"/>
              <a:t>pyramides</a:t>
            </a:r>
            <a:r>
              <a:rPr lang="uk-UA" sz="2800" i="1" dirty="0"/>
              <a:t> </a:t>
            </a:r>
            <a:r>
              <a:rPr lang="uk-UA" sz="2800" i="1" dirty="0" err="1"/>
              <a:t>bulbi</a:t>
            </a:r>
            <a:r>
              <a:rPr lang="uk-UA" sz="2800" i="1" dirty="0"/>
              <a:t>).</a:t>
            </a:r>
            <a:r>
              <a:rPr lang="uk-UA" sz="2800" dirty="0"/>
              <a:t> Всередині кожної піраміди проходять волокна </a:t>
            </a:r>
            <a:r>
              <a:rPr lang="uk-UA" sz="2800" b="1" dirty="0"/>
              <a:t>кірково-спинномозкових</a:t>
            </a:r>
            <a:r>
              <a:rPr lang="uk-UA" sz="2800" dirty="0"/>
              <a:t> (пірамідних) шляхів.</a:t>
            </a:r>
            <a:r>
              <a:rPr lang="uk-UA" sz="1800" dirty="0"/>
              <a:t> </a:t>
            </a:r>
            <a:endParaRPr lang="uk-UA" sz="1800" i="1" dirty="0"/>
          </a:p>
        </p:txBody>
      </p:sp>
    </p:spTree>
    <p:extLst>
      <p:ext uri="{BB962C8B-B14F-4D97-AF65-F5344CB8AC3E}">
        <p14:creationId xmlns:p14="http://schemas.microsoft.com/office/powerpoint/2010/main" val="228871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8974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55E950-B0B9-421D-95C6-8DD146BF7232}" type="slidenum">
              <a:rPr lang="uk-UA" smtClean="0"/>
              <a:pPr eaLnBrk="1" hangingPunct="1"/>
              <a:t>55</a:t>
            </a:fld>
            <a:endParaRPr lang="uk-UA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26768" cy="63547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b="1" dirty="0">
                <a:solidFill>
                  <a:srgbClr val="FF0000"/>
                </a:solidFill>
              </a:rPr>
              <a:t>Довгастий мозок</a:t>
            </a:r>
            <a:br>
              <a:rPr lang="uk-UA" sz="2400" dirty="0"/>
            </a:br>
            <a:r>
              <a:rPr lang="uk-UA" sz="2800" b="1" u="sng" dirty="0"/>
              <a:t>Дорсальна поверхня </a:t>
            </a:r>
            <a:br>
              <a:rPr lang="uk-UA" sz="2400" b="1" u="sng" dirty="0"/>
            </a:br>
            <a:br>
              <a:rPr lang="uk-UA" sz="2400" b="1" u="sng" dirty="0"/>
            </a:br>
            <a:r>
              <a:rPr lang="uk-UA" sz="2400" dirty="0"/>
              <a:t>складається </a:t>
            </a:r>
            <a:r>
              <a:rPr lang="uk-UA" sz="2400" b="1" u="sng" dirty="0"/>
              <a:t>з двох відділів</a:t>
            </a:r>
            <a:r>
              <a:rPr lang="uk-UA" sz="2400" dirty="0"/>
              <a:t>: </a:t>
            </a:r>
            <a:br>
              <a:rPr lang="uk-UA" sz="2400" dirty="0"/>
            </a:br>
            <a:r>
              <a:rPr lang="uk-UA" sz="2400" dirty="0"/>
              <a:t>- </a:t>
            </a:r>
            <a:r>
              <a:rPr lang="uk-UA" sz="2400" b="1" dirty="0"/>
              <a:t>верхній </a:t>
            </a:r>
            <a:r>
              <a:rPr lang="uk-UA" sz="2400" dirty="0"/>
              <a:t>входить до складу ромбоподібної ямки (дно </a:t>
            </a:r>
            <a:r>
              <a:rPr lang="en-US" sz="2400" dirty="0"/>
              <a:t>IV</a:t>
            </a:r>
            <a:r>
              <a:rPr lang="uk-UA" sz="2400" dirty="0"/>
              <a:t> шлуночка);</a:t>
            </a:r>
            <a:br>
              <a:rPr lang="uk-UA" sz="2400" dirty="0"/>
            </a:br>
            <a:r>
              <a:rPr lang="uk-UA" sz="2400" dirty="0"/>
              <a:t>- </a:t>
            </a:r>
            <a:r>
              <a:rPr lang="uk-UA" sz="2400" b="1" dirty="0"/>
              <a:t>нижній</a:t>
            </a:r>
            <a:r>
              <a:rPr lang="uk-UA" sz="2400" dirty="0"/>
              <a:t> лежить відкрито (поза ямкою). </a:t>
            </a:r>
            <a:br>
              <a:rPr lang="uk-UA" sz="2400" dirty="0"/>
            </a:br>
            <a:r>
              <a:rPr lang="uk-UA" sz="2400" dirty="0"/>
              <a:t>Посередині нижнього відділу тягнеться </a:t>
            </a:r>
            <a:r>
              <a:rPr lang="uk-UA" sz="2400" b="1" i="1" dirty="0"/>
              <a:t>задня серединна борозна </a:t>
            </a:r>
            <a:r>
              <a:rPr lang="uk-UA" sz="2400" i="1" dirty="0"/>
              <a:t>(</a:t>
            </a:r>
            <a:r>
              <a:rPr lang="uk-UA" sz="2400" i="1" dirty="0" err="1"/>
              <a:t>sulcus</a:t>
            </a:r>
            <a:r>
              <a:rPr lang="uk-UA" sz="2400" i="1" dirty="0"/>
              <a:t> </a:t>
            </a:r>
            <a:r>
              <a:rPr lang="uk-UA" sz="2400" i="1" dirty="0" err="1"/>
              <a:t>medianus</a:t>
            </a:r>
            <a:r>
              <a:rPr lang="uk-UA" sz="2400" i="1" dirty="0"/>
              <a:t> </a:t>
            </a:r>
            <a:r>
              <a:rPr lang="uk-UA" sz="2400" i="1" dirty="0" err="1"/>
              <a:t>posterior</a:t>
            </a:r>
            <a:r>
              <a:rPr lang="uk-UA" sz="2400" i="1" dirty="0"/>
              <a:t>),</a:t>
            </a:r>
            <a:r>
              <a:rPr lang="uk-UA" sz="2400" dirty="0"/>
              <a:t> яка розмежовує </a:t>
            </a:r>
            <a:r>
              <a:rPr lang="uk-UA" sz="2400" b="1" dirty="0"/>
              <a:t>правий та лівий тонкі пучки</a:t>
            </a:r>
            <a:r>
              <a:rPr lang="uk-UA" sz="2400" dirty="0"/>
              <a:t> </a:t>
            </a:r>
            <a:r>
              <a:rPr lang="uk-UA" sz="2400" b="1" dirty="0"/>
              <a:t>(</a:t>
            </a:r>
            <a:r>
              <a:rPr lang="en-US" sz="2400" b="1" dirty="0"/>
              <a:t>fasciculus </a:t>
            </a:r>
            <a:r>
              <a:rPr lang="en-US" sz="2400" b="1" dirty="0" err="1"/>
              <a:t>gracilis</a:t>
            </a:r>
            <a:r>
              <a:rPr lang="en-US" sz="2400" b="1" dirty="0"/>
              <a:t>)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492335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товбур збоку corcus g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344" y="332654"/>
            <a:ext cx="5904656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FD1D72-2BE0-4483-B265-BDE27E1720F8}" type="slidenum">
              <a:rPr lang="uk-UA" smtClean="0"/>
              <a:pPr eaLnBrk="1" hangingPunct="1"/>
              <a:t>56</a:t>
            </a:fld>
            <a:endParaRPr lang="uk-UA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6728" cy="6354762"/>
          </a:xfrm>
        </p:spPr>
        <p:txBody>
          <a:bodyPr/>
          <a:lstStyle/>
          <a:p>
            <a:pPr algn="l" eaLnBrk="1" hangingPunct="1"/>
            <a:r>
              <a:rPr lang="uk-UA" sz="3200" dirty="0">
                <a:solidFill>
                  <a:srgbClr val="FF0000"/>
                </a:solidFill>
              </a:rPr>
              <a:t>Довгастий мозок</a:t>
            </a:r>
            <a:br>
              <a:rPr lang="uk-UA" sz="3200" dirty="0">
                <a:solidFill>
                  <a:srgbClr val="FF0000"/>
                </a:solidFill>
              </a:rPr>
            </a:br>
            <a:r>
              <a:rPr lang="uk-UA" sz="3200" b="1" i="1" u="sng" dirty="0"/>
              <a:t>Бічна поверхня</a:t>
            </a:r>
            <a:br>
              <a:rPr lang="uk-UA" sz="2800" dirty="0">
                <a:solidFill>
                  <a:srgbClr val="FF0000"/>
                </a:solidFill>
              </a:rPr>
            </a:br>
            <a:br>
              <a:rPr lang="uk-UA" sz="2400" dirty="0"/>
            </a:br>
            <a:r>
              <a:rPr lang="uk-UA" sz="2400" dirty="0"/>
              <a:t>Збоку від клиновидних пучків на бічній поверхні знаходяться  </a:t>
            </a:r>
            <a:r>
              <a:rPr lang="uk-UA" sz="2400" i="1" dirty="0"/>
              <a:t>мозочкові ніжки </a:t>
            </a:r>
            <a:r>
              <a:rPr lang="uk-UA" sz="2400" b="1" i="1" u="sng" dirty="0"/>
              <a:t>(</a:t>
            </a:r>
            <a:r>
              <a:rPr lang="uk-UA" sz="2400" b="1" i="1" u="sng" dirty="0" err="1"/>
              <a:t>pedunculі</a:t>
            </a:r>
            <a:r>
              <a:rPr lang="en-US" sz="2400" b="1" i="1" u="sng" dirty="0"/>
              <a:t> </a:t>
            </a:r>
            <a:r>
              <a:rPr lang="uk-UA" sz="2400" b="1" i="1" u="sng" dirty="0" err="1"/>
              <a:t>cerebellaris</a:t>
            </a:r>
            <a:r>
              <a:rPr lang="uk-UA" sz="2400" b="1" i="1" u="sng" dirty="0"/>
              <a:t> </a:t>
            </a:r>
            <a:r>
              <a:rPr lang="uk-UA" sz="2400" b="1" i="1" u="sng" dirty="0" err="1"/>
              <a:t>inferior</a:t>
            </a:r>
            <a:r>
              <a:rPr lang="en-US" sz="2400" b="1" i="1" u="sng" dirty="0" err="1"/>
              <a:t>es</a:t>
            </a:r>
            <a:r>
              <a:rPr lang="uk-UA" sz="2400" b="1" i="1" u="sng" dirty="0"/>
              <a:t>)</a:t>
            </a:r>
            <a:r>
              <a:rPr lang="uk-UA" sz="2400" b="1" u="sng" dirty="0"/>
              <a:t>, </a:t>
            </a:r>
            <a:r>
              <a:rPr lang="uk-UA" sz="2400" dirty="0"/>
              <a:t>які </a:t>
            </a:r>
            <a:r>
              <a:rPr lang="uk-UA" sz="2400" dirty="0" err="1"/>
              <a:t>з</a:t>
            </a:r>
            <a:r>
              <a:rPr lang="uk-UA" sz="2400" dirty="0" err="1">
                <a:sym typeface="Symbol" pitchFamily="18" charset="2"/>
              </a:rPr>
              <a:t></a:t>
            </a:r>
            <a:r>
              <a:rPr lang="uk-UA" sz="2400" dirty="0" err="1"/>
              <a:t>єднують</a:t>
            </a:r>
            <a:r>
              <a:rPr lang="uk-UA" sz="2400" dirty="0"/>
              <a:t> довгастий мозок з мозочком;  </a:t>
            </a:r>
            <a:br>
              <a:rPr lang="uk-UA" sz="2400" dirty="0"/>
            </a:br>
            <a:r>
              <a:rPr lang="uk-UA" sz="2400" dirty="0" err="1"/>
              <a:t>латеральніше</a:t>
            </a:r>
            <a:r>
              <a:rPr lang="uk-UA" sz="2400" dirty="0"/>
              <a:t> ніжок з </a:t>
            </a:r>
            <a:r>
              <a:rPr lang="uk-UA" sz="2400" dirty="0" err="1"/>
              <a:t>задньобічної</a:t>
            </a:r>
            <a:r>
              <a:rPr lang="uk-UA" sz="2400" dirty="0"/>
              <a:t> борозни </a:t>
            </a:r>
            <a:r>
              <a:rPr lang="uk-UA" sz="2400" b="1" i="1" dirty="0"/>
              <a:t>(</a:t>
            </a:r>
            <a:r>
              <a:rPr lang="uk-UA" sz="2400" b="1" i="1" dirty="0" err="1"/>
              <a:t>sulcus</a:t>
            </a:r>
            <a:r>
              <a:rPr lang="uk-UA" sz="2400" b="1" i="1" dirty="0"/>
              <a:t> </a:t>
            </a:r>
            <a:r>
              <a:rPr lang="uk-UA" sz="2400" b="1" i="1" dirty="0" err="1"/>
              <a:t>posterolateralis</a:t>
            </a:r>
            <a:r>
              <a:rPr lang="uk-UA" sz="2400" b="1" i="1" dirty="0"/>
              <a:t>) </a:t>
            </a:r>
            <a:br>
              <a:rPr lang="uk-UA" sz="2400" dirty="0"/>
            </a:br>
            <a:r>
              <a:rPr lang="uk-UA" sz="2400" b="1" dirty="0"/>
              <a:t>виходять корінці ІХ, Х, ХІ пар черепних нервів</a:t>
            </a:r>
            <a:r>
              <a:rPr lang="uk-UA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72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xit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AD896C-42E6-4A36-B46D-7C7C26BC73B2}" type="slidenum">
              <a:rPr lang="uk-UA" smtClean="0"/>
              <a:pPr eaLnBrk="1" hangingPunct="1"/>
              <a:t>57</a:t>
            </a:fld>
            <a:endParaRPr lang="uk-UA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362950" cy="61912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sz="1600" b="1" dirty="0"/>
              <a:t>		</a:t>
            </a:r>
            <a:r>
              <a:rPr lang="uk-UA" sz="3600" b="1" u="sng" dirty="0">
                <a:solidFill>
                  <a:srgbClr val="FF0000"/>
                </a:solidFill>
              </a:rPr>
              <a:t>Задній мозок</a:t>
            </a:r>
            <a:r>
              <a:rPr lang="uk-UA" sz="3600" i="1" u="sng" dirty="0">
                <a:solidFill>
                  <a:srgbClr val="FF0000"/>
                </a:solidFill>
              </a:rPr>
              <a:t> (</a:t>
            </a:r>
            <a:r>
              <a:rPr lang="uk-UA" sz="3600" i="1" u="sng" dirty="0" err="1">
                <a:solidFill>
                  <a:srgbClr val="FF0000"/>
                </a:solidFill>
              </a:rPr>
              <a:t>metencephalon</a:t>
            </a:r>
            <a:r>
              <a:rPr lang="uk-UA" sz="3600" i="1" u="sng" dirty="0">
                <a:solidFill>
                  <a:srgbClr val="FF0000"/>
                </a:solidFill>
              </a:rPr>
              <a:t>)</a:t>
            </a:r>
            <a:r>
              <a:rPr lang="uk-UA" sz="3600" u="sng" dirty="0">
                <a:solidFill>
                  <a:srgbClr val="FF0000"/>
                </a:solidFill>
              </a:rPr>
              <a:t> </a:t>
            </a:r>
            <a:r>
              <a:rPr lang="uk-UA" sz="3600" dirty="0"/>
              <a:t>складається з двох частин – моста і мозочка.</a:t>
            </a:r>
            <a:br>
              <a:rPr lang="uk-UA" sz="3600" dirty="0"/>
            </a:br>
            <a:r>
              <a:rPr lang="uk-UA" sz="3600" dirty="0"/>
              <a:t>	</a:t>
            </a:r>
            <a:r>
              <a:rPr lang="uk-UA" sz="3600" b="1" dirty="0">
                <a:solidFill>
                  <a:srgbClr val="FF0000"/>
                </a:solidFill>
              </a:rPr>
              <a:t>Міст</a:t>
            </a:r>
            <a:r>
              <a:rPr lang="uk-UA" sz="3600" i="1" dirty="0">
                <a:solidFill>
                  <a:srgbClr val="FF0000"/>
                </a:solidFill>
              </a:rPr>
              <a:t> (</a:t>
            </a:r>
            <a:r>
              <a:rPr lang="uk-UA" sz="3600" i="1" dirty="0" err="1">
                <a:solidFill>
                  <a:srgbClr val="FF0000"/>
                </a:solidFill>
              </a:rPr>
              <a:t>pons</a:t>
            </a:r>
            <a:r>
              <a:rPr lang="uk-UA" sz="3600" i="1" dirty="0">
                <a:solidFill>
                  <a:srgbClr val="FF0000"/>
                </a:solidFill>
              </a:rPr>
              <a:t>)</a:t>
            </a:r>
            <a:r>
              <a:rPr lang="uk-UA" sz="36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uk-UA" dirty="0"/>
              <a:t>був названий так італійським анатомом </a:t>
            </a:r>
            <a:r>
              <a:rPr lang="uk-UA" b="1" u="sng" dirty="0" err="1"/>
              <a:t>Вароліо</a:t>
            </a:r>
            <a:r>
              <a:rPr lang="uk-UA" dirty="0"/>
              <a:t> (1543-1575) тому, що </a:t>
            </a:r>
            <a:r>
              <a:rPr lang="uk-UA" dirty="0" err="1"/>
              <a:t>з</a:t>
            </a:r>
            <a:r>
              <a:rPr lang="uk-UA" dirty="0" err="1">
                <a:sym typeface="Symbol" pitchFamily="18" charset="2"/>
              </a:rPr>
              <a:t></a:t>
            </a:r>
            <a:r>
              <a:rPr lang="uk-UA" dirty="0" err="1"/>
              <a:t>єднує</a:t>
            </a:r>
            <a:r>
              <a:rPr lang="uk-UA" dirty="0"/>
              <a:t> </a:t>
            </a:r>
            <a:r>
              <a:rPr lang="uk-UA" dirty="0" err="1"/>
              <a:t>вентрально</a:t>
            </a:r>
            <a:r>
              <a:rPr lang="uk-UA" dirty="0"/>
              <a:t> дві півкулі мозочка, розташовані над четвертим шлуночком.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uk-UA" dirty="0"/>
              <a:t> </a:t>
            </a:r>
            <a:r>
              <a:rPr lang="uk-UA" b="1" u="sng" dirty="0"/>
              <a:t>міст </a:t>
            </a:r>
            <a:r>
              <a:rPr lang="uk-UA" b="1" u="sng" dirty="0" err="1"/>
              <a:t>з</a:t>
            </a:r>
            <a:r>
              <a:rPr lang="uk-UA" b="1" u="sng" dirty="0" err="1">
                <a:sym typeface="Symbol" pitchFamily="18" charset="2"/>
              </a:rPr>
              <a:t></a:t>
            </a:r>
            <a:r>
              <a:rPr lang="uk-UA" b="1" u="sng" dirty="0" err="1"/>
              <a:t>являється</a:t>
            </a:r>
            <a:r>
              <a:rPr lang="uk-UA" b="1" u="sng" dirty="0"/>
              <a:t> тільки у ссавців </a:t>
            </a:r>
            <a:r>
              <a:rPr lang="uk-UA" dirty="0"/>
              <a:t>у </a:t>
            </a:r>
            <a:r>
              <a:rPr lang="uk-UA" dirty="0" err="1"/>
              <a:t>зв</a:t>
            </a:r>
            <a:r>
              <a:rPr lang="uk-UA" dirty="0" err="1">
                <a:sym typeface="Symbol" pitchFamily="18" charset="2"/>
              </a:rPr>
              <a:t></a:t>
            </a:r>
            <a:r>
              <a:rPr lang="uk-UA" dirty="0" err="1"/>
              <a:t>язку</a:t>
            </a:r>
            <a:r>
              <a:rPr lang="uk-UA" dirty="0"/>
              <a:t> з розвитком плаща головного мозку (у людини він найбільш розвинений).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210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398" y="3670890"/>
            <a:ext cx="3091014" cy="299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868229-8400-4E2C-B671-572BD68DE55D}" type="slidenum">
              <a:rPr lang="uk-UA" smtClean="0"/>
              <a:pPr eaLnBrk="1" hangingPunct="1"/>
              <a:t>58</a:t>
            </a:fld>
            <a:endParaRPr lang="uk-UA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2784"/>
            <a:ext cx="8458200" cy="31543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b="1" dirty="0">
                <a:solidFill>
                  <a:srgbClr val="FF0000"/>
                </a:solidFill>
              </a:rPr>
              <a:t>Міст (</a:t>
            </a:r>
            <a:r>
              <a:rPr lang="en-US" sz="3200" b="1" dirty="0">
                <a:solidFill>
                  <a:srgbClr val="FF0000"/>
                </a:solidFill>
              </a:rPr>
              <a:t>pons)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має:</a:t>
            </a:r>
            <a:br>
              <a:rPr lang="uk-UA" sz="3200" dirty="0"/>
            </a:br>
            <a:r>
              <a:rPr lang="uk-UA" sz="2300" dirty="0">
                <a:solidFill>
                  <a:srgbClr val="FF0000"/>
                </a:solidFill>
              </a:rPr>
              <a:t>дві поверхні: </a:t>
            </a:r>
            <a:br>
              <a:rPr lang="uk-UA" sz="2300" dirty="0">
                <a:solidFill>
                  <a:srgbClr val="FF0000"/>
                </a:solidFill>
              </a:rPr>
            </a:br>
            <a:r>
              <a:rPr lang="uk-UA" sz="2300" dirty="0">
                <a:solidFill>
                  <a:schemeClr val="tx1"/>
                </a:solidFill>
              </a:rPr>
              <a:t>- </a:t>
            </a:r>
            <a:r>
              <a:rPr lang="uk-UA" sz="2300" b="1" dirty="0"/>
              <a:t>вентральну</a:t>
            </a:r>
            <a:r>
              <a:rPr lang="uk-UA" sz="2300" dirty="0"/>
              <a:t> – </a:t>
            </a:r>
            <a:r>
              <a:rPr lang="en-US" sz="2300" b="1" dirty="0" err="1"/>
              <a:t>facies</a:t>
            </a:r>
            <a:r>
              <a:rPr lang="en-US" sz="2300" b="1" dirty="0"/>
              <a:t> </a:t>
            </a:r>
            <a:r>
              <a:rPr lang="en-US" sz="2300" b="1" dirty="0" err="1"/>
              <a:t>ventralis</a:t>
            </a:r>
            <a:r>
              <a:rPr lang="en-US" sz="2300" b="1" dirty="0"/>
              <a:t> </a:t>
            </a:r>
            <a:r>
              <a:rPr lang="uk-UA" sz="2300" dirty="0"/>
              <a:t>(що прилягає до </a:t>
            </a:r>
            <a:r>
              <a:rPr lang="uk-UA" sz="2300" dirty="0" err="1"/>
              <a:t>clivus</a:t>
            </a:r>
            <a:r>
              <a:rPr lang="uk-UA" sz="2300" dirty="0"/>
              <a:t> основи черепа);</a:t>
            </a:r>
            <a:br>
              <a:rPr lang="uk-UA" sz="2300" dirty="0"/>
            </a:br>
            <a:r>
              <a:rPr lang="uk-UA" sz="2300" dirty="0"/>
              <a:t> - </a:t>
            </a:r>
            <a:r>
              <a:rPr lang="uk-UA" sz="2300" b="1" dirty="0"/>
              <a:t>дорсальну</a:t>
            </a:r>
            <a:r>
              <a:rPr lang="uk-UA" sz="2300" dirty="0"/>
              <a:t> – </a:t>
            </a:r>
            <a:r>
              <a:rPr lang="en-US" sz="2300" b="1" dirty="0" err="1"/>
              <a:t>facies</a:t>
            </a:r>
            <a:r>
              <a:rPr lang="en-US" sz="2300" b="1" dirty="0"/>
              <a:t> </a:t>
            </a:r>
            <a:r>
              <a:rPr lang="en-US" sz="2300" b="1" dirty="0" err="1"/>
              <a:t>dorsalis</a:t>
            </a:r>
            <a:r>
              <a:rPr lang="en-US" sz="2300" b="1" dirty="0"/>
              <a:t> </a:t>
            </a:r>
            <a:r>
              <a:rPr lang="uk-UA" sz="2300" dirty="0"/>
              <a:t>(що обернена в порожнину ІV шлуночка).</a:t>
            </a:r>
            <a:br>
              <a:rPr lang="uk-UA" sz="2300" dirty="0"/>
            </a:br>
            <a:r>
              <a:rPr lang="uk-UA" sz="2300" dirty="0">
                <a:solidFill>
                  <a:srgbClr val="FF0000"/>
                </a:solidFill>
              </a:rPr>
              <a:t>дві частини:</a:t>
            </a:r>
            <a:br>
              <a:rPr lang="uk-UA" sz="2300" dirty="0"/>
            </a:br>
            <a:r>
              <a:rPr lang="uk-UA" sz="2300" dirty="0"/>
              <a:t>- </a:t>
            </a:r>
            <a:r>
              <a:rPr lang="uk-UA" sz="2300" b="1" dirty="0"/>
              <a:t>основну частину (</a:t>
            </a:r>
            <a:r>
              <a:rPr lang="uk-UA" sz="2300" b="1" dirty="0" err="1"/>
              <a:t>pars</a:t>
            </a:r>
            <a:r>
              <a:rPr lang="uk-UA" sz="2300" b="1" dirty="0"/>
              <a:t> </a:t>
            </a:r>
            <a:r>
              <a:rPr lang="uk-UA" sz="2300" b="1" dirty="0" err="1"/>
              <a:t>basilaris</a:t>
            </a:r>
            <a:r>
              <a:rPr lang="uk-UA" sz="2300" b="1" dirty="0"/>
              <a:t> </a:t>
            </a:r>
            <a:r>
              <a:rPr lang="uk-UA" sz="2300" b="1" dirty="0" err="1"/>
              <a:t>pontis</a:t>
            </a:r>
            <a:r>
              <a:rPr lang="uk-UA" sz="2300" b="1" dirty="0"/>
              <a:t>) </a:t>
            </a:r>
            <a:br>
              <a:rPr lang="uk-UA" sz="2300" b="1" dirty="0"/>
            </a:br>
            <a:r>
              <a:rPr lang="uk-UA" sz="2300" b="1" dirty="0"/>
              <a:t>- покрив моста (</a:t>
            </a:r>
            <a:r>
              <a:rPr lang="uk-UA" sz="2300" b="1" dirty="0" err="1"/>
              <a:t>tegmentum</a:t>
            </a:r>
            <a:r>
              <a:rPr lang="uk-UA" sz="2300" b="1" dirty="0"/>
              <a:t> </a:t>
            </a:r>
            <a:r>
              <a:rPr lang="uk-UA" sz="2300" b="1" dirty="0" err="1"/>
              <a:t>pontis</a:t>
            </a:r>
            <a:r>
              <a:rPr lang="uk-UA" sz="2300" b="1" dirty="0"/>
              <a:t>); </a:t>
            </a:r>
            <a:br>
              <a:rPr lang="uk-UA" sz="2300" b="1" dirty="0"/>
            </a:br>
            <a:r>
              <a:rPr lang="uk-UA" sz="2300" b="1" dirty="0"/>
              <a:t>Границя між ними - трапецієвидне тіло (</a:t>
            </a:r>
            <a:r>
              <a:rPr lang="en-US" sz="2300" b="1" dirty="0"/>
              <a:t>corpus </a:t>
            </a:r>
            <a:r>
              <a:rPr lang="en-US" sz="2300" b="1" dirty="0" err="1"/>
              <a:t>trapezoideum</a:t>
            </a:r>
            <a:r>
              <a:rPr lang="en-US" sz="2300" b="1" dirty="0"/>
              <a:t>)</a:t>
            </a:r>
            <a:endParaRPr lang="uk-UA" sz="2300" b="1" dirty="0"/>
          </a:p>
        </p:txBody>
      </p:sp>
      <p:pic>
        <p:nvPicPr>
          <p:cNvPr id="4" name="Picture 4" descr="стовбур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02" y="3717032"/>
            <a:ext cx="504056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590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82D5B1-2AD8-4E78-93B9-DDED9D2C732E}" type="slidenum">
              <a:rPr lang="uk-UA" smtClean="0"/>
              <a:pPr eaLnBrk="1" hangingPunct="1"/>
              <a:t>59</a:t>
            </a:fld>
            <a:endParaRPr lang="uk-UA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6354762"/>
          </a:xfrm>
        </p:spPr>
        <p:txBody>
          <a:bodyPr/>
          <a:lstStyle/>
          <a:p>
            <a:pPr algn="l" eaLnBrk="1" hangingPunct="1"/>
            <a:r>
              <a:rPr lang="uk-UA" sz="2400" dirty="0"/>
              <a:t>	</a:t>
            </a:r>
            <a:r>
              <a:rPr lang="uk-UA" b="1" i="1" dirty="0">
                <a:solidFill>
                  <a:srgbClr val="FF0000"/>
                </a:solidFill>
              </a:rPr>
              <a:t>Мозочок (</a:t>
            </a:r>
            <a:r>
              <a:rPr lang="uk-UA" b="1" i="1" dirty="0" err="1">
                <a:solidFill>
                  <a:srgbClr val="FF0000"/>
                </a:solidFill>
              </a:rPr>
              <a:t>cerebellum</a:t>
            </a:r>
            <a:r>
              <a:rPr lang="uk-UA" b="1" i="1" dirty="0">
                <a:solidFill>
                  <a:srgbClr val="FF0000"/>
                </a:solidFill>
              </a:rPr>
              <a:t>)</a:t>
            </a:r>
            <a:r>
              <a:rPr lang="uk-UA" b="1" dirty="0">
                <a:solidFill>
                  <a:srgbClr val="FF0000"/>
                </a:solidFill>
              </a:rPr>
              <a:t>: 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chemeClr val="tx1"/>
                </a:solidFill>
              </a:rPr>
              <a:t>- </a:t>
            </a:r>
            <a:r>
              <a:rPr lang="uk-UA" sz="3600" b="1" dirty="0"/>
              <a:t>є похідним ромбоподібного мозку і розвивається в </a:t>
            </a:r>
            <a:r>
              <a:rPr lang="uk-UA" sz="3600" b="1" dirty="0" err="1"/>
              <a:t>зв</a:t>
            </a:r>
            <a:r>
              <a:rPr lang="uk-UA" sz="3600" b="1" dirty="0" err="1">
                <a:sym typeface="Symbol" pitchFamily="18" charset="2"/>
              </a:rPr>
              <a:t></a:t>
            </a:r>
            <a:r>
              <a:rPr lang="uk-UA" sz="3600" b="1" dirty="0" err="1"/>
              <a:t>язку</a:t>
            </a:r>
            <a:r>
              <a:rPr lang="uk-UA" sz="3600" b="1" dirty="0"/>
              <a:t> з рецепторами гравітації. </a:t>
            </a:r>
            <a:br>
              <a:rPr lang="uk-UA" sz="3600" b="1" dirty="0"/>
            </a:br>
            <a:r>
              <a:rPr lang="uk-UA" sz="3600" b="1" dirty="0"/>
              <a:t>- є в усіх хребетних, розвинутий  по різному у представників одного і того ж класу тварин (це обумовлено характером рухів тварини: чим вони складніші, тим краще розвинутий мозочок).</a:t>
            </a:r>
          </a:p>
        </p:txBody>
      </p:sp>
    </p:spTree>
    <p:extLst>
      <p:ext uri="{BB962C8B-B14F-4D97-AF65-F5344CB8AC3E}">
        <p14:creationId xmlns:p14="http://schemas.microsoft.com/office/powerpoint/2010/main" val="388314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6278562"/>
          </a:xfrm>
        </p:spPr>
        <p:txBody>
          <a:bodyPr/>
          <a:lstStyle/>
          <a:p>
            <a:pPr algn="l" eaLnBrk="1" hangingPunct="1"/>
            <a:r>
              <a:rPr lang="uk-UA" sz="3200" b="1" dirty="0"/>
              <a:t>	</a:t>
            </a:r>
            <a:r>
              <a:rPr lang="uk-UA" sz="3600" b="1" u="sng" dirty="0">
                <a:solidFill>
                  <a:srgbClr val="FF0000"/>
                </a:solidFill>
              </a:rPr>
              <a:t>Анімальна (або соматична) нервова система</a:t>
            </a:r>
            <a:r>
              <a:rPr lang="uk-UA" sz="3600" b="1" dirty="0">
                <a:solidFill>
                  <a:srgbClr val="FF0000"/>
                </a:solidFill>
              </a:rPr>
              <a:t>  </a:t>
            </a:r>
            <a:r>
              <a:rPr lang="uk-UA" sz="3200" b="1" dirty="0"/>
              <a:t>іннервує сому(кістки, з'єднання кісток, м'язи і шкіра) і орган чуття, регулює функції вольових рухів, </a:t>
            </a:r>
            <a:r>
              <a:rPr lang="uk-UA" sz="3200" b="1" dirty="0" err="1"/>
              <a:t>зв</a:t>
            </a:r>
            <a:r>
              <a:rPr lang="uk-UA" sz="3200" b="1" dirty="0" err="1">
                <a:sym typeface="Symbol" pitchFamily="18" charset="2"/>
              </a:rPr>
              <a:t></a:t>
            </a:r>
            <a:r>
              <a:rPr lang="uk-UA" sz="3200" b="1" dirty="0" err="1"/>
              <a:t>язує</a:t>
            </a:r>
            <a:r>
              <a:rPr lang="uk-UA" sz="3200" b="1" dirty="0"/>
              <a:t> організм з навколишнім середовищем.</a:t>
            </a:r>
            <a:r>
              <a:rPr lang="uk-UA" sz="2800" b="1" dirty="0"/>
              <a:t> 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800" b="1" dirty="0"/>
              <a:t>	</a:t>
            </a:r>
            <a:r>
              <a:rPr lang="uk-UA" sz="3600" b="1" u="sng" dirty="0">
                <a:solidFill>
                  <a:srgbClr val="FF0000"/>
                </a:solidFill>
              </a:rPr>
              <a:t>Вегетативна (автономна) нервова система</a:t>
            </a:r>
            <a:r>
              <a:rPr lang="uk-UA" sz="3200" b="1" u="sng" dirty="0"/>
              <a:t> </a:t>
            </a:r>
            <a:r>
              <a:rPr lang="uk-UA" sz="3200" b="1" dirty="0"/>
              <a:t>іннервує всі нутрощі, серце, гладенькі </a:t>
            </a:r>
            <a:r>
              <a:rPr lang="uk-UA" sz="3200" b="1" dirty="0" err="1"/>
              <a:t>м</a:t>
            </a:r>
            <a:r>
              <a:rPr lang="uk-UA" sz="3200" b="1" dirty="0" err="1">
                <a:sym typeface="Symbol" pitchFamily="18" charset="2"/>
              </a:rPr>
              <a:t></a:t>
            </a:r>
            <a:r>
              <a:rPr lang="uk-UA" sz="3200" b="1" dirty="0" err="1"/>
              <a:t>язи</a:t>
            </a:r>
            <a:r>
              <a:rPr lang="uk-UA" sz="3200" b="1" dirty="0"/>
              <a:t>, судини(трофічна функція). Відповідає за гомеостаз, регулює обмінні процеси в органах і тканинах. 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2E1F0C-A9E4-4450-AB12-24E0FB9C5D8C}" type="slidenum">
              <a:rPr lang="uk-UA" smtClean="0"/>
              <a:pPr eaLnBrk="1" hangingPunct="1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960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992CC-54EC-4766-94F1-2CBD6E288A60}" type="slidenum">
              <a:rPr lang="uk-UA" smtClean="0"/>
              <a:pPr>
                <a:defRPr/>
              </a:pPr>
              <a:t>60</a:t>
            </a:fld>
            <a:endParaRPr lang="uk-UA"/>
          </a:p>
        </p:txBody>
      </p:sp>
      <p:pic>
        <p:nvPicPr>
          <p:cNvPr id="1026" name="Picture 2" descr="H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9969" y="3786190"/>
            <a:ext cx="4686415" cy="2786082"/>
          </a:xfrm>
          <a:prstGeom prst="rect">
            <a:avLst/>
          </a:prstGeom>
          <a:noFill/>
        </p:spPr>
      </p:pic>
      <p:pic>
        <p:nvPicPr>
          <p:cNvPr id="1027" name="Picture 3" descr="H:\148-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642918"/>
            <a:ext cx="4786314" cy="2709901"/>
          </a:xfrm>
          <a:prstGeom prst="rect">
            <a:avLst/>
          </a:prstGeom>
          <a:noFill/>
        </p:spPr>
      </p:pic>
      <p:pic>
        <p:nvPicPr>
          <p:cNvPr id="1028" name="Picture 4" descr="H:\a_89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04"/>
            <a:ext cx="4310062" cy="3122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9666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CA9667-6409-4888-ABD3-23B5CC14F6E5}" type="slidenum">
              <a:rPr lang="uk-UA" smtClean="0"/>
              <a:pPr eaLnBrk="1" hangingPunct="1"/>
              <a:t>61</a:t>
            </a:fld>
            <a:endParaRPr lang="uk-UA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6354762"/>
          </a:xfrm>
        </p:spPr>
        <p:txBody>
          <a:bodyPr/>
          <a:lstStyle/>
          <a:p>
            <a:pPr algn="l" eaLnBrk="1" hangingPunct="1"/>
            <a:r>
              <a:rPr lang="en-US" sz="2000" dirty="0"/>
              <a:t>	</a:t>
            </a:r>
            <a:br>
              <a:rPr lang="uk-UA" sz="2000" dirty="0"/>
            </a:br>
            <a:r>
              <a:rPr lang="uk-UA" sz="3600" b="1" dirty="0">
                <a:solidFill>
                  <a:srgbClr val="FF0000"/>
                </a:solidFill>
              </a:rPr>
              <a:t>Частини мозочка: 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200" b="1" dirty="0"/>
              <a:t>тіло мозочка та </a:t>
            </a:r>
            <a:r>
              <a:rPr lang="uk-UA" sz="3200" b="1" dirty="0" err="1"/>
              <a:t>клаптико-вузликова</a:t>
            </a:r>
            <a:r>
              <a:rPr lang="uk-UA" sz="3200" b="1" dirty="0"/>
              <a:t> частка </a:t>
            </a:r>
            <a:r>
              <a:rPr lang="uk-UA" sz="3200" dirty="0"/>
              <a:t>(межа між ними - </a:t>
            </a:r>
            <a:r>
              <a:rPr lang="uk-UA" sz="3200" i="1" dirty="0" err="1"/>
              <a:t>задньобічна</a:t>
            </a:r>
            <a:r>
              <a:rPr lang="uk-UA" sz="3200" i="1" dirty="0"/>
              <a:t> щілина мозочка (</a:t>
            </a:r>
            <a:r>
              <a:rPr lang="en-US" sz="3200" i="1" dirty="0" err="1"/>
              <a:t>fissura</a:t>
            </a:r>
            <a:r>
              <a:rPr lang="en-US" sz="3200" i="1" dirty="0"/>
              <a:t> </a:t>
            </a:r>
            <a:r>
              <a:rPr lang="en-US" sz="3200" i="1" dirty="0" err="1"/>
              <a:t>posterolateralis</a:t>
            </a:r>
            <a:r>
              <a:rPr lang="uk-UA" sz="3200" i="1" dirty="0"/>
              <a:t>).</a:t>
            </a:r>
            <a:br>
              <a:rPr lang="uk-UA" sz="3200" dirty="0"/>
            </a:br>
            <a:r>
              <a:rPr lang="uk-UA" sz="3200" dirty="0"/>
              <a:t>      </a:t>
            </a:r>
            <a:r>
              <a:rPr lang="uk-UA" sz="3200" b="1" i="1" dirty="0"/>
              <a:t>Тіло мозочка </a:t>
            </a:r>
            <a:r>
              <a:rPr lang="uk-UA" sz="3200" i="1" dirty="0"/>
              <a:t>(</a:t>
            </a:r>
            <a:r>
              <a:rPr lang="uk-UA" sz="3200" i="1" dirty="0" err="1"/>
              <a:t>corpus</a:t>
            </a:r>
            <a:r>
              <a:rPr lang="uk-UA" sz="3200" i="1" dirty="0"/>
              <a:t> </a:t>
            </a:r>
            <a:r>
              <a:rPr lang="uk-UA" sz="3200" i="1" dirty="0" err="1"/>
              <a:t>cerebelli</a:t>
            </a:r>
            <a:r>
              <a:rPr lang="uk-UA" sz="3200" i="1" dirty="0"/>
              <a:t>)</a:t>
            </a:r>
            <a:r>
              <a:rPr lang="uk-UA" sz="3200" dirty="0"/>
              <a:t>  включає: 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u="sng" dirty="0"/>
              <a:t>дві півкулі </a:t>
            </a:r>
            <a:r>
              <a:rPr lang="uk-UA" sz="3200" dirty="0"/>
              <a:t>(</a:t>
            </a:r>
            <a:r>
              <a:rPr lang="en-US" sz="3200" dirty="0" err="1"/>
              <a:t>hemispheria</a:t>
            </a:r>
            <a:r>
              <a:rPr lang="en-US" sz="3200" dirty="0"/>
              <a:t> </a:t>
            </a:r>
            <a:r>
              <a:rPr lang="en-US" sz="3200" dirty="0" err="1"/>
              <a:t>cerebelli</a:t>
            </a:r>
            <a:r>
              <a:rPr lang="en-US" sz="3200" dirty="0"/>
              <a:t>)</a:t>
            </a:r>
            <a:r>
              <a:rPr lang="uk-UA" sz="3200" dirty="0"/>
              <a:t>;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u="sng" dirty="0" err="1"/>
              <a:t>черв</a:t>
            </a:r>
            <a:r>
              <a:rPr lang="uk-UA" sz="3200" u="sng" dirty="0" err="1">
                <a:sym typeface="Symbol" pitchFamily="18" charset="2"/>
              </a:rPr>
              <a:t></a:t>
            </a:r>
            <a:r>
              <a:rPr lang="uk-UA" sz="3200" u="sng" dirty="0" err="1"/>
              <a:t>як</a:t>
            </a:r>
            <a:r>
              <a:rPr lang="uk-UA" sz="3200" dirty="0"/>
              <a:t> (</a:t>
            </a:r>
            <a:r>
              <a:rPr lang="en-US" sz="3200" dirty="0" err="1"/>
              <a:t>vermis</a:t>
            </a:r>
            <a:r>
              <a:rPr lang="en-US" sz="3200" dirty="0"/>
              <a:t> </a:t>
            </a:r>
            <a:r>
              <a:rPr lang="en-US" sz="3200" dirty="0" err="1"/>
              <a:t>cerebelli</a:t>
            </a:r>
            <a:r>
              <a:rPr lang="en-US" sz="3200" dirty="0"/>
              <a:t>)</a:t>
            </a:r>
            <a:r>
              <a:rPr lang="uk-UA" sz="3200" dirty="0"/>
              <a:t>, розташований між півкулями; 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u="sng" dirty="0"/>
              <a:t>три пари </a:t>
            </a:r>
            <a:r>
              <a:rPr lang="uk-UA" sz="3200" u="sng" dirty="0" err="1"/>
              <a:t>мозочкових</a:t>
            </a:r>
            <a:r>
              <a:rPr lang="uk-UA" sz="3200" u="sng" dirty="0"/>
              <a:t> ніжок </a:t>
            </a:r>
            <a:r>
              <a:rPr lang="uk-UA" sz="3200" dirty="0"/>
              <a:t>(</a:t>
            </a:r>
            <a:r>
              <a:rPr lang="en-US" sz="3200" dirty="0" err="1"/>
              <a:t>pedunculi</a:t>
            </a:r>
            <a:r>
              <a:rPr lang="en-US" sz="3200" dirty="0"/>
              <a:t> </a:t>
            </a:r>
            <a:r>
              <a:rPr lang="en-US" sz="3200" dirty="0" err="1"/>
              <a:t>cerebelli</a:t>
            </a:r>
            <a:r>
              <a:rPr lang="uk-UA" sz="3200" dirty="0"/>
              <a:t>), </a:t>
            </a:r>
            <a:r>
              <a:rPr lang="uk-UA" sz="3200" dirty="0" err="1"/>
              <a:t>зв</a:t>
            </a:r>
            <a:r>
              <a:rPr lang="uk-UA" sz="3200" dirty="0" err="1">
                <a:sym typeface="Symbol" pitchFamily="18" charset="2"/>
              </a:rPr>
              <a:t></a:t>
            </a:r>
            <a:r>
              <a:rPr lang="uk-UA" sz="3200" dirty="0" err="1"/>
              <a:t>язують</a:t>
            </a:r>
            <a:r>
              <a:rPr lang="uk-UA" sz="3200" dirty="0"/>
              <a:t> мозочок з іншими відділами головного мозку.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783629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839E7F-31E6-413F-8201-6053989B7F88}" type="slidenum">
              <a:rPr lang="uk-UA" smtClean="0"/>
              <a:pPr eaLnBrk="1" hangingPunct="1"/>
              <a:t>62</a:t>
            </a:fld>
            <a:endParaRPr lang="uk-UA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6354762"/>
          </a:xfrm>
        </p:spPr>
        <p:txBody>
          <a:bodyPr/>
          <a:lstStyle/>
          <a:p>
            <a:pPr algn="just" eaLnBrk="1" hangingPunct="1"/>
            <a:r>
              <a:rPr lang="uk-UA" sz="4000" b="1" dirty="0">
                <a:solidFill>
                  <a:srgbClr val="FF0000"/>
                </a:solidFill>
              </a:rPr>
              <a:t>Зовнішня будова мозочка</a:t>
            </a:r>
            <a:r>
              <a:rPr lang="en-US" sz="3200" dirty="0">
                <a:solidFill>
                  <a:srgbClr val="FF0000"/>
                </a:solidFill>
              </a:rPr>
              <a:t>	</a:t>
            </a:r>
            <a:br>
              <a:rPr lang="uk-UA" sz="2400" dirty="0"/>
            </a:br>
            <a:r>
              <a:rPr lang="uk-UA" sz="3200" dirty="0"/>
              <a:t>Поверхня мозочка вкрита шаром сірої речовини, яка складає</a:t>
            </a:r>
            <a:r>
              <a:rPr lang="uk-UA" sz="3200" b="1" dirty="0"/>
              <a:t> </a:t>
            </a:r>
            <a:r>
              <a:rPr lang="uk-UA" sz="3200" b="1" i="1" dirty="0"/>
              <a:t>кору мозочка (</a:t>
            </a:r>
            <a:r>
              <a:rPr lang="uk-UA" sz="3200" b="1" i="1" dirty="0" err="1"/>
              <a:t>cortex</a:t>
            </a:r>
            <a:r>
              <a:rPr lang="uk-UA" sz="3200" b="1" i="1" dirty="0"/>
              <a:t> </a:t>
            </a:r>
            <a:r>
              <a:rPr lang="uk-UA" sz="3200" b="1" i="1" dirty="0" err="1"/>
              <a:t>cerebelli</a:t>
            </a:r>
            <a:r>
              <a:rPr lang="uk-UA" sz="3200" b="1" i="1" dirty="0"/>
              <a:t>)</a:t>
            </a:r>
            <a:r>
              <a:rPr lang="uk-UA" sz="3200" b="1" dirty="0"/>
              <a:t> </a:t>
            </a:r>
            <a:r>
              <a:rPr lang="uk-UA" sz="3200" dirty="0"/>
              <a:t>і утворює вузькі звивини – </a:t>
            </a:r>
            <a:r>
              <a:rPr lang="uk-UA" sz="3200" b="1" i="1" dirty="0"/>
              <a:t>листки мозочка (</a:t>
            </a:r>
            <a:r>
              <a:rPr lang="uk-UA" sz="3200" b="1" i="1" dirty="0" err="1"/>
              <a:t>folia</a:t>
            </a:r>
            <a:r>
              <a:rPr lang="uk-UA" sz="3200" b="1" i="1" dirty="0"/>
              <a:t> </a:t>
            </a:r>
            <a:r>
              <a:rPr lang="uk-UA" sz="3200" b="1" i="1" dirty="0" err="1"/>
              <a:t>cerebelli</a:t>
            </a:r>
            <a:r>
              <a:rPr lang="uk-UA" sz="3200" b="1" i="1" dirty="0"/>
              <a:t>)</a:t>
            </a:r>
            <a:r>
              <a:rPr lang="uk-UA" sz="3200" dirty="0"/>
              <a:t>, відокремлені  одна  від  одної </a:t>
            </a:r>
            <a:r>
              <a:rPr lang="uk-UA" sz="3200" b="1" dirty="0"/>
              <a:t> </a:t>
            </a:r>
            <a:r>
              <a:rPr lang="uk-UA" sz="3200" b="1" i="1" dirty="0"/>
              <a:t>щілинами  мозочка (</a:t>
            </a:r>
            <a:r>
              <a:rPr lang="uk-UA" sz="3200" b="1" i="1" dirty="0" err="1"/>
              <a:t>fissurae</a:t>
            </a:r>
            <a:r>
              <a:rPr lang="uk-UA" sz="3200" b="1" i="1" dirty="0"/>
              <a:t> </a:t>
            </a:r>
            <a:r>
              <a:rPr lang="uk-UA" sz="3200" b="1" i="1" dirty="0" err="1"/>
              <a:t>cerebelli</a:t>
            </a:r>
            <a:r>
              <a:rPr lang="uk-UA" sz="3200" b="1" i="1" dirty="0"/>
              <a:t>)</a:t>
            </a:r>
            <a:r>
              <a:rPr lang="uk-UA" sz="3200" b="1" dirty="0"/>
              <a:t>.   </a:t>
            </a:r>
            <a:r>
              <a:rPr lang="uk-UA" sz="3200" dirty="0"/>
              <a:t>Глибокі  щілини поділяють мозочок на </a:t>
            </a:r>
            <a:r>
              <a:rPr lang="uk-UA" sz="3200" b="1" i="1" dirty="0"/>
              <a:t>часточки</a:t>
            </a:r>
            <a:r>
              <a:rPr lang="uk-UA" sz="3200" i="1" dirty="0"/>
              <a:t> </a:t>
            </a:r>
            <a:r>
              <a:rPr lang="uk-UA" sz="3200" b="1" i="1" dirty="0"/>
              <a:t>(</a:t>
            </a:r>
            <a:r>
              <a:rPr lang="uk-UA" sz="3200" b="1" i="1" dirty="0" err="1"/>
              <a:t>lobuli</a:t>
            </a:r>
            <a:r>
              <a:rPr lang="uk-UA" sz="3200" b="1" i="1" dirty="0"/>
              <a:t> </a:t>
            </a:r>
            <a:r>
              <a:rPr lang="uk-UA" sz="3200" b="1" i="1" dirty="0" err="1"/>
              <a:t>cerebelli</a:t>
            </a:r>
            <a:r>
              <a:rPr lang="uk-UA" sz="3200" b="1" i="1" dirty="0"/>
              <a:t>)</a:t>
            </a:r>
            <a:r>
              <a:rPr lang="uk-UA" sz="3200" b="1" dirty="0"/>
              <a:t>. </a:t>
            </a:r>
            <a:r>
              <a:rPr lang="uk-UA" sz="3200" dirty="0"/>
              <a:t>Серед них слід виділити найбільш ізольовану маленьку часточку – </a:t>
            </a:r>
            <a:r>
              <a:rPr lang="uk-UA" sz="3200" b="1" i="1" dirty="0"/>
              <a:t>клаптик</a:t>
            </a:r>
            <a:r>
              <a:rPr lang="uk-UA" sz="3200" i="1" dirty="0"/>
              <a:t> </a:t>
            </a:r>
            <a:r>
              <a:rPr lang="uk-UA" sz="3200" b="1" i="1" dirty="0"/>
              <a:t>(</a:t>
            </a:r>
            <a:r>
              <a:rPr lang="uk-UA" sz="3200" b="1" i="1" dirty="0" err="1"/>
              <a:t>flocculus</a:t>
            </a:r>
            <a:r>
              <a:rPr lang="uk-UA" sz="3200" b="1" i="1" dirty="0"/>
              <a:t>)</a:t>
            </a:r>
            <a:r>
              <a:rPr lang="uk-UA" sz="3200" b="1" dirty="0"/>
              <a:t>, </a:t>
            </a:r>
            <a:r>
              <a:rPr lang="uk-UA" sz="3200" dirty="0"/>
              <a:t>а також </a:t>
            </a:r>
            <a:r>
              <a:rPr lang="uk-UA" sz="3200" dirty="0" err="1"/>
              <a:t>зв</a:t>
            </a:r>
            <a:r>
              <a:rPr lang="uk-UA" sz="3200" dirty="0" err="1">
                <a:sym typeface="Symbol" pitchFamily="18" charset="2"/>
              </a:rPr>
              <a:t></a:t>
            </a:r>
            <a:r>
              <a:rPr lang="uk-UA" sz="3200" dirty="0" err="1"/>
              <a:t>язану</a:t>
            </a:r>
            <a:r>
              <a:rPr lang="uk-UA" sz="3200" dirty="0"/>
              <a:t> з клаптиком частину – </a:t>
            </a:r>
            <a:r>
              <a:rPr lang="uk-UA" sz="3200" b="1" i="1" dirty="0"/>
              <a:t>вузлик</a:t>
            </a:r>
            <a:r>
              <a:rPr lang="uk-UA" sz="3200" i="1" dirty="0"/>
              <a:t> </a:t>
            </a:r>
            <a:r>
              <a:rPr lang="uk-UA" sz="3200" b="1" i="1" dirty="0"/>
              <a:t>(</a:t>
            </a:r>
            <a:r>
              <a:rPr lang="uk-UA" sz="3200" b="1" i="1" dirty="0" err="1"/>
              <a:t>nodulus</a:t>
            </a:r>
            <a:r>
              <a:rPr lang="uk-UA" sz="3200" b="1" i="1" dirty="0"/>
              <a:t>)</a:t>
            </a:r>
            <a:r>
              <a:rPr lang="uk-UA" sz="3200" b="1" dirty="0"/>
              <a:t>.</a:t>
            </a:r>
            <a:r>
              <a:rPr lang="uk-UA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5440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466AE4-410E-4D16-8F15-11193C833590}" type="slidenum">
              <a:rPr lang="uk-UA" smtClean="0"/>
              <a:pPr eaLnBrk="1" hangingPunct="1"/>
              <a:t>63</a:t>
            </a:fld>
            <a:endParaRPr lang="uk-UA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8636"/>
            <a:ext cx="8430831" cy="468052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600" b="1" dirty="0">
                <a:solidFill>
                  <a:srgbClr val="FF0000"/>
                </a:solidFill>
              </a:rPr>
              <a:t>	Внутрішня будова мозочка</a:t>
            </a:r>
            <a:br>
              <a:rPr lang="uk-UA" sz="2400" dirty="0"/>
            </a:br>
            <a:r>
              <a:rPr lang="uk-UA" sz="2800" b="1" i="1" dirty="0"/>
              <a:t>Ядра мозочка (</a:t>
            </a:r>
            <a:r>
              <a:rPr lang="uk-UA" sz="2800" b="1" i="1" dirty="0" err="1"/>
              <a:t>nuclei</a:t>
            </a:r>
            <a:r>
              <a:rPr lang="uk-UA" sz="2800" b="1" i="1" dirty="0"/>
              <a:t> </a:t>
            </a:r>
            <a:r>
              <a:rPr lang="uk-UA" sz="2800" b="1" i="1" dirty="0" err="1"/>
              <a:t>cerebelli</a:t>
            </a:r>
            <a:r>
              <a:rPr lang="uk-UA" sz="2800" b="1" i="1" dirty="0"/>
              <a:t>)</a:t>
            </a:r>
            <a:r>
              <a:rPr lang="uk-UA" sz="2800" b="1" dirty="0"/>
              <a:t>:</a:t>
            </a:r>
            <a:br>
              <a:rPr lang="uk-UA" sz="2800" dirty="0"/>
            </a:br>
            <a:br>
              <a:rPr lang="uk-UA" sz="2800" dirty="0"/>
            </a:br>
            <a:r>
              <a:rPr lang="uk-UA" sz="2800" b="1" dirty="0"/>
              <a:t>- </a:t>
            </a:r>
            <a:r>
              <a:rPr lang="uk-UA" sz="2800" b="1" i="1" dirty="0"/>
              <a:t>зубчасте ядро (</a:t>
            </a:r>
            <a:r>
              <a:rPr lang="uk-UA" sz="2800" b="1" i="1" dirty="0" err="1"/>
              <a:t>nucleus</a:t>
            </a:r>
            <a:r>
              <a:rPr lang="uk-UA" sz="2800" b="1" i="1" dirty="0"/>
              <a:t> </a:t>
            </a:r>
            <a:r>
              <a:rPr lang="uk-UA" sz="2800" b="1" i="1" dirty="0" err="1"/>
              <a:t>dentatus</a:t>
            </a:r>
            <a:r>
              <a:rPr lang="uk-UA" sz="2800" b="1" i="1" dirty="0"/>
              <a:t>)</a:t>
            </a:r>
            <a:r>
              <a:rPr lang="uk-UA" sz="2800" b="1" dirty="0"/>
              <a:t> </a:t>
            </a:r>
            <a:r>
              <a:rPr lang="uk-UA" sz="2800" dirty="0"/>
              <a:t>– </a:t>
            </a:r>
            <a:r>
              <a:rPr lang="uk-UA" sz="2800" dirty="0" err="1"/>
              <a:t>філогенетично</a:t>
            </a:r>
            <a:r>
              <a:rPr lang="uk-UA" sz="2800" dirty="0"/>
              <a:t> наймолодше.</a:t>
            </a:r>
            <a:br>
              <a:rPr lang="uk-UA" sz="2800" dirty="0"/>
            </a:br>
            <a:r>
              <a:rPr lang="uk-UA" sz="2800" b="1" dirty="0"/>
              <a:t>- </a:t>
            </a:r>
            <a:r>
              <a:rPr lang="uk-UA" sz="2800" b="1" i="1" dirty="0"/>
              <a:t>коркоподібне ядро (</a:t>
            </a:r>
            <a:r>
              <a:rPr lang="uk-UA" sz="2800" b="1" i="1" dirty="0" err="1"/>
              <a:t>nucleus</a:t>
            </a:r>
            <a:r>
              <a:rPr lang="uk-UA" sz="2800" b="1" i="1" dirty="0"/>
              <a:t> </a:t>
            </a:r>
            <a:r>
              <a:rPr lang="uk-UA" sz="2800" b="1" i="1" dirty="0" err="1"/>
              <a:t>emboliformis</a:t>
            </a:r>
            <a:r>
              <a:rPr lang="uk-UA" sz="2800" i="1" dirty="0"/>
              <a:t>)</a:t>
            </a:r>
            <a:r>
              <a:rPr lang="uk-UA" sz="2800" dirty="0"/>
              <a:t> – закриває </a:t>
            </a:r>
            <a:r>
              <a:rPr lang="uk-UA" sz="2800" i="1" dirty="0" err="1"/>
              <a:t>hilum</a:t>
            </a:r>
            <a:r>
              <a:rPr lang="uk-UA" sz="2800" i="1" dirty="0"/>
              <a:t> </a:t>
            </a:r>
            <a:r>
              <a:rPr lang="uk-UA" sz="2800" i="1" dirty="0" err="1"/>
              <a:t>nuclei</a:t>
            </a:r>
            <a:r>
              <a:rPr lang="uk-UA" sz="2800" i="1" dirty="0"/>
              <a:t> </a:t>
            </a:r>
            <a:r>
              <a:rPr lang="uk-UA" sz="2800" i="1" dirty="0" err="1"/>
              <a:t>dentati</a:t>
            </a:r>
            <a:r>
              <a:rPr lang="uk-UA" sz="2800" i="1" dirty="0"/>
              <a:t>, </a:t>
            </a:r>
            <a:r>
              <a:rPr lang="uk-UA" sz="2800" dirty="0"/>
              <a:t>як корок отвір пляшки. </a:t>
            </a:r>
            <a:br>
              <a:rPr lang="uk-UA" sz="2800" dirty="0"/>
            </a:br>
            <a:r>
              <a:rPr lang="uk-UA" sz="2800" b="1" dirty="0"/>
              <a:t>- </a:t>
            </a:r>
            <a:r>
              <a:rPr lang="uk-UA" sz="2800" b="1" i="1" dirty="0"/>
              <a:t>кулясте ядро (</a:t>
            </a:r>
            <a:r>
              <a:rPr lang="uk-UA" sz="2800" b="1" i="1" dirty="0" err="1"/>
              <a:t>nucleus</a:t>
            </a:r>
            <a:r>
              <a:rPr lang="uk-UA" sz="2800" b="1" i="1" dirty="0"/>
              <a:t> </a:t>
            </a:r>
            <a:r>
              <a:rPr lang="uk-UA" sz="2800" b="1" i="1" dirty="0" err="1"/>
              <a:t>globоsus</a:t>
            </a:r>
            <a:r>
              <a:rPr lang="uk-UA" sz="2800" b="1" i="1" dirty="0"/>
              <a:t>)</a:t>
            </a:r>
            <a:r>
              <a:rPr lang="uk-UA" sz="2800" b="1" dirty="0"/>
              <a:t> – </a:t>
            </a:r>
            <a:r>
              <a:rPr lang="uk-UA" sz="2800" dirty="0"/>
              <a:t>містяться </a:t>
            </a:r>
            <a:r>
              <a:rPr lang="uk-UA" sz="2800" dirty="0" err="1"/>
              <a:t>присередньо</a:t>
            </a:r>
            <a:br>
              <a:rPr lang="uk-UA" sz="2800" b="1" dirty="0"/>
            </a:br>
            <a:r>
              <a:rPr lang="uk-UA" sz="2800" b="1" dirty="0"/>
              <a:t>- </a:t>
            </a:r>
            <a:r>
              <a:rPr lang="uk-UA" sz="2800" b="1" i="1" dirty="0"/>
              <a:t>ядро вершини (</a:t>
            </a:r>
            <a:r>
              <a:rPr lang="uk-UA" sz="2800" b="1" i="1" dirty="0" err="1"/>
              <a:t>nucleus</a:t>
            </a:r>
            <a:r>
              <a:rPr lang="uk-UA" sz="2800" b="1" i="1" dirty="0"/>
              <a:t> </a:t>
            </a:r>
            <a:r>
              <a:rPr lang="uk-UA" sz="2800" b="1" i="1" dirty="0" err="1"/>
              <a:t>fastigii</a:t>
            </a:r>
            <a:r>
              <a:rPr lang="uk-UA" sz="2800" i="1" dirty="0"/>
              <a:t>)</a:t>
            </a:r>
            <a:r>
              <a:rPr lang="uk-UA" sz="2800" dirty="0"/>
              <a:t>, від якого в бічний канатик спинного мозку прямує </a:t>
            </a:r>
            <a:r>
              <a:rPr lang="uk-UA" sz="2800" b="1" i="1" dirty="0"/>
              <a:t>вершинно-спинномозковий шлях (</a:t>
            </a:r>
            <a:r>
              <a:rPr lang="uk-UA" sz="2800" b="1" i="1" dirty="0" err="1"/>
              <a:t>tractus</a:t>
            </a:r>
            <a:r>
              <a:rPr lang="uk-UA" sz="2800" b="1" i="1" dirty="0"/>
              <a:t> </a:t>
            </a:r>
            <a:r>
              <a:rPr lang="uk-UA" sz="2800" b="1" i="1" dirty="0" err="1"/>
              <a:t>fastigiospinalis</a:t>
            </a:r>
            <a:r>
              <a:rPr lang="uk-UA" sz="2800" b="1" i="1" dirty="0"/>
              <a:t>)</a:t>
            </a:r>
            <a:r>
              <a:rPr lang="uk-UA" sz="2800" b="1" dirty="0"/>
              <a:t>.</a:t>
            </a:r>
          </a:p>
        </p:txBody>
      </p:sp>
      <p:pic>
        <p:nvPicPr>
          <p:cNvPr id="4" name="Picture 2" descr="H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4221087"/>
            <a:ext cx="4686415" cy="2629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282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товбур збоку corcus g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32654"/>
            <a:ext cx="5220072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185810-AE3D-47D2-98CB-375CEFF0C56B}" type="slidenum">
              <a:rPr lang="uk-UA" smtClean="0"/>
              <a:pPr eaLnBrk="1" hangingPunct="1"/>
              <a:t>64</a:t>
            </a:fld>
            <a:endParaRPr lang="uk-UA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4320480" cy="6354762"/>
          </a:xfrm>
        </p:spPr>
        <p:txBody>
          <a:bodyPr>
            <a:noAutofit/>
          </a:bodyPr>
          <a:lstStyle/>
          <a:p>
            <a:pPr algn="l" eaLnBrk="1" hangingPunct="1"/>
            <a:r>
              <a:rPr lang="uk-UA" sz="2800" b="1" i="1" dirty="0">
                <a:solidFill>
                  <a:srgbClr val="FF0000"/>
                </a:solidFill>
              </a:rPr>
              <a:t>Мозочкові ніжки </a:t>
            </a:r>
            <a:r>
              <a:rPr lang="uk-UA" sz="2800" i="1" dirty="0">
                <a:solidFill>
                  <a:srgbClr val="FF0000"/>
                </a:solidFill>
              </a:rPr>
              <a:t>(</a:t>
            </a:r>
            <a:r>
              <a:rPr lang="uk-UA" sz="2800" i="1" dirty="0" err="1">
                <a:solidFill>
                  <a:srgbClr val="FF0000"/>
                </a:solidFill>
              </a:rPr>
              <a:t>pedunculi</a:t>
            </a:r>
            <a:r>
              <a:rPr lang="uk-UA" sz="2800" i="1" dirty="0">
                <a:solidFill>
                  <a:srgbClr val="FF0000"/>
                </a:solidFill>
              </a:rPr>
              <a:t> </a:t>
            </a:r>
            <a:r>
              <a:rPr lang="uk-UA" sz="2800" i="1" dirty="0" err="1">
                <a:solidFill>
                  <a:srgbClr val="FF0000"/>
                </a:solidFill>
              </a:rPr>
              <a:t>cerebellares</a:t>
            </a:r>
            <a:r>
              <a:rPr lang="uk-UA" sz="2800" i="1" dirty="0">
                <a:solidFill>
                  <a:srgbClr val="FF0000"/>
                </a:solidFill>
              </a:rPr>
              <a:t>)</a:t>
            </a:r>
            <a:r>
              <a:rPr lang="uk-UA" sz="2800" dirty="0">
                <a:solidFill>
                  <a:srgbClr val="FF0000"/>
                </a:solidFill>
              </a:rPr>
              <a:t> </a:t>
            </a:r>
            <a:r>
              <a:rPr lang="uk-UA" sz="2800" dirty="0" err="1"/>
              <a:t>з</a:t>
            </a:r>
            <a:r>
              <a:rPr lang="uk-UA" sz="2800" dirty="0" err="1">
                <a:sym typeface="Symbol" pitchFamily="18" charset="2"/>
              </a:rPr>
              <a:t></a:t>
            </a:r>
            <a:r>
              <a:rPr lang="uk-UA" sz="2800" dirty="0" err="1"/>
              <a:t>єднуєть</a:t>
            </a:r>
            <a:r>
              <a:rPr lang="uk-UA" sz="2800" dirty="0"/>
              <a:t> мозочок з іншими відділами головного мозку:</a:t>
            </a:r>
            <a:br>
              <a:rPr lang="uk-UA" sz="2800" dirty="0"/>
            </a:br>
            <a:r>
              <a:rPr lang="uk-UA" sz="2800" dirty="0"/>
              <a:t>- </a:t>
            </a:r>
            <a:r>
              <a:rPr lang="uk-UA" sz="2800" b="1" i="1" dirty="0"/>
              <a:t>верхня </a:t>
            </a:r>
            <a:r>
              <a:rPr lang="uk-UA" sz="2800" b="1" i="1" dirty="0" err="1"/>
              <a:t>мозочкова</a:t>
            </a:r>
            <a:r>
              <a:rPr lang="uk-UA" sz="2800" b="1" i="1" dirty="0"/>
              <a:t> ніжка (</a:t>
            </a:r>
            <a:r>
              <a:rPr lang="uk-UA" sz="2800" b="1" i="1" dirty="0" err="1"/>
              <a:t>pedunculus</a:t>
            </a:r>
            <a:r>
              <a:rPr lang="uk-UA" sz="2800" b="1" i="1" dirty="0"/>
              <a:t> </a:t>
            </a:r>
            <a:r>
              <a:rPr lang="uk-UA" sz="2800" b="1" i="1" dirty="0" err="1"/>
              <a:t>cerebellaris</a:t>
            </a:r>
            <a:r>
              <a:rPr lang="uk-UA" sz="2800" b="1" i="1" dirty="0"/>
              <a:t> </a:t>
            </a:r>
            <a:r>
              <a:rPr lang="uk-UA" sz="2800" b="1" i="1" dirty="0" err="1"/>
              <a:t>superior</a:t>
            </a:r>
            <a:r>
              <a:rPr lang="uk-UA" sz="2800" b="1" i="1" dirty="0"/>
              <a:t> - </a:t>
            </a:r>
            <a:r>
              <a:rPr lang="uk-UA" sz="2800" dirty="0" err="1"/>
              <a:t>з</a:t>
            </a:r>
            <a:r>
              <a:rPr lang="uk-UA" sz="2800" dirty="0" err="1">
                <a:sym typeface="Symbol" pitchFamily="18" charset="2"/>
              </a:rPr>
              <a:t></a:t>
            </a:r>
            <a:r>
              <a:rPr lang="uk-UA" sz="2800" dirty="0" err="1"/>
              <a:t>єднує</a:t>
            </a:r>
            <a:r>
              <a:rPr lang="uk-UA" sz="2800" dirty="0"/>
              <a:t> мозочок з середнім мозком.</a:t>
            </a:r>
            <a:br>
              <a:rPr lang="uk-UA" sz="2800" dirty="0"/>
            </a:br>
            <a:r>
              <a:rPr lang="uk-UA" sz="2400" dirty="0" err="1"/>
              <a:t>-</a:t>
            </a:r>
            <a:r>
              <a:rPr lang="uk-UA" sz="2400" b="1" i="1" dirty="0" err="1"/>
              <a:t>середня</a:t>
            </a:r>
            <a:r>
              <a:rPr lang="uk-UA" sz="2400" b="1" i="1" dirty="0"/>
              <a:t> </a:t>
            </a:r>
            <a:r>
              <a:rPr lang="uk-UA" sz="2400" b="1" i="1" dirty="0" err="1"/>
              <a:t>мозочкова</a:t>
            </a:r>
            <a:r>
              <a:rPr lang="uk-UA" sz="2400" b="1" i="1" dirty="0"/>
              <a:t> ніжка </a:t>
            </a:r>
            <a:r>
              <a:rPr lang="uk-UA" sz="2400" i="1" dirty="0"/>
              <a:t>(</a:t>
            </a:r>
            <a:r>
              <a:rPr lang="uk-UA" sz="2400" i="1" dirty="0" err="1"/>
              <a:t>pedunculus</a:t>
            </a:r>
            <a:r>
              <a:rPr lang="uk-UA" sz="2400" i="1" dirty="0"/>
              <a:t> </a:t>
            </a:r>
            <a:r>
              <a:rPr lang="uk-UA" sz="2400" i="1" dirty="0" err="1"/>
              <a:t>cerebellaris</a:t>
            </a:r>
            <a:r>
              <a:rPr lang="uk-UA" sz="2400" i="1" dirty="0"/>
              <a:t> </a:t>
            </a:r>
            <a:r>
              <a:rPr lang="uk-UA" sz="2400" i="1" dirty="0" err="1"/>
              <a:t>medius</a:t>
            </a:r>
            <a:r>
              <a:rPr lang="uk-UA" sz="2400" dirty="0"/>
              <a:t>) – з</a:t>
            </a:r>
            <a:r>
              <a:rPr lang="en-US" sz="2400" dirty="0"/>
              <a:t>’</a:t>
            </a:r>
            <a:r>
              <a:rPr lang="uk-UA" sz="2400" dirty="0" err="1"/>
              <a:t>єднує</a:t>
            </a:r>
            <a:r>
              <a:rPr lang="uk-UA" sz="2400" dirty="0"/>
              <a:t> мозочок з півкулями великого мозку.</a:t>
            </a:r>
            <a:br>
              <a:rPr lang="uk-UA" sz="2400" dirty="0"/>
            </a:br>
            <a:r>
              <a:rPr lang="uk-UA" sz="2400" dirty="0"/>
              <a:t>- </a:t>
            </a:r>
            <a:r>
              <a:rPr lang="uk-UA" sz="2400" b="1" i="1" dirty="0"/>
              <a:t>нижня </a:t>
            </a:r>
            <a:r>
              <a:rPr lang="uk-UA" sz="2400" b="1" i="1" dirty="0" err="1"/>
              <a:t>мозочкова</a:t>
            </a:r>
            <a:r>
              <a:rPr lang="uk-UA" sz="2400" b="1" i="1" dirty="0"/>
              <a:t> ніжка (</a:t>
            </a:r>
            <a:r>
              <a:rPr lang="uk-UA" sz="2400" b="1" i="1" dirty="0" err="1"/>
              <a:t>pedunculus</a:t>
            </a:r>
            <a:r>
              <a:rPr lang="uk-UA" sz="2400" b="1" i="1" dirty="0"/>
              <a:t> </a:t>
            </a:r>
            <a:r>
              <a:rPr lang="uk-UA" sz="2400" b="1" i="1" dirty="0" err="1"/>
              <a:t>cerebellaris</a:t>
            </a:r>
            <a:r>
              <a:rPr lang="uk-UA" sz="2400" b="1" i="1" dirty="0"/>
              <a:t> </a:t>
            </a:r>
            <a:r>
              <a:rPr lang="uk-UA" sz="2400" b="1" i="1" dirty="0" err="1"/>
              <a:t>inferior</a:t>
            </a:r>
            <a:r>
              <a:rPr lang="uk-UA" sz="2400" b="1" i="1" dirty="0"/>
              <a:t>)</a:t>
            </a:r>
            <a:r>
              <a:rPr lang="uk-UA" sz="2400" b="1" dirty="0"/>
              <a:t> </a:t>
            </a:r>
            <a:r>
              <a:rPr lang="uk-UA" sz="2400" dirty="0" err="1"/>
              <a:t>зв</a:t>
            </a:r>
            <a:r>
              <a:rPr lang="uk-UA" sz="2400" dirty="0" err="1">
                <a:sym typeface="Symbol" pitchFamily="18" charset="2"/>
              </a:rPr>
              <a:t></a:t>
            </a:r>
            <a:r>
              <a:rPr lang="uk-UA" sz="2400" dirty="0" err="1"/>
              <a:t>язує</a:t>
            </a:r>
            <a:r>
              <a:rPr lang="uk-UA" sz="2400" dirty="0"/>
              <a:t> мозочок з довгастим мозком.</a:t>
            </a:r>
            <a:r>
              <a:rPr lang="uk-UA" sz="2400" b="1" i="1" dirty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187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xit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85D7DA-B07E-4858-9EE7-25D78F02F370}" type="slidenum">
              <a:rPr lang="uk-UA" smtClean="0"/>
              <a:pPr eaLnBrk="1" hangingPunct="1"/>
              <a:t>65</a:t>
            </a:fld>
            <a:endParaRPr lang="uk-UA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06888" cy="63547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2800" dirty="0"/>
              <a:t>	</a:t>
            </a:r>
            <a:r>
              <a:rPr lang="uk-UA" sz="3200" b="1" i="1" dirty="0">
                <a:solidFill>
                  <a:srgbClr val="FF0000"/>
                </a:solidFill>
              </a:rPr>
              <a:t>Четвертий шлуночок (</a:t>
            </a:r>
            <a:r>
              <a:rPr lang="uk-UA" sz="3200" b="1" i="1" dirty="0" err="1">
                <a:solidFill>
                  <a:srgbClr val="FF0000"/>
                </a:solidFill>
              </a:rPr>
              <a:t>ventriculus</a:t>
            </a:r>
            <a:r>
              <a:rPr lang="uk-UA" sz="3200" b="1" i="1" dirty="0">
                <a:solidFill>
                  <a:srgbClr val="FF0000"/>
                </a:solidFill>
              </a:rPr>
              <a:t> </a:t>
            </a:r>
            <a:r>
              <a:rPr lang="uk-UA" sz="3200" b="1" i="1" dirty="0" err="1">
                <a:solidFill>
                  <a:srgbClr val="FF0000"/>
                </a:solidFill>
              </a:rPr>
              <a:t>quartus</a:t>
            </a:r>
            <a:r>
              <a:rPr lang="uk-UA" sz="3200" b="1" i="1" dirty="0">
                <a:solidFill>
                  <a:srgbClr val="FF0000"/>
                </a:solidFill>
              </a:rPr>
              <a:t>)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є непарною порожниною ромбоподібного мозку; він містить спинномозкову рідину і сполучається: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b="1" u="sng" dirty="0"/>
              <a:t>вгорі</a:t>
            </a:r>
            <a:r>
              <a:rPr lang="uk-UA" sz="3200" dirty="0"/>
              <a:t> через водопровід середнього мозку з третім шлуночком;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b="1" u="sng" dirty="0"/>
              <a:t>внизу</a:t>
            </a:r>
            <a:r>
              <a:rPr lang="uk-UA" sz="3200" dirty="0"/>
              <a:t> з центральним каналом спинного мозку; </a:t>
            </a:r>
            <a:br>
              <a:rPr lang="uk-UA" sz="3200" dirty="0"/>
            </a:br>
            <a:r>
              <a:rPr lang="uk-UA" sz="3200" dirty="0"/>
              <a:t>- </a:t>
            </a:r>
            <a:r>
              <a:rPr lang="uk-UA" sz="3200" b="1" u="sng" dirty="0"/>
              <a:t>через отвори в </a:t>
            </a:r>
            <a:r>
              <a:rPr lang="uk-UA" sz="3200" b="1" i="1" u="sng" dirty="0"/>
              <a:t>судинному прошарку </a:t>
            </a:r>
            <a:r>
              <a:rPr lang="uk-UA" sz="3200" i="1" dirty="0"/>
              <a:t>(</a:t>
            </a:r>
            <a:r>
              <a:rPr lang="uk-UA" sz="3200" i="1" dirty="0" err="1"/>
              <a:t>tela</a:t>
            </a:r>
            <a:r>
              <a:rPr lang="uk-UA" sz="3200" i="1" dirty="0"/>
              <a:t> </a:t>
            </a:r>
            <a:r>
              <a:rPr lang="uk-UA" sz="3200" i="1" dirty="0" err="1"/>
              <a:t>choroidea</a:t>
            </a:r>
            <a:r>
              <a:rPr lang="uk-UA" sz="3200" i="1" dirty="0"/>
              <a:t>) </a:t>
            </a:r>
            <a:r>
              <a:rPr lang="uk-UA" sz="3200" dirty="0"/>
              <a:t>з </a:t>
            </a:r>
            <a:r>
              <a:rPr lang="uk-UA" sz="3200" dirty="0" err="1"/>
              <a:t>підпавутинним</a:t>
            </a:r>
            <a:r>
              <a:rPr lang="uk-UA" sz="3200" dirty="0"/>
              <a:t> простором головного мозку.</a:t>
            </a:r>
            <a:endParaRPr lang="uk-UA" sz="4800" dirty="0"/>
          </a:p>
        </p:txBody>
      </p:sp>
      <p:pic>
        <p:nvPicPr>
          <p:cNvPr id="4" name="Picture 3" descr="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834" y="1196752"/>
            <a:ext cx="401906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58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8405"/>
            <a:ext cx="8229600" cy="1143000"/>
          </a:xfrm>
        </p:spPr>
        <p:txBody>
          <a:bodyPr/>
          <a:lstStyle/>
          <a:p>
            <a:r>
              <a:rPr lang="uk-UA" b="1" i="1" u="sng" dirty="0">
                <a:solidFill>
                  <a:srgbClr val="FF0000"/>
                </a:solidFill>
              </a:rPr>
              <a:t>Середній мозок (</a:t>
            </a:r>
            <a:r>
              <a:rPr lang="en-US" b="1" i="1" u="sng" dirty="0">
                <a:solidFill>
                  <a:srgbClr val="FF0000"/>
                </a:solidFill>
              </a:rPr>
              <a:t>mesencephalon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992CC-54EC-4766-94F1-2CBD6E288A60}" type="slidenum">
              <a:rPr lang="uk-UA" smtClean="0"/>
              <a:pPr>
                <a:defRPr/>
              </a:pPr>
              <a:t>66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214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Середній мозок (</a:t>
            </a:r>
            <a:r>
              <a:rPr lang="en-US" dirty="0">
                <a:solidFill>
                  <a:srgbClr val="FF0000"/>
                </a:solidFill>
              </a:rPr>
              <a:t>mesencephalon)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i="1" u="sng" dirty="0"/>
              <a:t>Складові:</a:t>
            </a:r>
          </a:p>
          <a:p>
            <a:r>
              <a:rPr lang="uk-UA" b="1" dirty="0"/>
              <a:t>Ніжки мозку </a:t>
            </a:r>
            <a:r>
              <a:rPr lang="ru-RU" b="1" dirty="0"/>
              <a:t>(</a:t>
            </a:r>
            <a:r>
              <a:rPr lang="en-US" b="1" dirty="0" err="1"/>
              <a:t>pedunculi</a:t>
            </a:r>
            <a:r>
              <a:rPr lang="en-US" b="1" dirty="0"/>
              <a:t> </a:t>
            </a:r>
            <a:r>
              <a:rPr lang="en-US" b="1" dirty="0" err="1"/>
              <a:t>cerebri</a:t>
            </a:r>
            <a:r>
              <a:rPr lang="en-US" b="1" dirty="0"/>
              <a:t>) </a:t>
            </a:r>
            <a:r>
              <a:rPr lang="en-US" dirty="0"/>
              <a:t>– </a:t>
            </a:r>
            <a:r>
              <a:rPr lang="uk-UA" dirty="0"/>
              <a:t>на вентральній поверхні</a:t>
            </a:r>
          </a:p>
          <a:p>
            <a:r>
              <a:rPr lang="uk-UA" b="1" dirty="0"/>
              <a:t>Пластинка покрівлі (</a:t>
            </a:r>
            <a:r>
              <a:rPr lang="uk-UA" b="1" dirty="0" err="1"/>
              <a:t>чотиригорбкова</a:t>
            </a:r>
            <a:r>
              <a:rPr lang="uk-UA" b="1" dirty="0"/>
              <a:t> пластинка - </a:t>
            </a:r>
            <a:r>
              <a:rPr lang="en-US" b="1" dirty="0"/>
              <a:t>lamina </a:t>
            </a:r>
            <a:r>
              <a:rPr lang="en-US" b="1" dirty="0" err="1"/>
              <a:t>quadrigemina</a:t>
            </a:r>
            <a:r>
              <a:rPr lang="en-US" b="1" dirty="0"/>
              <a:t>)</a:t>
            </a:r>
            <a:r>
              <a:rPr lang="en-US" dirty="0"/>
              <a:t> – </a:t>
            </a:r>
            <a:r>
              <a:rPr lang="uk-UA" dirty="0"/>
              <a:t>на дорсальній поверхні</a:t>
            </a:r>
          </a:p>
          <a:p>
            <a:r>
              <a:rPr lang="uk-UA" b="1" dirty="0"/>
              <a:t>Водопровід Сільвія (</a:t>
            </a:r>
            <a:r>
              <a:rPr lang="en-US" b="1" dirty="0" err="1"/>
              <a:t>aquaeductus</a:t>
            </a:r>
            <a:r>
              <a:rPr lang="en-US" b="1" dirty="0"/>
              <a:t> </a:t>
            </a:r>
            <a:r>
              <a:rPr lang="en-US" b="1" dirty="0" err="1"/>
              <a:t>Silvii</a:t>
            </a:r>
            <a:r>
              <a:rPr lang="en-US" b="1" dirty="0"/>
              <a:t>)</a:t>
            </a:r>
            <a:r>
              <a:rPr lang="en-US" dirty="0"/>
              <a:t> – </a:t>
            </a:r>
            <a:r>
              <a:rPr lang="uk-UA" dirty="0"/>
              <a:t>сполучає </a:t>
            </a:r>
            <a:r>
              <a:rPr lang="en-US" dirty="0"/>
              <a:t>IV </a:t>
            </a:r>
            <a:r>
              <a:rPr lang="uk-UA" dirty="0"/>
              <a:t>і ІІІ шлуночки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992CC-54EC-4766-94F1-2CBD6E288A60}" type="slidenum">
              <a:rPr lang="uk-UA" smtClean="0"/>
              <a:pPr>
                <a:defRPr/>
              </a:pPr>
              <a:t>67</a:t>
            </a:fld>
            <a:endParaRPr lang="uk-UA"/>
          </a:p>
        </p:txBody>
      </p:sp>
      <p:pic>
        <p:nvPicPr>
          <p:cNvPr id="6" name="Picture 8" descr="стовбур збоку corcus g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3995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11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xit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734335"/>
            <a:ext cx="4427984" cy="3645025"/>
          </a:xfrm>
          <a:prstGeom prst="rect">
            <a:avLst/>
          </a:prstGeom>
          <a:noFill/>
        </p:spPr>
      </p:pic>
      <p:sp>
        <p:nvSpPr>
          <p:cNvPr id="6963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025365-89F1-4235-98AD-99BC4EFDA8B9}" type="slidenum">
              <a:rPr lang="uk-UA" smtClean="0"/>
              <a:pPr eaLnBrk="1" hangingPunct="1"/>
              <a:t>68</a:t>
            </a:fld>
            <a:endParaRPr lang="uk-UA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5112568" cy="62023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uk-UA" sz="3200" b="1" i="1" dirty="0">
                <a:solidFill>
                  <a:srgbClr val="FF0000"/>
                </a:solidFill>
              </a:rPr>
              <a:t>Середній мозок</a:t>
            </a:r>
            <a:r>
              <a:rPr lang="en-US" sz="3200" b="1" i="1" dirty="0">
                <a:solidFill>
                  <a:srgbClr val="FF0000"/>
                </a:solidFill>
              </a:rPr>
              <a:t>	</a:t>
            </a:r>
            <a:br>
              <a:rPr lang="uk-UA" sz="2800" i="1" dirty="0"/>
            </a:br>
            <a:r>
              <a:rPr lang="uk-UA" sz="2800" b="1" i="1" dirty="0"/>
              <a:t>Пластинка покрівлі </a:t>
            </a:r>
            <a:r>
              <a:rPr lang="uk-UA" sz="2800" i="1" dirty="0"/>
              <a:t>(</a:t>
            </a:r>
            <a:r>
              <a:rPr lang="uk-UA" sz="2800" i="1" dirty="0" err="1"/>
              <a:t>чотиригорбкова</a:t>
            </a:r>
            <a:r>
              <a:rPr lang="uk-UA" sz="2800" i="1" dirty="0"/>
              <a:t> пластинка), </a:t>
            </a:r>
            <a:r>
              <a:rPr lang="uk-UA" sz="2800" i="1" dirty="0" err="1"/>
              <a:t>lamina</a:t>
            </a:r>
            <a:r>
              <a:rPr lang="uk-UA" sz="2800" i="1" dirty="0"/>
              <a:t> </a:t>
            </a:r>
            <a:r>
              <a:rPr lang="uk-UA" sz="2800" i="1" dirty="0" err="1"/>
              <a:t>tecti</a:t>
            </a:r>
            <a:r>
              <a:rPr lang="uk-UA" sz="2800" i="1" dirty="0"/>
              <a:t> (</a:t>
            </a:r>
            <a:r>
              <a:rPr lang="uk-UA" sz="2800" i="1" dirty="0" err="1"/>
              <a:t>lamina</a:t>
            </a:r>
            <a:r>
              <a:rPr lang="uk-UA" sz="2800" i="1" dirty="0"/>
              <a:t> </a:t>
            </a:r>
            <a:r>
              <a:rPr lang="uk-UA" sz="2800" i="1" dirty="0" err="1"/>
              <a:t>quadrigemina</a:t>
            </a:r>
            <a:r>
              <a:rPr lang="uk-UA" sz="2800" i="1" dirty="0"/>
              <a:t>)</a:t>
            </a:r>
            <a:r>
              <a:rPr lang="uk-UA" sz="2800" dirty="0"/>
              <a:t>, має:</a:t>
            </a:r>
            <a:br>
              <a:rPr lang="uk-UA" sz="2800" dirty="0"/>
            </a:br>
            <a:r>
              <a:rPr lang="uk-UA" sz="2800" dirty="0"/>
              <a:t>- два </a:t>
            </a:r>
            <a:r>
              <a:rPr lang="uk-UA" sz="2800" i="1" dirty="0"/>
              <a:t>верхніх горбка (</a:t>
            </a:r>
            <a:r>
              <a:rPr lang="uk-UA" sz="2800" i="1" dirty="0" err="1"/>
              <a:t>colliculi</a:t>
            </a:r>
            <a:r>
              <a:rPr lang="uk-UA" sz="2800" i="1" dirty="0"/>
              <a:t> </a:t>
            </a:r>
            <a:r>
              <a:rPr lang="uk-UA" sz="2800" i="1" dirty="0" err="1"/>
              <a:t>superiores</a:t>
            </a:r>
            <a:r>
              <a:rPr lang="uk-UA" sz="2800" i="1" dirty="0"/>
              <a:t>) – підкіркові центри зору;</a:t>
            </a:r>
            <a:br>
              <a:rPr lang="uk-UA" sz="2800" i="1" dirty="0"/>
            </a:br>
            <a:r>
              <a:rPr lang="uk-UA" sz="2800" i="1" dirty="0"/>
              <a:t>-</a:t>
            </a:r>
            <a:r>
              <a:rPr lang="uk-UA" sz="2800" dirty="0"/>
              <a:t>  два </a:t>
            </a:r>
            <a:r>
              <a:rPr lang="uk-UA" sz="2800" i="1" dirty="0"/>
              <a:t>нижніх горбка (</a:t>
            </a:r>
            <a:r>
              <a:rPr lang="uk-UA" sz="2800" i="1" dirty="0" err="1"/>
              <a:t>colliculi</a:t>
            </a:r>
            <a:r>
              <a:rPr lang="uk-UA" sz="2800" i="1" dirty="0"/>
              <a:t> </a:t>
            </a:r>
            <a:r>
              <a:rPr lang="uk-UA" sz="2800" i="1" dirty="0" err="1"/>
              <a:t>inferiores</a:t>
            </a:r>
            <a:r>
              <a:rPr lang="uk-UA" sz="2800" i="1" dirty="0"/>
              <a:t>).</a:t>
            </a:r>
            <a:r>
              <a:rPr lang="uk-UA" sz="2800" dirty="0"/>
              <a:t> </a:t>
            </a:r>
            <a:br>
              <a:rPr lang="uk-UA" sz="2800" dirty="0"/>
            </a:br>
            <a:r>
              <a:rPr lang="uk-UA" sz="2800" b="1" i="1" dirty="0"/>
              <a:t>Ніжки мозку (</a:t>
            </a:r>
            <a:r>
              <a:rPr lang="uk-UA" sz="2800" b="1" i="1" dirty="0" err="1"/>
              <a:t>pedunculi</a:t>
            </a:r>
            <a:r>
              <a:rPr lang="uk-UA" sz="2800" b="1" i="1" dirty="0"/>
              <a:t> </a:t>
            </a:r>
            <a:r>
              <a:rPr lang="uk-UA" sz="2800" b="1" i="1" dirty="0" err="1"/>
              <a:t>cerebri</a:t>
            </a:r>
            <a:r>
              <a:rPr lang="uk-UA" sz="2800" b="1" i="1" dirty="0"/>
              <a:t>) </a:t>
            </a:r>
            <a:r>
              <a:rPr lang="uk-UA" sz="2800" i="1" dirty="0"/>
              <a:t>– обмежують з боків</a:t>
            </a:r>
            <a:r>
              <a:rPr lang="uk-UA" sz="2800" b="1" i="1" dirty="0"/>
              <a:t> </a:t>
            </a:r>
            <a:r>
              <a:rPr lang="uk-UA" sz="2800" b="1" i="1" dirty="0" err="1"/>
              <a:t>міжніжкову</a:t>
            </a:r>
            <a:r>
              <a:rPr lang="uk-UA" sz="2800" b="1" i="1" dirty="0"/>
              <a:t> ямку </a:t>
            </a:r>
            <a:r>
              <a:rPr lang="uk-UA" sz="2800" i="1" dirty="0"/>
              <a:t>(</a:t>
            </a:r>
            <a:r>
              <a:rPr lang="uk-UA" sz="2800" i="1" dirty="0" err="1"/>
              <a:t>fossa</a:t>
            </a:r>
            <a:r>
              <a:rPr lang="uk-UA" sz="2800" i="1" dirty="0"/>
              <a:t> </a:t>
            </a:r>
            <a:r>
              <a:rPr lang="uk-UA" sz="2800" i="1" dirty="0" err="1"/>
              <a:t>interpeduncularis</a:t>
            </a:r>
            <a:r>
              <a:rPr lang="uk-UA" sz="2800" i="1" dirty="0"/>
              <a:t>), </a:t>
            </a:r>
            <a:r>
              <a:rPr lang="uk-UA" sz="2800" dirty="0"/>
              <a:t>дно якої утворене </a:t>
            </a:r>
            <a:r>
              <a:rPr lang="uk-UA" sz="2800" i="1" dirty="0"/>
              <a:t>задньою </a:t>
            </a:r>
            <a:r>
              <a:rPr lang="uk-UA" sz="2800" b="1" i="1" dirty="0" err="1"/>
              <a:t>пронизною</a:t>
            </a:r>
            <a:r>
              <a:rPr lang="uk-UA" sz="2800" b="1" i="1" dirty="0"/>
              <a:t> речовиною </a:t>
            </a:r>
            <a:r>
              <a:rPr lang="uk-UA" sz="2800" i="1" dirty="0"/>
              <a:t>(</a:t>
            </a:r>
            <a:r>
              <a:rPr lang="uk-UA" sz="2800" i="1" dirty="0" err="1"/>
              <a:t>substantia</a:t>
            </a:r>
            <a:r>
              <a:rPr lang="uk-UA" sz="2800" i="1" dirty="0"/>
              <a:t> </a:t>
            </a:r>
            <a:r>
              <a:rPr lang="uk-UA" sz="2800" i="1" dirty="0" err="1"/>
              <a:t>perforata</a:t>
            </a:r>
            <a:r>
              <a:rPr lang="uk-UA" sz="2800" i="1" dirty="0"/>
              <a:t> </a:t>
            </a:r>
            <a:r>
              <a:rPr lang="uk-UA" sz="2800" i="1" dirty="0" err="1"/>
              <a:t>posterior</a:t>
            </a:r>
            <a:r>
              <a:rPr lang="uk-UA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08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F0637-6721-4CEF-991F-2BF002C928D3}" type="slidenum">
              <a:rPr lang="ru-RU" smtClean="0"/>
              <a:pPr eaLnBrk="1" hangingPunct="1"/>
              <a:t>69</a:t>
            </a:fld>
            <a:endParaRPr lang="ru-RU"/>
          </a:p>
        </p:txBody>
      </p:sp>
      <p:pic>
        <p:nvPicPr>
          <p:cNvPr id="181253" name="Picture 5" descr="стовбур збоку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7" descr="стовбур збоку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8" descr="стовбур збоку corcus ge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11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xit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443912" cy="6278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dirty="0"/>
              <a:t>	</a:t>
            </a:r>
            <a:r>
              <a:rPr lang="uk-UA" sz="3600" b="1" u="sng" dirty="0">
                <a:solidFill>
                  <a:srgbClr val="FF0000"/>
                </a:solidFill>
              </a:rPr>
              <a:t>Периферійна частина нервової системи </a:t>
            </a:r>
            <a:r>
              <a:rPr lang="uk-UA" sz="3200" b="1" dirty="0"/>
              <a:t>складається з нервових утворень, </a:t>
            </a:r>
            <a:r>
              <a:rPr lang="uk-UA" sz="3200" b="1" u="sng" dirty="0"/>
              <a:t>які</a:t>
            </a:r>
            <a:r>
              <a:rPr lang="uk-UA" sz="3200" b="1" dirty="0"/>
              <a:t> </a:t>
            </a:r>
            <a:r>
              <a:rPr lang="uk-UA" sz="3200" b="1" u="sng" dirty="0"/>
              <a:t>розташовані поза межами центральної частини </a:t>
            </a:r>
            <a:r>
              <a:rPr lang="uk-UA" sz="3200" b="1" dirty="0"/>
              <a:t>(головного та спинного мозку): </a:t>
            </a:r>
            <a:br>
              <a:rPr lang="uk-UA" sz="3200" b="1" dirty="0"/>
            </a:br>
            <a:r>
              <a:rPr lang="uk-UA" sz="3200" b="1" dirty="0"/>
              <a:t>	</a:t>
            </a:r>
            <a:r>
              <a:rPr lang="uk-UA" sz="3200" b="1" i="1" dirty="0"/>
              <a:t>- 12 пар черепних нервів (</a:t>
            </a:r>
            <a:r>
              <a:rPr lang="uk-UA" sz="3200" b="1" i="1" dirty="0" err="1"/>
              <a:t>nn</a:t>
            </a:r>
            <a:r>
              <a:rPr lang="uk-UA" sz="3200" b="1" i="1" dirty="0"/>
              <a:t>. </a:t>
            </a:r>
            <a:r>
              <a:rPr lang="en-US" sz="3200" b="1" i="1" dirty="0"/>
              <a:t>c</a:t>
            </a:r>
            <a:r>
              <a:rPr lang="uk-UA" sz="3200" b="1" i="1" dirty="0" err="1"/>
              <a:t>raniales</a:t>
            </a:r>
            <a:r>
              <a:rPr lang="uk-UA" sz="3200" b="1" i="1" dirty="0"/>
              <a:t>);</a:t>
            </a:r>
            <a:br>
              <a:rPr lang="uk-UA" sz="3200" b="1" i="1" dirty="0"/>
            </a:br>
            <a:r>
              <a:rPr lang="uk-UA" sz="3200" b="1" i="1" dirty="0"/>
              <a:t>	- 31 пари спинномозкових нервів (</a:t>
            </a:r>
            <a:r>
              <a:rPr lang="uk-UA" sz="3200" b="1" i="1" dirty="0" err="1"/>
              <a:t>nn</a:t>
            </a:r>
            <a:r>
              <a:rPr lang="uk-UA" sz="3200" b="1" i="1" dirty="0"/>
              <a:t>. </a:t>
            </a:r>
            <a:r>
              <a:rPr lang="en-US" sz="3200" b="1" i="1" dirty="0"/>
              <a:t>s</a:t>
            </a:r>
            <a:r>
              <a:rPr lang="uk-UA" sz="3200" b="1" i="1" dirty="0" err="1"/>
              <a:t>pinales</a:t>
            </a:r>
            <a:r>
              <a:rPr lang="uk-UA" sz="3200" b="1" i="1" dirty="0"/>
              <a:t>)</a:t>
            </a:r>
            <a:r>
              <a:rPr lang="uk-UA" sz="3200" b="1" dirty="0"/>
              <a:t>, їх розгалужень та </a:t>
            </a:r>
            <a:r>
              <a:rPr lang="uk-UA" sz="3200" b="1" dirty="0" err="1"/>
              <a:t>терміналей</a:t>
            </a:r>
            <a:r>
              <a:rPr lang="uk-UA" sz="3200" b="1" dirty="0"/>
              <a:t> (рецепторів та нервово-м</a:t>
            </a:r>
            <a:r>
              <a:rPr lang="en-US" sz="3200" b="1" dirty="0"/>
              <a:t>`</a:t>
            </a:r>
            <a:r>
              <a:rPr lang="uk-UA" sz="3200" b="1" dirty="0" err="1"/>
              <a:t>язевих</a:t>
            </a:r>
            <a:r>
              <a:rPr lang="uk-UA" sz="3200" b="1" dirty="0"/>
              <a:t> </a:t>
            </a:r>
            <a:r>
              <a:rPr lang="uk-UA" sz="3200" b="1" dirty="0" err="1"/>
              <a:t>синапсів</a:t>
            </a:r>
            <a:r>
              <a:rPr lang="uk-UA" sz="3200" b="1" dirty="0"/>
              <a:t>)</a:t>
            </a:r>
            <a:br>
              <a:rPr lang="uk-UA" sz="3200" b="1" dirty="0"/>
            </a:br>
            <a:r>
              <a:rPr lang="uk-UA" sz="3200" b="1" dirty="0"/>
              <a:t>	</a:t>
            </a:r>
            <a:r>
              <a:rPr lang="uk-UA" sz="2800" b="1" dirty="0"/>
              <a:t>- </a:t>
            </a:r>
            <a:r>
              <a:rPr lang="uk-UA" sz="2800" b="1" i="1" dirty="0"/>
              <a:t>чутливих черепно-спинномозкових вузлів (</a:t>
            </a:r>
            <a:r>
              <a:rPr lang="uk-UA" sz="2800" b="1" i="1" dirty="0" err="1"/>
              <a:t>ganglia</a:t>
            </a:r>
            <a:r>
              <a:rPr lang="uk-UA" sz="2800" b="1" i="1" dirty="0"/>
              <a:t> </a:t>
            </a:r>
            <a:r>
              <a:rPr lang="uk-UA" sz="2800" b="1" i="1" dirty="0" err="1"/>
              <a:t>craniospinalia</a:t>
            </a:r>
            <a:r>
              <a:rPr lang="uk-UA" sz="2800" b="1" i="1" dirty="0"/>
              <a:t> </a:t>
            </a:r>
            <a:r>
              <a:rPr lang="uk-UA" sz="2800" b="1" i="1" dirty="0" err="1"/>
              <a:t>sensoria</a:t>
            </a:r>
            <a:r>
              <a:rPr lang="uk-UA" sz="2800" b="1" i="1" dirty="0"/>
              <a:t>); Приклад: </a:t>
            </a:r>
            <a:r>
              <a:rPr lang="en-US" sz="2800" b="1" i="1" dirty="0"/>
              <a:t>ganglion </a:t>
            </a:r>
            <a:r>
              <a:rPr lang="en-US" sz="2800" b="1" i="1" dirty="0" err="1"/>
              <a:t>trigeminale</a:t>
            </a:r>
            <a:r>
              <a:rPr lang="en-US" sz="2800" b="1" i="1" dirty="0"/>
              <a:t>, ganglia </a:t>
            </a:r>
            <a:r>
              <a:rPr lang="en-US" sz="2800" b="1" i="1" dirty="0" err="1"/>
              <a:t>spinalia</a:t>
            </a:r>
            <a:r>
              <a:rPr lang="en-US" sz="2800" b="1" i="1" dirty="0"/>
              <a:t>;  </a:t>
            </a:r>
            <a:r>
              <a:rPr lang="uk-UA" sz="2800" b="1" i="1" dirty="0"/>
              <a:t> </a:t>
            </a:r>
            <a:br>
              <a:rPr lang="uk-UA" sz="2800" b="1" i="1" dirty="0"/>
            </a:br>
            <a:r>
              <a:rPr lang="uk-UA" sz="2800" b="1" i="1" dirty="0"/>
              <a:t>	- автономних  або вегетативних вузлів (</a:t>
            </a:r>
            <a:r>
              <a:rPr lang="uk-UA" sz="2800" b="1" i="1" dirty="0" err="1"/>
              <a:t>ganglia</a:t>
            </a:r>
            <a:r>
              <a:rPr lang="uk-UA" sz="2800" b="1" i="1" dirty="0"/>
              <a:t> </a:t>
            </a:r>
            <a:r>
              <a:rPr lang="uk-UA" sz="2800" b="1" i="1" dirty="0" err="1"/>
              <a:t>autonomica</a:t>
            </a:r>
            <a:r>
              <a:rPr lang="uk-UA" sz="2800" b="1" i="1" dirty="0"/>
              <a:t>); </a:t>
            </a:r>
            <a:br>
              <a:rPr lang="uk-UA" sz="2800" b="1" i="1" dirty="0"/>
            </a:br>
            <a:r>
              <a:rPr lang="uk-UA" sz="2800" b="1" i="1" dirty="0"/>
              <a:t>		</a:t>
            </a:r>
            <a:endParaRPr lang="uk-UA" sz="2800" b="1" dirty="0"/>
          </a:p>
        </p:txBody>
      </p:sp>
      <p:sp>
        <p:nvSpPr>
          <p:cNvPr id="819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F6D6A1-040F-4FBF-8950-923E6D329045}" type="slidenum">
              <a:rPr lang="uk-UA" smtClean="0"/>
              <a:pPr eaLnBrk="1" hangingPunct="1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532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43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948968"/>
            <a:ext cx="5003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Середній мозок 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(внутрішня будова)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/>
              <a:t>На поперечному зрізі розрізняємо 3 відділи:</a:t>
            </a:r>
          </a:p>
          <a:p>
            <a:pPr>
              <a:buFontTx/>
              <a:buChar char="-"/>
            </a:pPr>
            <a:r>
              <a:rPr lang="en-US" sz="2400" b="1" dirty="0" err="1"/>
              <a:t>Tectum</a:t>
            </a:r>
            <a:r>
              <a:rPr lang="en-US" sz="2400" b="1" dirty="0"/>
              <a:t> (</a:t>
            </a:r>
            <a:r>
              <a:rPr lang="uk-UA" sz="2400" b="1" dirty="0"/>
              <a:t>покрівля), </a:t>
            </a:r>
            <a:r>
              <a:rPr lang="uk-UA" sz="2400" dirty="0"/>
              <a:t>утворений </a:t>
            </a:r>
            <a:r>
              <a:rPr lang="en-US" sz="2400" dirty="0"/>
              <a:t>lamina </a:t>
            </a:r>
            <a:r>
              <a:rPr lang="en-US" sz="2400" dirty="0" err="1"/>
              <a:t>tecti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b="1" dirty="0" err="1"/>
              <a:t>Tegmentum</a:t>
            </a:r>
            <a:r>
              <a:rPr lang="en-US" sz="2400" dirty="0"/>
              <a:t> </a:t>
            </a:r>
            <a:r>
              <a:rPr lang="uk-UA" sz="2400" dirty="0"/>
              <a:t>(обмежений зверху водопроводом, знизу чорною речовиною – </a:t>
            </a:r>
            <a:r>
              <a:rPr lang="en-US" sz="2400" dirty="0" err="1"/>
              <a:t>substantia</a:t>
            </a:r>
            <a:r>
              <a:rPr lang="en-US" sz="2400" dirty="0"/>
              <a:t> </a:t>
            </a:r>
            <a:r>
              <a:rPr lang="en-US" sz="2400" dirty="0" err="1"/>
              <a:t>nigra</a:t>
            </a:r>
            <a:r>
              <a:rPr lang="en-US" sz="2400" dirty="0"/>
              <a:t>)</a:t>
            </a:r>
          </a:p>
          <a:p>
            <a:pPr>
              <a:buFontTx/>
              <a:buChar char="-"/>
            </a:pPr>
            <a:r>
              <a:rPr lang="en-US" sz="2400" b="1" dirty="0"/>
              <a:t>Basis </a:t>
            </a:r>
            <a:r>
              <a:rPr lang="en-US" sz="2400" b="1" dirty="0" err="1"/>
              <a:t>pedunculi</a:t>
            </a:r>
            <a:r>
              <a:rPr lang="en-US" sz="2400" b="1" dirty="0"/>
              <a:t> </a:t>
            </a:r>
            <a:r>
              <a:rPr lang="en-US" sz="2400" b="1" dirty="0" err="1"/>
              <a:t>cerebri</a:t>
            </a:r>
            <a:r>
              <a:rPr lang="en-US" sz="2400" b="1" dirty="0"/>
              <a:t> </a:t>
            </a:r>
            <a:r>
              <a:rPr lang="uk-UA" sz="2400" dirty="0"/>
              <a:t>в яких розташовані низхідні (еферентні) провідні шляхи від головного до спинного мозку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992CC-54EC-4766-94F1-2CBD6E288A60}" type="slidenum">
              <a:rPr lang="uk-UA" smtClean="0"/>
              <a:pPr>
                <a:defRPr/>
              </a:pPr>
              <a:t>70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0841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6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1942"/>
            <a:ext cx="914400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За будовою і розвитком  в головному мозку виділяють похідні трьох первинних мозкових міхурів, з яких виникають п'ять мозкових міхурів:</a:t>
            </a:r>
          </a:p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Задній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rhombencephelon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розділився на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довгастий мозок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myeloncephalon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pons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середній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mesencephalon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передній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prosencephalon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розділився на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проміжний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diencephalon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кінцевий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telencephalon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uk-UA" sz="5400" b="1" dirty="0"/>
              <a:t>Анатомія проміжного мозку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454424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4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З філогенетичної точки зору у проміжному мозку виділяють:</a:t>
            </a:r>
          </a:p>
          <a:p>
            <a:pPr marL="342900" indent="-342900">
              <a:buAutoNum type="arabicParenR"/>
            </a:pP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Дорсальну частину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філогенетично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молодшу,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таламічний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мозок (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thalamencephalon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центр аферентних шляхів.</a:t>
            </a:r>
          </a:p>
          <a:p>
            <a:pPr marL="342900" indent="-342900">
              <a:buAutoNum type="arabicParenR"/>
            </a:pP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Вентральну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філогенетично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старішу,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hypothalamus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– вищий вегетативний центр.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NB! 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5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0AB28-EB93-4BAE-8809-F07479059882}" type="slidenum">
              <a:rPr lang="ru-RU"/>
              <a:pPr>
                <a:defRPr/>
              </a:pPr>
              <a:t>74</a:t>
            </a:fld>
            <a:endParaRPr lang="ru-RU"/>
          </a:p>
        </p:txBody>
      </p:sp>
      <p:pic>
        <p:nvPicPr>
          <p:cNvPr id="10243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3188"/>
            <a:ext cx="9339263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5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22007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Проміжний мозок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Diencephalon</a:t>
            </a:r>
            <a:r>
              <a:rPr lang="uk-UA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uk-UA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включає:</a:t>
            </a:r>
            <a:br>
              <a:rPr lang="uk-UA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Таламічний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мозок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Thalamencephalon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талямус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епіталямус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метаталямус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Hypothalamus)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субталямус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підталямічне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ядро,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навколозональні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ядра поля, невизначена зона)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;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зорова частина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 нюхова частина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uk-UA" dirty="0"/>
          </a:p>
          <a:p>
            <a:endParaRPr lang="uk-UA" dirty="0"/>
          </a:p>
        </p:txBody>
      </p:sp>
      <p:pic>
        <p:nvPicPr>
          <p:cNvPr id="3" name="Picture 1" descr="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0219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7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A27BF-9FC5-469D-ABDB-A0A872AA3229}" type="slidenum">
              <a:rPr lang="ru-RU"/>
              <a:pPr>
                <a:defRPr/>
              </a:pPr>
              <a:t>76</a:t>
            </a:fld>
            <a:endParaRPr lang="ru-RU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314450" y="1771650"/>
            <a:ext cx="320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9220" name="Picture 4" descr="48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4984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8375" name="Group 23"/>
          <p:cNvGraphicFramePr>
            <a:graphicFrameLocks noGrp="1"/>
          </p:cNvGraphicFramePr>
          <p:nvPr/>
        </p:nvGraphicFramePr>
        <p:xfrm>
          <a:off x="1600200" y="0"/>
          <a:ext cx="7543800" cy="6884035"/>
        </p:xfrm>
        <a:graphic>
          <a:graphicData uri="http://schemas.openxmlformats.org/drawingml/2006/table">
            <a:tbl>
              <a:tblPr/>
              <a:tblGrid>
                <a:gridCol w="370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8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Проміжний мозок. </a:t>
                      </a:r>
                      <a:endParaRPr kumimoji="1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Вигляд зверху.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стовпи склепіння;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хвостате ядро;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 спайка;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 горбок таламуса;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межова смуга;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1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рикріплена</a:t>
                      </a:r>
                      <a:r>
                        <a:rPr kumimoji="1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пластинка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подушка таламуса;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третій шлуночок;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верхній горбок;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шишкоподібна залоза;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нижній горбок;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спайка повідців;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трикутник повідців;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судинна стрічка;</a:t>
                      </a:r>
                      <a:endParaRPr kumimoji="1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1" lang="uk-U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</a:t>
                      </a:r>
                      <a:r>
                        <a:rPr kumimoji="1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озкова</a:t>
                      </a:r>
                      <a:r>
                        <a:rPr kumimoji="1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1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смуга</a:t>
                      </a:r>
                      <a:r>
                        <a:rPr kumimoji="1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таламуса</a:t>
                      </a:r>
                      <a:r>
                        <a:rPr kumimoji="1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1" lang="uk-UA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8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429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Талямус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(згір'я )(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утворення зі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скопиченням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сірої речовини на бічній стінці третього шлуночка.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00108"/>
            <a:ext cx="842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 </a:t>
            </a:r>
            <a:r>
              <a:rPr lang="uk-UA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Зовнішня будова: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488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Передній кінець звужений, а на ньому – передній горбок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талямуса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tuberculum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anterior thalami).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Задній, стовщений кінець, на якому – подушка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талямуса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pulvinar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thalami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Поверхні: </a:t>
            </a:r>
          </a:p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Дві вільні: верхня і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присередня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; нижня і бічна поверхня зрощені з іншими частинами мозку. Бічна межує з внутрішньою капсулою; нижня – прилягає до ніжок мозку.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Вентрально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талямус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межує з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гіпоталямусом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і відокремлений від нього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гіпоталямічною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борозною, що прямую від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міжшлуночкового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отвору до отвору водопроводу.</a:t>
            </a:r>
          </a:p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Верхня поверхня вкрита тонким шаром білої речовини. </a:t>
            </a:r>
          </a:p>
          <a:p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Присередня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поверхня вкрита тонким шаром сірої речовини.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Ці поверхні відокремлені білими мозковими смугами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талямуса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– продовження нервових волокон склепіння, які переходять назад в повідець </a:t>
            </a:r>
            <a:r>
              <a:rPr lang="uk-UA" sz="2200" b="1" dirty="0" err="1">
                <a:latin typeface="Times New Roman" pitchFamily="18" charset="0"/>
                <a:cs typeface="Times New Roman" pitchFamily="18" charset="0"/>
              </a:rPr>
              <a:t>епіталямуса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18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Специфічні ядра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Передня група: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пов'язана зі структурами нюхового мозку (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mamillothalamicus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400" b="1" u="sng" dirty="0" err="1">
                <a:latin typeface="Times New Roman" pitchFamily="18" charset="0"/>
                <a:cs typeface="Times New Roman" pitchFamily="18" charset="0"/>
              </a:rPr>
              <a:t>Присередня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група: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зв'язується з корою лобової частки півкуль великого мозку та з базальними ядрами</a:t>
            </a:r>
          </a:p>
          <a:p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sz="2400" b="1" u="sng" dirty="0" err="1">
                <a:latin typeface="Times New Roman" pitchFamily="18" charset="0"/>
                <a:cs typeface="Times New Roman" pitchFamily="18" charset="0"/>
              </a:rPr>
              <a:t>Вентролатеральна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група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– отримує імпульси загальної чутливості (больова, температурна, тактильна та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пропріоцептивна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чутливість); закінчується латеральна та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трігемінальна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петлі </a:t>
            </a:r>
          </a:p>
          <a:p>
            <a:pPr marL="342900" indent="-342900">
              <a:buAutoNum type="arabicParenR"/>
            </a:pP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4) Задня група ядер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– ядра подушки – підкіркові ядра зору.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Ці ядра зв'язані з корою (тім'яною та потиличною частками)</a:t>
            </a:r>
          </a:p>
          <a:p>
            <a:pPr marL="342900" indent="-342900">
              <a:buAutoNum type="arabicParenR"/>
            </a:pP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5) Група ядер середньої лінії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зв'язана з гіпоталамусом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9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товбур збоку corcus g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571480"/>
            <a:ext cx="6215074" cy="65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Метаталямус</a:t>
            </a: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зазгіря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metathalamus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85794"/>
            <a:ext cx="37147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Присереднє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колінчасте тіло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corpus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geniculatum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mediale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Разом з нижніми горбками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lamina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tecti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середнього мозку являються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підкірковими центрами слуху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(закінчується латеральна петля)</a:t>
            </a:r>
          </a:p>
          <a:p>
            <a:pPr marL="342900" indent="-342900">
              <a:buAutoNum type="arabicParenR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Бічне колінчасте тіло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corpus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geniculatum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laterale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Разом з верхніми горбками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lamina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tecti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підкірковий центр зору</a:t>
            </a: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6858000"/>
          </a:xfrm>
        </p:spPr>
        <p:txBody>
          <a:bodyPr/>
          <a:lstStyle/>
          <a:p>
            <a:pPr algn="just" eaLnBrk="1" hangingPunct="1"/>
            <a:r>
              <a:rPr lang="en-US" sz="4800"/>
              <a:t>	</a:t>
            </a:r>
            <a:endParaRPr lang="uk-UA" sz="6600" b="1"/>
          </a:p>
        </p:txBody>
      </p:sp>
      <p:sp>
        <p:nvSpPr>
          <p:cNvPr id="921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9E29B3-99BD-4AAA-BABF-099F9A9E5D34}" type="slidenum">
              <a:rPr lang="uk-UA" smtClean="0"/>
              <a:pPr eaLnBrk="1" hangingPunct="1"/>
              <a:t>8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2687638"/>
          <a:ext cx="6096000" cy="1527175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3062" marR="6306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76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Рис. 24. Симпатична частина автономного відділу ПНС.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uk-UA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– 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062" marR="6306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23" name="Picture 1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7786688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80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Епіталямус</a:t>
            </a: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надзгіря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epithalamus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розміщений позаду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талямуса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До його складу входять: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повідці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habenulae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повідцевий трикутник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trigonum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habenularae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спайка повідців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commisura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habenularum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шишкоподібна залоза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glandulae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pinealis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64904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Древньоіндійські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 древньогрецькі філософи вважали шишкоподібну залозу органом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яснобачення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психічної рівноваги, центром душі людини, третім оком. 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Зараз її розглядають як важливу залозу внутрішньої секреції, а також її відносять до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циркумвентрикулярної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системи.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48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3644738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3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4984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3"/>
          <p:cNvGraphicFramePr>
            <a:graphicFrameLocks noGrp="1"/>
          </p:cNvGraphicFramePr>
          <p:nvPr/>
        </p:nvGraphicFramePr>
        <p:xfrm>
          <a:off x="1600200" y="0"/>
          <a:ext cx="7543800" cy="6884035"/>
        </p:xfrm>
        <a:graphic>
          <a:graphicData uri="http://schemas.openxmlformats.org/drawingml/2006/table">
            <a:tbl>
              <a:tblPr/>
              <a:tblGrid>
                <a:gridCol w="370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8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Проміжний мозок. </a:t>
                      </a:r>
                      <a:endParaRPr kumimoji="1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Вигляд зверху.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стовпи склепіння;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хвостате ядро;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передня спайка;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передній горбок таламуса;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межова смуга;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</a:t>
                      </a:r>
                      <a:r>
                        <a:rPr kumimoji="1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рикріплена пластинка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подушка таламуса;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третій шлуночок;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верхній горбок;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шишкоподібна залоза;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нижній горбок;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спайка повідців;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трикутник повідців;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судинна стрічка;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r>
                        <a:rPr kumimoji="1" lang="uk-UA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</a:t>
                      </a:r>
                      <a:r>
                        <a:rPr kumimoji="1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озкова смуга таламуса</a:t>
                      </a:r>
                      <a:r>
                        <a:rPr kumimoji="1" lang="uk-U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1" lang="uk-UA" sz="4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93204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підзгіря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hypothalamus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включає структури під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гіпоталямічною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борозною.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об'єднує частини різного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генезу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AutoNum type="arabicParenR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Зорова частина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(формується за рахунок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telencephalon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a)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сірий гроб; 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б) лійка;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в)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нейрогіпофіз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г) зорове перехрестя;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д) зоровий шлях;</a:t>
            </a:r>
          </a:p>
          <a:p>
            <a:pPr marL="342900" indent="-342900">
              <a:buAutoNum type="arabicParenR" startAt="2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Нюхова частина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а) сосочкове тіло (розвивається з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diencephalon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б)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субталямус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734335"/>
            <a:ext cx="4427984" cy="3645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9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867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До </a:t>
            </a:r>
            <a:r>
              <a:rPr lang="uk-UA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субталямуса</a:t>
            </a: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належить: </a:t>
            </a:r>
            <a:b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 err="1">
                <a:latin typeface="Times New Roman" pitchFamily="18" charset="0"/>
                <a:cs typeface="Times New Roman" pitchFamily="18" charset="0"/>
              </a:rPr>
              <a:t>Субталямічне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 ядро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 яке має зв'язки з блідими кулями базальних ядер. </a:t>
            </a:r>
          </a:p>
          <a:p>
            <a:pPr marL="342900" indent="-342900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До сосочкового тіла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входить чотири ядра: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премамілярне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супрамамілярне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 медіальне та латеральне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мамілярні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ядра. Від цих ядер відходять: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mamillotegmentalis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fasciculus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mamillothalamicus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3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1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513" y="0"/>
            <a:ext cx="5449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0AB28-EB93-4BAE-8809-F07479059882}" type="slidenum">
              <a:rPr lang="ru-RU"/>
              <a:pPr>
                <a:defRPr/>
              </a:pPr>
              <a:t>85</a:t>
            </a:fld>
            <a:endParaRPr lang="ru-RU"/>
          </a:p>
        </p:txBody>
      </p:sp>
      <p:pic>
        <p:nvPicPr>
          <p:cNvPr id="10243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3188"/>
            <a:ext cx="9339263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1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643966" cy="6828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47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250AB-E085-41D7-BA07-99CAA7FB8450}" type="slidenum">
              <a:rPr lang="ru-RU"/>
              <a:pPr>
                <a:defRPr/>
              </a:pPr>
              <a:t>87</a:t>
            </a:fld>
            <a:endParaRPr lang="ru-RU"/>
          </a:p>
        </p:txBody>
      </p:sp>
      <p:pic>
        <p:nvPicPr>
          <p:cNvPr id="27651" name="Picture 5" descr="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0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Сіра речовина </a:t>
            </a:r>
            <a:r>
              <a:rPr lang="uk-U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гіпоталямуса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представлена близько 32 ядрами, які об'єднуються в п'ять груп: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Надзорове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ядро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(нейросекреція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окситоцину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 вазопресину) </a:t>
            </a:r>
          </a:p>
          <a:p>
            <a:pPr marL="342900" indent="-342900">
              <a:buAutoNum type="arabicParenR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Пришлункове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ядро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(нейросекреція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окситоцину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 вазопресину)</a:t>
            </a:r>
          </a:p>
          <a:p>
            <a:pPr marL="342900" indent="-342900">
              <a:buAutoNum type="arabicParenR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Дугоподібне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лікове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ядро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(продукують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гіпофізіотропні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гормони, що прямують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де стимулюють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ліберини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релізінг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фактори) чи гальмують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статини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 секрецію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тропних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гормонів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AutoNum type="arabicParenR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Вентроприсереднє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ядро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(продукують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гіпофізіотропні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гормони, що прямують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де стимулюють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ліберини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релізінг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фактори) чи гальмують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статини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 секрецію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тропних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гормонів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AutoNum type="arabicParenR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Дорсоприсереднє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ядро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(продукують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гіпофізіотропні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гормони, що прямують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де стимулюють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ліберини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релізінг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фактори) чи гальмують (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статини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 секрецію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тропних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гормонів в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аденогіпофізі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75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25"/>
                            </p:stCondLst>
                            <p:childTnLst>
                              <p:par>
                                <p:cTn id="3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875"/>
                            </p:stCondLst>
                            <p:childTnLst>
                              <p:par>
                                <p:cTn id="4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 tmFilter="0,0; .5, 1; 1, 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вищий вегетативний центр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який здійснює:        - інтеграцію і пристосування функцій різних внутрішніх систем до цілісної діяльності організму;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підтримання певного рівня обміну речовин; 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регуляція температурного балансу;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підтримання постійності внутрішнього середовища (гомеостазу); 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формування поведінкових реакцій організму;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вегетативне забезпечення любої форми рухової активності організму. </a:t>
            </a:r>
          </a:p>
          <a:p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Гіпоталямус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знаходиться в безперервному циклічному взаємозв'язку з підкіркою і корою  півкуль великого мозку, що лежить в основі емоційної діяльності.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NB!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8228012" cy="627856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/>
              <a:t>	</a:t>
            </a:r>
            <a:r>
              <a:rPr lang="uk-UA" sz="3200" b="1" u="sng" dirty="0"/>
              <a:t>Основним анатомічним і функціональним елементом ЦНС і ПНС </a:t>
            </a:r>
            <a:r>
              <a:rPr lang="uk-UA" sz="3200" b="1" dirty="0"/>
              <a:t>є нервова клітина – </a:t>
            </a:r>
            <a:r>
              <a:rPr lang="uk-UA" sz="3200" b="1" i="1" dirty="0" err="1">
                <a:solidFill>
                  <a:srgbClr val="FF0000"/>
                </a:solidFill>
              </a:rPr>
              <a:t>нейроцит</a:t>
            </a:r>
            <a:r>
              <a:rPr lang="uk-UA" sz="3200" b="1" dirty="0">
                <a:solidFill>
                  <a:srgbClr val="FF0000"/>
                </a:solidFill>
              </a:rPr>
              <a:t> або </a:t>
            </a:r>
            <a:r>
              <a:rPr lang="uk-UA" sz="3200" b="1" i="1" dirty="0">
                <a:solidFill>
                  <a:srgbClr val="FF0000"/>
                </a:solidFill>
              </a:rPr>
              <a:t>нейрон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i="1" dirty="0">
                <a:solidFill>
                  <a:srgbClr val="FF0000"/>
                </a:solidFill>
              </a:rPr>
              <a:t>(</a:t>
            </a:r>
            <a:r>
              <a:rPr lang="uk-UA" sz="3200" b="1" i="1" dirty="0" err="1">
                <a:solidFill>
                  <a:srgbClr val="FF0000"/>
                </a:solidFill>
              </a:rPr>
              <a:t>neuron</a:t>
            </a:r>
            <a:r>
              <a:rPr lang="uk-UA" sz="3200" b="1" i="1" dirty="0">
                <a:solidFill>
                  <a:srgbClr val="FF0000"/>
                </a:solidFill>
              </a:rPr>
              <a:t>)</a:t>
            </a:r>
            <a:r>
              <a:rPr lang="uk-UA" sz="3200" b="1" i="1" dirty="0"/>
              <a:t>.</a:t>
            </a:r>
            <a:r>
              <a:rPr lang="uk-UA" sz="3200" b="1" dirty="0"/>
              <a:t> </a:t>
            </a:r>
            <a:br>
              <a:rPr lang="uk-UA" sz="3200" b="1" dirty="0"/>
            </a:br>
            <a:r>
              <a:rPr lang="uk-UA" sz="3200" b="1" dirty="0"/>
              <a:t>	</a:t>
            </a:r>
            <a:r>
              <a:rPr lang="uk-UA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Нейрон</a:t>
            </a:r>
            <a:r>
              <a:rPr lang="uk-UA" sz="3200" b="1" dirty="0"/>
              <a:t> має: </a:t>
            </a:r>
            <a:br>
              <a:rPr lang="uk-UA" sz="3200" b="1" dirty="0"/>
            </a:br>
            <a:r>
              <a:rPr lang="uk-UA" sz="3200" b="1" dirty="0"/>
              <a:t>- ядро; </a:t>
            </a:r>
            <a:br>
              <a:rPr lang="uk-UA" sz="3200" b="1" dirty="0"/>
            </a:br>
            <a:r>
              <a:rPr lang="uk-UA" sz="3200" b="1" dirty="0"/>
              <a:t>- тіло клітини – </a:t>
            </a:r>
            <a:r>
              <a:rPr lang="uk-UA" sz="3200" b="1" i="1" dirty="0" err="1"/>
              <a:t>навколоядро</a:t>
            </a:r>
            <a:r>
              <a:rPr lang="uk-UA" sz="3200" b="1" dirty="0"/>
              <a:t> або </a:t>
            </a:r>
            <a:r>
              <a:rPr lang="uk-UA" sz="3200" b="1" i="1" dirty="0" err="1"/>
              <a:t>перикаріон</a:t>
            </a:r>
            <a:r>
              <a:rPr lang="uk-UA" sz="3200" b="1" i="1" dirty="0"/>
              <a:t> (</a:t>
            </a:r>
            <a:r>
              <a:rPr lang="uk-UA" sz="3200" b="1" i="1" dirty="0" err="1"/>
              <a:t>pericaryon</a:t>
            </a:r>
            <a:r>
              <a:rPr lang="uk-UA" sz="3200" b="1" i="1" dirty="0"/>
              <a:t>);</a:t>
            </a:r>
            <a:r>
              <a:rPr lang="uk-UA" sz="3200" b="1" dirty="0"/>
              <a:t> </a:t>
            </a:r>
            <a:br>
              <a:rPr lang="uk-UA" sz="3200" b="1" dirty="0"/>
            </a:br>
            <a:r>
              <a:rPr lang="uk-UA" sz="3200" b="1" dirty="0"/>
              <a:t>- один чи більше відростків (аксон і дендрити);</a:t>
            </a:r>
            <a:br>
              <a:rPr lang="uk-UA" sz="3200" b="1" dirty="0"/>
            </a:br>
            <a:r>
              <a:rPr lang="uk-UA" sz="3200" b="1" u="sng" dirty="0">
                <a:solidFill>
                  <a:srgbClr val="FF0000"/>
                </a:solidFill>
              </a:rPr>
              <a:t>Основна функція </a:t>
            </a:r>
            <a:r>
              <a:rPr lang="uk-UA" sz="3200" b="1" dirty="0">
                <a:solidFill>
                  <a:srgbClr val="FF0000"/>
                </a:solidFill>
              </a:rPr>
              <a:t>нейрона </a:t>
            </a:r>
            <a:r>
              <a:rPr lang="uk-UA" sz="3200" b="1" dirty="0"/>
              <a:t>це проведення нервового </a:t>
            </a:r>
            <a:r>
              <a:rPr lang="uk-UA" sz="3200" b="1" dirty="0" err="1"/>
              <a:t>імпульса</a:t>
            </a:r>
            <a:r>
              <a:rPr lang="uk-UA" sz="3200" b="1" dirty="0"/>
              <a:t>.</a:t>
            </a:r>
          </a:p>
        </p:txBody>
      </p:sp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3A37EB-CBC8-4EBA-85AA-0A5CD5B3D2AC}" type="slidenum">
              <a:rPr lang="uk-UA" smtClean="0"/>
              <a:pPr eaLnBrk="1" hangingPunct="1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543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1142984"/>
            <a:ext cx="6322027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48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1428736"/>
            <a:ext cx="3946269" cy="54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64" y="0"/>
            <a:ext cx="914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Порожниною </a:t>
            </a:r>
            <a:r>
              <a:rPr lang="en-US" sz="2800" b="1" i="1" u="sng" dirty="0">
                <a:latin typeface="Times New Roman" pitchFamily="18" charset="0"/>
                <a:cs typeface="Times New Roman" pitchFamily="18" charset="0"/>
              </a:rPr>
              <a:t>diencephalon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являється третій шлуночок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Кінцевий мозок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telencephalon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867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або великий мозок 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cerebrum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складається: з двох півкуль великого мозку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hemispheria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cerebri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які з'єднані між собою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corpus callosum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Порожниною кінцевого мозку є шлуночки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ventriculi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laterales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Складові півкуль :</a:t>
            </a: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Плащ: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кора 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наймолодша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neoencephalon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біла речовина </a:t>
            </a:r>
          </a:p>
          <a:p>
            <a:pPr marL="342900" indent="-342900">
              <a:buFontTx/>
              <a:buAutoNum type="arabicParenR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Базальні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(основні)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ядра 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стара частина кінцевого мозку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paleencephalon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розташована у товщі півкуль;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6037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3) Нюховий мозок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філогенетично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найстаріша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(archencephalon)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частина півкулі;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4) Бічні шлуночки –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порожнина кінцевого мозку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650"/>
                            </p:stCondLst>
                            <p:childTnLst>
                              <p:par>
                                <p:cTn id="2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50"/>
                            </p:stCondLst>
                            <p:childTnLst>
                              <p:par>
                                <p:cTn id="2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15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5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85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D24A1-C9A6-4FC7-B877-F77C8337D740}" type="slidenum">
              <a:rPr lang="ru-RU"/>
              <a:pPr>
                <a:defRPr/>
              </a:pPr>
              <a:t>92</a:t>
            </a:fld>
            <a:endParaRPr lang="ru-RU"/>
          </a:p>
        </p:txBody>
      </p:sp>
      <p:pic>
        <p:nvPicPr>
          <p:cNvPr id="25603" name="Picture 6" descr="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103064"/>
            <a:ext cx="5256584" cy="430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базальні ядр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784338"/>
            <a:ext cx="5744886" cy="447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86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Деяка різниця між правою та лівою півкулями великого мозку</a:t>
            </a:r>
            <a:br>
              <a:rPr lang="uk-UA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052736"/>
            <a:ext cx="4464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	</a:t>
            </a:r>
            <a:r>
              <a:rPr lang="uk-UA" sz="2400" u="sng" dirty="0"/>
              <a:t>Ліва півкуля: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аналітичне мислення 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мова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інтерпретація мови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рахунок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рухові функції правої руки і ноги у </a:t>
            </a:r>
            <a:r>
              <a:rPr lang="uk-UA" sz="2000" dirty="0" err="1"/>
              <a:t>правші</a:t>
            </a:r>
            <a:r>
              <a:rPr lang="uk-UA" sz="2000" dirty="0"/>
              <a:t> </a:t>
            </a:r>
          </a:p>
          <a:p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Ураження лівої півкулі: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рухові і чутливі порушення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нездатність рахувати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нездатність писати, читати і розуміти написане</a:t>
            </a:r>
          </a:p>
          <a:p>
            <a:pPr marL="285750" indent="-285750">
              <a:buFontTx/>
              <a:buChar char="-"/>
            </a:pPr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/>
              <a:t>Ліва півкуля домінує над правою у 80 – 90% людей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75094" y="1017930"/>
            <a:ext cx="36724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u="sng" dirty="0"/>
              <a:t>Права півкуля</a:t>
            </a:r>
            <a:r>
              <a:rPr lang="ru-RU" sz="2400" u="sng" dirty="0"/>
              <a:t>: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Орієнтація в просторі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Часові синтетичні функції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Рухи лівою ногою і рукою</a:t>
            </a:r>
          </a:p>
          <a:p>
            <a:pPr marL="285750" indent="-285750">
              <a:buFontTx/>
              <a:buChar char="-"/>
            </a:pPr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r>
              <a:rPr lang="uk-UA" sz="2000" dirty="0">
                <a:solidFill>
                  <a:srgbClr val="FF0000"/>
                </a:solidFill>
              </a:rPr>
              <a:t>Ураження правої півкулі: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Рухові і чутливі порушення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Порушення візуально-просторової орієнтації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Ейфорія або депресія, галюцинації </a:t>
            </a:r>
          </a:p>
        </p:txBody>
      </p:sp>
    </p:spTree>
    <p:extLst>
      <p:ext uri="{BB962C8B-B14F-4D97-AF65-F5344CB8AC3E}">
        <p14:creationId xmlns:p14="http://schemas.microsoft.com/office/powerpoint/2010/main" val="38336779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CFCC-5C3B-451C-9EC0-627633800411}" type="slidenum">
              <a:rPr lang="ru-RU"/>
              <a:pPr>
                <a:defRPr/>
              </a:pPr>
              <a:t>94</a:t>
            </a:fld>
            <a:endParaRPr lang="ru-RU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Складовими 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4800" b="1" i="1" dirty="0" err="1">
                <a:latin typeface="Times New Roman" pitchFamily="18" charset="0"/>
                <a:cs typeface="Times New Roman" pitchFamily="18" charset="0"/>
              </a:rPr>
              <a:t>elencephalon</a:t>
            </a:r>
            <a:r>
              <a:rPr lang="uk-UA" sz="48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8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4800" b="1" i="1" dirty="0">
                <a:latin typeface="Times New Roman" pitchFamily="18" charset="0"/>
                <a:cs typeface="Times New Roman" pitchFamily="18" charset="0"/>
              </a:rPr>
              <a:t>. с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erebrum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є: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Плащ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pallium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(кора великого мозку, 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ortex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Substantia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alba -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біла речовина півкуль;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Основна частина кінцевого мозку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ganglia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basalia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capsula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interna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externa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extrema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Нюховий мозок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rhinencephalon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uk-UA" sz="3600" b="1" u="sng" dirty="0">
                <a:latin typeface="Times New Roman" pitchFamily="18" charset="0"/>
                <a:cs typeface="Times New Roman" pitchFamily="18" charset="0"/>
              </a:rPr>
              <a:t>Бічні шлуночки 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90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000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950"/>
                            </p:stCondLst>
                            <p:childTnLst>
                              <p:par>
                                <p:cTn id="4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Кора (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cortex),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Плащ 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pallium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складається з сірої (1/27) та білої речовини (26/27).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Товщина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- в середньому дорівнює 4 мм. 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Поверхня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кори розділена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борознами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sulci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підвищення між ними -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звивини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gyri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Борозни та звивини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групуються в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частки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яких в кожній півкулі є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шість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лобова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тім’яна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скронева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потилична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острівцева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лімбічна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обідкова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928671"/>
            <a:ext cx="47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dirty="0"/>
            </a:br>
            <a:endParaRPr lang="ru-RU" dirty="0"/>
          </a:p>
        </p:txBody>
      </p:sp>
      <p:pic>
        <p:nvPicPr>
          <p:cNvPr id="4" name="Picture 5" descr="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212974"/>
            <a:ext cx="5796136" cy="27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9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100"/>
                            </p:stCondLst>
                            <p:childTnLst>
                              <p:par>
                                <p:cTn id="1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900"/>
                            </p:stCondLst>
                            <p:childTnLst>
                              <p:par>
                                <p:cTn id="2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400"/>
                            </p:stCondLst>
                            <p:childTnLst>
                              <p:par>
                                <p:cTn id="3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700"/>
                            </p:stCondLst>
                            <p:childTnLst>
                              <p:par>
                                <p:cTn id="4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500"/>
                            </p:stCondLst>
                            <p:childTnLst>
                              <p:par>
                                <p:cTn id="5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400"/>
                            </p:stCondLst>
                            <p:childTnLst>
                              <p:par>
                                <p:cTn id="5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10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4442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Кожна півкуля великого мозку має </a:t>
            </a:r>
            <a:br>
              <a:rPr lang="uk-UA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u="sng" dirty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поверхн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і: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верхньобічну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присередню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- нижню; </a:t>
            </a:r>
          </a:p>
          <a:p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три краї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margo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superior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margo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inferomedialis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margo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inferolateralis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976" y="1081177"/>
            <a:ext cx="37444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uk-UA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три полюси: </a:t>
            </a:r>
            <a:br>
              <a:rPr lang="uk-UA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polus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frontalis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polus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occipitalis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polus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temporalis</a:t>
            </a:r>
            <a:endParaRPr lang="ru-RU" sz="1600" dirty="0"/>
          </a:p>
        </p:txBody>
      </p:sp>
      <p:pic>
        <p:nvPicPr>
          <p:cNvPr id="6" name="Picture 6" descr="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826" y="3099792"/>
            <a:ext cx="486003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41" y="3530151"/>
            <a:ext cx="3813473" cy="3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55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85794"/>
            <a:ext cx="57150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Засновником вчення про морфологічні основи локалізації функцій в корі великого мозку став видатний український анатом, завідувач кафедри нормальної анатомії Київського університету Св. Володимира, професор Володимир Олексійович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Бец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 Професор В. О.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Бец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у 1874 році вперше відкрив і описав у корі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gyrus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precentralis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lobulus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paracentralis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гігантські пірамідні клітини (які з того часу у всьому світі називають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“клітинами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Беца”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професор 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911" y="642918"/>
            <a:ext cx="3429089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51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5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BBB9E-0BEB-4CF4-A76A-D5C8FB5F4FE3}" type="slidenum">
              <a:rPr lang="ru-RU"/>
              <a:pPr>
                <a:defRPr/>
              </a:pPr>
              <a:t>98</a:t>
            </a:fld>
            <a:endParaRPr lang="ru-RU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8686800" cy="61722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Російський фізіолог І.П. Павлов розділив мозкову кору за функціональними ознаками на різні зони і назвав їх кірковими кінцями аналізаторів: 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1) першої сигнальної системи (конкретне мислення); 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2) другої сигнальної системи  (абстрактне мислення, пов’язане з мовою).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3394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196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Кіркові кінці аналізаторів (мозкові центри)</a:t>
            </a:r>
            <a:br>
              <a:rPr lang="uk-UA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) Ядро рухового аналізатора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(вольове, свідоме управління скелетними м'язами) -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у корі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передцентральної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звивини та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прицентральної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часточки (5 шар кори, гігантські пірамідні клітини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Беца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): “руховий гомункулус”.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Тут також сприймається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пропріоцептивна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чутливість (4 шар кори)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7" y="19888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Кірковий кінець шкірного аналізатора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або аналізатора загальної чутливості (больової, температурної, тактильної) - у корі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зацентральної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звивини тім'яної долі: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‘’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чутливий гомункулус”).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21516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3) Асоціативне поле, відповідальне за </a:t>
            </a: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різновид складної чутливості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u="sng" dirty="0" err="1">
                <a:latin typeface="Times New Roman" pitchFamily="18" charset="0"/>
                <a:cs typeface="Times New Roman" pitchFamily="18" charset="0"/>
              </a:rPr>
              <a:t>стереогнозу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(тривимірно-просторове почуття) через суглобово-м’язову і тактильну чутливість) - верхня тім’яна часточка домінантної півкулі.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418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14334</Words>
  <Application>Microsoft Office PowerPoint</Application>
  <PresentationFormat>Экран (4:3)</PresentationFormat>
  <Paragraphs>1284</Paragraphs>
  <Slides>245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245</vt:i4>
      </vt:variant>
    </vt:vector>
  </HeadingPairs>
  <TitlesOfParts>
    <vt:vector size="251" baseType="lpstr">
      <vt:lpstr>Arial</vt:lpstr>
      <vt:lpstr>Calibri</vt:lpstr>
      <vt:lpstr>Tahoma</vt:lpstr>
      <vt:lpstr>Times New Roman</vt:lpstr>
      <vt:lpstr>Wingdings</vt:lpstr>
      <vt:lpstr>Тема Office</vt:lpstr>
      <vt:lpstr>Нервова система та органи чуття: центральна та периферійна нервова система, сенсорна система                       завідувач кафедри Дзевульська І.В.</vt:lpstr>
      <vt:lpstr>План лекції</vt:lpstr>
      <vt:lpstr>  Функції: Регулює функції органів соми (тіла), нутрощів й шляхів, які проводять рідини;  здійснює об’єднання частин організму в єдине ціле;  забезпечує координацію функцій різних органів і тканин;  забезпечує взаємодію організму з зовнішнім середовищем. </vt:lpstr>
      <vt:lpstr>Презентация PowerPoint</vt:lpstr>
      <vt:lpstr>Презентация PowerPoint</vt:lpstr>
      <vt:lpstr> Анімальна (або соматична) нервова система  іннервує сому(кістки, з'єднання кісток, м'язи і шкіра) і орган чуття, регулює функції вольових рухів, звязує організм з навколишнім середовищем.    Вегетативна (автономна) нервова система іннервує всі нутрощі, серце, гладенькі мязи, судини(трофічна функція). Відповідає за гомеостаз, регулює обмінні процеси в органах і тканинах. </vt:lpstr>
      <vt:lpstr> Периферійна частина нервової системи складається з нервових утворень, які розташовані поза межами центральної частини (головного та спинного мозку):   - 12 пар черепних нервів (nn. craniales);  - 31 пари спинномозкових нервів (nn. spinales), їх розгалужень та терміналей (рецепторів та нервово-м`язевих синапсів)  - чутливих черепно-спинномозкових вузлів (ganglia craniospinalia sensoria); Приклад: ganglion trigeminale, ganglia spinalia;     - автономних  або вегетативних вузлів (ganglia autonomica);    </vt:lpstr>
      <vt:lpstr> </vt:lpstr>
      <vt:lpstr> Основним анатомічним і функціональним елементом ЦНС і ПНС є нервова клітина – нейроцит або нейрон (neuron).   Нейрон має:  - ядро;  - тіло клітини – навколоядро або перикаріон (pericaryon);  - один чи більше відростків (аксон і дендрити); Основна функція нейрона це проведення нервового імпульса.</vt:lpstr>
      <vt:lpstr>   1) мультиполярні (розташовані в центральній нервовій системі та в вегетативних вузлах периферійної нервової системи);  2) біполярні (розташовані в сітківці, в нюховій ділянці слизової оболонки носової порожнини; у внутрішньому вусі).    3) псевдоуніполярні (розташовані в чутливих черепно-спинномозкових вузлах);   4) уніполярні </vt:lpstr>
      <vt:lpstr>Презентация PowerPoint</vt:lpstr>
      <vt:lpstr> Аксон (центральний відросток), частіше всього довгий, має відносно невелику кількість гілок; зєднується з іншими нейронами і ефекторами (мязами, залозами та ін.).   Дендрити (периферичні відростки)  більш  короткі  в  порівнянні  з  аксоном, які  широко розгалужуються і закінчуються рецепторами, які сприймають нервові подразнення і трансформують їх в нервовий імпульс По дендритах нервовий імпульс передається від рецептора до тіла нервової клітини.</vt:lpstr>
      <vt:lpstr>Презентация PowerPoint</vt:lpstr>
      <vt:lpstr>Презентация PowerPoint</vt:lpstr>
      <vt:lpstr>      Екстероцептивна чутливість поділяється на:   1) поверхневу екстероцептивну чутливість (тактильна або дотикова, больова, температурна та ін.);   2) дистантну екстероцептивну чутливість (слух, зір, нюх).  Пропріоцептивна чутливість є глибокою і дає інформацію про розміщення або рухи тіла та його частин в просторі.   До пропріоцептивної чутливості відносять:  - суглобово-мязове почуття (власне пропріоцептивна чутливість);  - почуття тиску (визначається здатністю відрізнити тиск від простого дотику);  - вібраційну чутливість;  - почуття маси.  Інтероцептивна чутливість - відчуття, що виникають при подразненні внутрішніх органів.    </vt:lpstr>
      <vt:lpstr>  Життєдіяльність організму побудована на основі рефлексів. Термін “рефлекс” (від лат. reflexus  - зворотній рух) ввів Декарт.   Рефлекс - здійснена за участю нервової системи реакція організму у відповідь на подразнення, що надходять з зовнішнього або внутрішнього середовища.  Морфологічною основою рефлексу, як відповіді на подразнення, є рефлекторна дуга. Рефлекторна дуга складається з ланцюжка нейронів, які з'єднані синапсами. </vt:lpstr>
      <vt:lpstr>o</vt:lpstr>
      <vt:lpstr>  Рефлекторні дуги   Проста рефлекторна дуга складається з двох нейронів:  - афферентного (тіло нейрона розташоване в чутливих черепних або спинномозкових вузлах);   - еферентного (тіло нейрона розташоване в рухових ядрах або вегетативних вузлах).   Складна рефлекторна дуга включає: афферентний, вставний (кондуктор, інтернейрон) та еферентний нейрони. Вставних нейронів може бути декілька.  </vt:lpstr>
      <vt:lpstr>o</vt:lpstr>
      <vt:lpstr>Локалізація тіл нейронів рефлекторної дуги 1) Тіла рецепторних (аферентних) нейронів розташовані поза межами ЦНС - в чутливих вузлах черепних або спинномозкових нервів (ganglia craniospinalia sensoria).   2) Тіла проміжних нейронів розташовані в межах ЦНС – в чутливих ядрах задніх рогів спинного мозку або в їх гомологах – чутливих ядрах черепних нервів.   3) Тіла ефекторних (еферентних) нейронів знаходяться:  - в межах ЦНС (в рухових ядрах передніх рогів або їх гомологах  рухових ядрах черепних нервів)   - в вегетативних вузлах периферійної нервової системи.</vt:lpstr>
      <vt:lpstr>Презентация PowerPoint</vt:lpstr>
      <vt:lpstr>Презентация PowerPoint</vt:lpstr>
      <vt:lpstr>   Синапси  Нейрони з'єднуються між собою синапсами. Синапс – це ділянка функціонального контакту між аксональною мембраною одного нейрона і ефекторною клітиною або мембраною проміжного нейрона.   Аксони  нейронів можуть утворювати різні синапси:   - на дендритах іншого нейрона (аксодендритні);  - на тілі нейрона (перикаріоні) (аксосоматичні);  - на аксоні іншого нейрона (аксоаксональні )</vt:lpstr>
      <vt:lpstr>o</vt:lpstr>
      <vt:lpstr>       Клітинна будова ЦНС і ПНС   В ЦНС розрізняють два види речовин:  - сіра речовина (substantia grisea) – складається з тіл нейронів, які містять пігмент і органели, та відростків (1/27).   Сіра речовина утворює:  - кору (cortex) на поверхні великого мозку ( cerebrum) та мозочка (cerebellum); - ядра (nuclei) є компактною групою тіл нейронів, які схожі за походженням, функцією та будовою і розташовані в межах ЦНС;  - вузли (ganglion), є компактною групою тіл нейронів, які схожі за походженням, функцією та будовою і  розташовані за межами ЦНС. NB!  </vt:lpstr>
      <vt:lpstr>  Клітинна будова ЦНС і ПНС Біла речовина це відростки нейронів, оточених мієліном та нейроглією . Мієлін (від грецьк. myelos – мозок) – жирова субстанція молочно-білого кольору.  Функція мієліну:  - захисна (електроізолюючу) функція для нейронів; - сприяє швидкості проведення нервового імпульсу;  Мієлінова оболонка є подовженою, зміненою плазматичною мембраною, яка обернута в спіральному режимі навколо частини аксону. Мієлінова оболонка складається:   - з кратних сегментів мієліну, які є в ЦНС модифікованими подовженими відростками олігодендроцитів, а в ПНС – модифікованими відростками шваннівських клітин.</vt:lpstr>
      <vt:lpstr>o</vt:lpstr>
      <vt:lpstr> Нейроглія (neuroglia)  - важлива складова в будові нервової системи, що забезпечує опору нейронам ЦНС.  Термін глія (від грецьк. glia – клей) був введений в 1848 році визначним німецьким патологом Рудольфом Вірховим, який запропонував його для опису проміжних між нейронами ділянок, вважаючи їх аналогічними сполучній тканині, яка “цементує” або “склеює” клітини в інших органах. В подальшому, дослідженнями відомого італійського цитолога Каміло Гольджі в середині 1870-х років було доведено, що ці ділянки мозку складаються з особливого класу клітин, які відрізняються від нейронів. </vt:lpstr>
      <vt:lpstr>     Мієлінові і безмієлінові       периферійні нервові волокна.      1 – дендрити;      2 – нейролема шваннівської       клітини навколо безмієлінового       нервового волокна;      3 – ядро шваннівської клітини;      4 – аксон;       5 – мієлін;      6 – нейролема шваннівської       клітини;      7 – мієлінізована міжвузолова       ділянка;      8 – безмієлінова ділянка;      9 – ядро нейроцита;      10 – тіло нейроцита.</vt:lpstr>
      <vt:lpstr>Презентация PowerPoint</vt:lpstr>
      <vt:lpstr>Презентация PowerPoint</vt:lpstr>
      <vt:lpstr>Презентация PowerPoint</vt:lpstr>
      <vt:lpstr>          Похідні нервових гребенів     Клітини нервового гребеня мігрують у вентральному та бічних напрямках, утворюючи численні похідні: -чутливі вузли черепних та спинномозкових нервів;  -вегетативні вузли (симпатичні та парасимпатичні); - -шванівські клітини;  -клітини мозкової речовини надниркових залоз і парагангліїв;  -клітини дифузної ендокринної системи, павутинної та мякої мозкових оболонок, пігментні клітини.   </vt:lpstr>
      <vt:lpstr>                                                                             Пошарова будова нервової трубки        2,5-3 тиждень розвитку-стінка нервової трубки  складається з одного шару епітеліальних клітин призматичної форми – майбутніх епендимних клітин;       3-4 тижні розвитку - виникають три шари нервової трубки :  1) Внутрішній - епендимний або матричний шар - епітеліальне вистелення мозкових міхурів (епендима шлуночків головного мозку та центрального каналу спинного мозку) та джерело  розвитку майже всіх клітин ЦНС;               2) Середній, мантійний або плащовий шар складається з тіл нейробластів, які мігрували  з епендимного шару ;   3) Зовнішній шар або крайова вуаль - відростки клітин внутрішнього та мантійного шарів.         Sulcus limitans на внутрішній поверхні нервової трубки  ділить мантійний шар на крильну – дорсальну пластинку і базальну-вентральну пластинки. З крильної пластинки розвиваються задні роги спинного мозку, а з базальної пластинки – бічні і передні роги спинного мозку.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Анатомія похідних ромбоподібного і середнього мозку</vt:lpstr>
      <vt:lpstr>Презентация PowerPoint</vt:lpstr>
      <vt:lpstr>Презентация PowerPoint</vt:lpstr>
      <vt:lpstr>Презентация PowerPoint</vt:lpstr>
      <vt:lpstr>Головний мозок (encephalon)  Включає: - великий мозок (cerebrum),  - мозочок (cerebellum),  - стовбур головного мозку (truncus encephalicus) .  Стовбур головного мозку складається з: - myelencephalon – довгастий мозок - pons - міст - mesencephalon – середній мозок </vt:lpstr>
      <vt:lpstr> Truncus encephalicus:     - філогенетично найстаріша частина головного мозку (paleencephalon);   - він є безпосереднім продовженням та морфологічним перетворенням спинного мозку;   - зі стовбура мозку виходять в певному порядку послідовно III-ХII пари черепних нервів (від спинного мозку відходять спинномозкові нерви)  - стовбур мозку є сегментарним апаратом головного мозку.</vt:lpstr>
      <vt:lpstr> </vt:lpstr>
      <vt:lpstr>Ромбоподібний мозок      (rhombencephalon)</vt:lpstr>
      <vt:lpstr> Довгастий мозок (myelencephalon s. medulla oblongata) за свою форму одержав також назву цибулини (bulbus). Він становить відділ головного мозку, найближчий до спинного мозку, і є його безпосереднім продовженням. Його довжина приблизно 25 мм. В довгастому мозку розрізняють вентральну, дорсальну і бічні поверхні.</vt:lpstr>
      <vt:lpstr>Довгастий мозок  На вентральній поверхні по боках fissura mediana містяться два видовжених підвищення – піраміди довгастого мозку (pyramides medullae oblongatae), або піраміди цибулини (pyramides bulbi). Всередині кожної піраміди проходять волокна кірково-спинномозкових (пірамідних) шляхів. </vt:lpstr>
      <vt:lpstr>Довгастий мозок Дорсальна поверхня   складається з двох відділів:  - верхній входить до складу ромбоподібної ямки (дно IV шлуночка); - нижній лежить відкрито (поза ямкою).  Посередині нижнього відділу тягнеться задня серединна борозна (sulcus medianus posterior), яка розмежовує правий та лівий тонкі пучки (fasciculus gracilis)</vt:lpstr>
      <vt:lpstr>Довгастий мозок Бічна поверхня  Збоку від клиновидних пучків на бічній поверхні знаходяться  мозочкові ніжки (pedunculі cerebellaris inferiores), які зєднують довгастий мозок з мозочком;   латеральніше ніжок з задньобічної борозни (sulcus posterolateralis)  виходять корінці ІХ, Х, ХІ пар черепних нервів. </vt:lpstr>
      <vt:lpstr>Презентация PowerPoint</vt:lpstr>
      <vt:lpstr>Міст (pons) має: дві поверхні:  - вентральну – facies ventralis (що прилягає до clivus основи черепа);  - дорсальну – facies dorsalis (що обернена в порожнину ІV шлуночка). дві частини: - основну частину (pars basilaris pontis)  - покрив моста (tegmentum pontis);  Границя між ними - трапецієвидне тіло (corpus trapezoideum)</vt:lpstr>
      <vt:lpstr> Мозочок (cerebellum):  - є похідним ромбоподібного мозку і розвивається в звязку з рецепторами гравітації.  - є в усіх хребетних, розвинутий  по різному у представників одного і того ж класу тварин (це обумовлено характером рухів тварини: чим вони складніші, тим краще розвинутий мозочок).</vt:lpstr>
      <vt:lpstr>Презентация PowerPoint</vt:lpstr>
      <vt:lpstr>  Частини мозочка:  тіло мозочка та клаптико-вузликова частка (межа між ними - задньобічна щілина мозочка (fissura posterolateralis).       Тіло мозочка (corpus cerebelli)  включає:  - дві півкулі (hemispheria cerebelli); - червяк (vermis cerebelli), розташований між півкулями;  - три пари мозочкових ніжок (pedunculi cerebelli), звязують мозочок з іншими відділами головного мозку.</vt:lpstr>
      <vt:lpstr>Зовнішня будова мозочка  Поверхня мозочка вкрита шаром сірої речовини, яка складає кору мозочка (cortex cerebelli) і утворює вузькі звивини – листки мозочка (folia cerebelli), відокремлені  одна  від  одної  щілинами  мозочка (fissurae cerebelli).   Глибокі  щілини поділяють мозочок на часточки (lobuli cerebelli). Серед них слід виділити найбільш ізольовану маленьку часточку – клаптик (flocculus), а також звязану з клаптиком частину – вузлик (nodulus). </vt:lpstr>
      <vt:lpstr> Внутрішня будова мозочка Ядра мозочка (nuclei cerebelli):  - зубчасте ядро (nucleus dentatus) – філогенетично наймолодше. - коркоподібне ядро (nucleus emboliformis) – закриває hilum nuclei dentati, як корок отвір пляшки.  - кулясте ядро (nucleus globоsus) – містяться присередньо - ядро вершини (nucleus fastigii), від якого в бічний канатик спинного мозку прямує вершинно-спинномозковий шлях (tractus fastigiospinalis).</vt:lpstr>
      <vt:lpstr>Мозочкові ніжки (pedunculi cerebellares) зєднуєть мозочок з іншими відділами головного мозку: - верхня мозочкова ніжка (pedunculus cerebellaris superior - зєднує мозочок з середнім мозком. -середня мозочкова ніжка (pedunculus cerebellaris medius) – з’єднує мозочок з півкулями великого мозку. - нижня мозочкова ніжка (pedunculus cerebellaris inferior) звязує мозочок з довгастим мозком. </vt:lpstr>
      <vt:lpstr> Четвертий шлуночок (ventriculus quartus) є непарною порожниною ромбоподібного мозку; він містить спинномозкову рідину і сполучається: - вгорі через водопровід середнього мозку з третім шлуночком; - внизу з центральним каналом спинного мозку;  - через отвори в судинному прошарку (tela choroidea) з підпавутинним простором головного мозку.</vt:lpstr>
      <vt:lpstr>Середній мозок (mesencephalon)</vt:lpstr>
      <vt:lpstr>Середній мозок (mesencephalon)</vt:lpstr>
      <vt:lpstr>Середній мозок  Пластинка покрівлі (чотиригорбкова пластинка), lamina tecti (lamina quadrigemina), має: - два верхніх горбка (colliculi superiores) – підкіркові центри зору; -  два нижніх горбка (colliculi inferiores).  Ніжки мозку (pedunculi cerebri) – обмежують з боків міжніжкову ямку (fossa interpeduncularis), дно якої утворене задньою пронизною речовиною (substantia perforata posterior).</vt:lpstr>
      <vt:lpstr>Презентация PowerPoint</vt:lpstr>
      <vt:lpstr>Середній мозок  (внутрішня будова)</vt:lpstr>
      <vt:lpstr>Презентация PowerPoint</vt:lpstr>
      <vt:lpstr>Анатомія проміжного мозку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Складовими telencephalon  s. сerebrum є: </vt:lpstr>
      <vt:lpstr>Презентация PowerPoint</vt:lpstr>
      <vt:lpstr>Презентация PowerPoint</vt:lpstr>
      <vt:lpstr>Презентация PowerPoint</vt:lpstr>
      <vt:lpstr>    Російський фізіолог І.П. Павлов розділив мозкову кору за функціональними ознаками на різні зони і назвав їх кірковими кінцями аналізаторів:  1) першої сигнальної системи (конкретне мислення);  2) другої сигнальної системи  (абстрактне мислення, пов’язане з мовою).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Кожен з органів чуття є частиною аналізатора, який за І.П.Павловим, складається з трьох частин:</vt:lpstr>
      <vt:lpstr> - периферійна частина – рецептори, які визначають специфіку органів чуття та трансформують енергію зовнішнього подразнення у нервовий процес;</vt:lpstr>
      <vt:lpstr>   - кондуктор (провідник) шляхів проведення нервового подразнення – нерви та екстероцептивні провідні шляхи спинного та головного мозку;   </vt:lpstr>
      <vt:lpstr> - кірковий кінець аналізатора – нейрони проекційних зон кори головного мозку (зорові, слухові і т.п.) де відбувається аналіз та синтез отриманих відчуттів. </vt:lpstr>
      <vt:lpstr>Презентация PowerPoint</vt:lpstr>
      <vt:lpstr>Презентация PowerPoint</vt:lpstr>
      <vt:lpstr> Зір – це складний фізіологічний процес, який забезпечує визначення світла, кольору, форми, величини, руху, віддаленості, міжпросторових відношень предметів і об’єктів в оточуючому світі. </vt:lpstr>
      <vt:lpstr> Зоровий аналізатор здійснює орієнтацію в навколишньому середовищі значно більшою мірою порівняно з іншими аналізаторами (людина отримує 75-85 % інформації через зоровий аналізатор). Адекватним стимулом для сітківки ока служить видимий спектр електромагнітних хвиль в межах від 400 до 800 нм.</vt:lpstr>
      <vt:lpstr> Око та структури його утворів (oculus et structurae pertinentеs) складаються з: 1) очного яблука,  2) зорового нерва,  3) додаткових структур ока (зовнішні м’язи очного яблука, брови, повіки, кон'юнктива, сльозовий апарат). </vt:lpstr>
      <vt:lpstr> Зорова функція – сприймання світлових коливань певної частоти здійснюється очним яблуком (або у вужчому розумінні однією з його оболонок - сітківкою), яке в сукупності з системою нервових провідників і мозкових центрів, забезпечує передавання світлових подразнень і перетворення їх у зорові образи.</vt:lpstr>
      <vt:lpstr> За допомогою додаткових структур ока здійснюється захист, опора, рухи, циркуляція рідин та іннервація ока.</vt:lpstr>
      <vt:lpstr>q</vt:lpstr>
      <vt:lpstr> (bulbus oculi) має форму неправильної кулі. На очному яблуці виділяють: передній полюс (polus anterior) – центр передньої поверхні рогівки; задній полюс (polus posterior) – діаметрально протилежну точку, розміщену трохи назовні від входу зорового нерва і сполучену з переднім полюсом прямою лінією – зовнішньою віссю очного яблука (axis bulbi externus) (дорівнює приблизно 24 мм).</vt:lpstr>
      <vt:lpstr>q</vt:lpstr>
      <vt:lpstr> Очне яблуко містить три оболонки:                                  1) волокниста, 2) судинна 3) внутрішня. Вони послідовно обгортають ядро і утворюють разом з ним складний анатомо-функціональний комплекс – очне яблуко. Ядро складається з світлозаломлюючих середовищ, що заповнюють його камери: передню, задню та зазадню, або склисту.  </vt:lpstr>
      <vt:lpstr>Презентация PowerPoint</vt:lpstr>
      <vt:lpstr>Презентация PowerPoint</vt:lpstr>
      <vt:lpstr>Презентация PowerPoint</vt:lpstr>
      <vt:lpstr>Судинна оболонка очного яблука (Tunica vasculosa bulbi)</vt:lpstr>
      <vt:lpstr>Презентация PowerPoint</vt:lpstr>
      <vt:lpstr>Презентация PowerPoint</vt:lpstr>
      <vt:lpstr>Презентация PowerPoint</vt:lpstr>
      <vt:lpstr>q</vt:lpstr>
      <vt:lpstr>q</vt:lpstr>
      <vt:lpstr>q</vt:lpstr>
      <vt:lpstr>q</vt:lpstr>
      <vt:lpstr>Презентация PowerPoint</vt:lpstr>
      <vt:lpstr>  (retina) – внутрішня, найважливіша з оболонок очного яблука, безпосередньо прилягає до судинної оболонки на  всьому її протязі, аж до краю зіниці. Сітківка тонка, майже прозора. У ній можна розрізнити дві принципово різні за будовою частини:  1) велику, зорову частину;  2) меншу, сліпу частину.</vt:lpstr>
      <vt:lpstr>q</vt:lpstr>
      <vt:lpstr>q</vt:lpstr>
      <vt:lpstr> У задньому відділі дна очного яблука на сітківці особливо виділяються дві ділянки:  а) диск зорового нерва (discus nervi optici) – початок зорового нерва; б) жовта пляма - скопичення колбочок. У ділянці диска зорового нерва нейросенсорних клітин (паличок та колбочок) немає, тому тут розташована функціонально сліпа пляма.</vt:lpstr>
      <vt:lpstr>Презентация PowerPoint</vt:lpstr>
      <vt:lpstr>  Кришталик (lens) має вигляд двоопуклої лінзи із заокругленим краєм та із задньою більш опуклою поверхнею, яка має діаметр 9-10 мм. </vt:lpstr>
      <vt:lpstr>Презентация PowerPoint</vt:lpstr>
      <vt:lpstr>q</vt:lpstr>
      <vt:lpstr>Презентация PowerPoint</vt:lpstr>
      <vt:lpstr>Презентация PowerPoint</vt:lpstr>
      <vt:lpstr>Презентация PowerPoint</vt:lpstr>
      <vt:lpstr>Презентация PowerPoint</vt:lpstr>
      <vt:lpstr> Передня і задня камери очного яблука містять водянисту вологу (humor aquosus) – прозору безбарвну рідину з питомою вагою 1,005-1,007 і показником заломлення 1,33. До її складу входять вода, трохи білка, мінеральних солей, тіаміну, аскорбінової кислоти, глюкози, кисню. </vt:lpstr>
      <vt:lpstr>Водяниста волога має велике значення в живленні очного яблука, як заломлююче середовище належить також до складу його оптичної системи. Вона продукується епітелієм війкових відростків за участю кровоносних капілярів, що залягають у їх товщі.</vt:lpstr>
      <vt:lpstr>Презентация PowerPoint</vt:lpstr>
      <vt:lpstr>         Додаткові структури ока  За новітньою редакцією Міжнародної анатомічної номенклатури до власне додаткових структур ока (structurae oculi accessoriae) належать сполучнотканинні утворення очної ямки.     В очній ямці, крім очного яблука, міститься клітковина, фасції, м’язи, судини, нерви. Клітковина пронизана пластинками сполучної тканини, що виходять з окістя очної ямки. Окістя очної ямки (periorbita) міцно зрощене з кістками тільки по краю та в глибині очної ямки.</vt:lpstr>
      <vt:lpstr>Презентация PowerPoint</vt:lpstr>
      <vt:lpstr>Презентация PowerPoint</vt:lpstr>
      <vt:lpstr>  Брова, повіки, сполучна оболонка      (кон'юктива)  Брова (supercilium), повіки (palpebrae), сполучна оболонка або кон'юктива (tunica conjuctiva) належать до захисного апарату ока.  Повіки, верхня (palpebra superior) і нижня (palpebra inferior), становлять шкірні складки, які прикривають очне яблуко спереду. Шкіра повік дуже тонка, ніжна, бідна на жирову клітковину. Вона рихло з'єднанна з тканинами, розташованими глибше, що зумовлює легке поширення її набряків.</vt:lpstr>
      <vt:lpstr>Презентация PowerPoint</vt:lpstr>
      <vt:lpstr> Сльозовий апарат    У сльозовому апараті (apparatus lacrimalis) розрізняють дві частини:  1) залози, які виділяють сльозу (сама сльозова залоза та сполучнооболонкові залози);  2) сльозові шляхи, що відводять сльозу зі сполучнооболонкового мішка (сльозовий струмок, сльозове озеро, сльозові сосочки, сльозові точки, сльозові канальці, сльозовий мішок, носово-сльозова протока).</vt:lpstr>
      <vt:lpstr> Секрет сльозової залози – сльози (lacrime) містять 98% води, близько 0,1% білка, 0,8% мінеральних солей, трохи роданіду калію, а також епітелій, слиз, жир і лізоцим (фермент, що руйнує клітинні оболонки деяких бактерій). Сльозовий аппарат є захисним пристосуванням ока - зволожує передню поверхню очного яблука, полегшує ковзання повік по ньому і підтримує прозорість рогівки; крім того, сльозами вимиваються зі сполучнооболонкового мішка, потрапляючі в нього дрібні чужорідні тіла.</vt:lpstr>
      <vt:lpstr>q</vt:lpstr>
      <vt:lpstr>Зоровий нерв і провідні шляхи зорового аналізатора   Зоровий нерв (n. opticus), утворений довгими осьовими циліндрами гангліозних клітин сітківки (тіло ІІІ нейрона зорового шляху)  Розрізняють чотири частини зорового нерва: а)внутрішньоочну, б)очноямкову, в) канальну,  г)внутрішньочерепну.</vt:lpstr>
      <vt:lpstr>q</vt:lpstr>
      <vt:lpstr>q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надзвичайно складний апарат, який сприймає звукові коливання, а також напрямок сили земного тяжіння  та прискорення тіла людини, приймаючи тим самим участь у регулюванні довільних рухів. </vt:lpstr>
      <vt:lpstr>Вухо складається: 1. Зовнішнього вуха.  2. Середнього вуха. 3. Внутрішнього вуха.   Вухо є периферійною частиною двох аналізаторів: слухового та стато-кінетичного. </vt:lpstr>
      <vt:lpstr>Кірковий кінець слухового аналізатора має надзвичайно важливе значення у розвитку пам’яті, інтелекту, мовної культури людини, у формуванні її мислення.</vt:lpstr>
      <vt:lpstr>Зовнішнє вухо (auris externa) </vt:lpstr>
      <vt:lpstr> Зовнішнього вуха включає: вушну раковину (auricula),  зовнішній слуховий хід (meatus acusticus externus)           барабанну перетинку (membrana tympani). </vt:lpstr>
      <vt:lpstr>Презентация PowerPoint</vt:lpstr>
      <vt:lpstr>Презентация PowerPoint</vt:lpstr>
      <vt:lpstr>сприяє концентрації звуків і направляє їх в зовнішній слуховий хід;  бере участь в обмеженні потоку слухових сигналів, що надходять з тильної  сторони голови; бере участь в ототопіці - визначенні спрямування звуків, які надходять з різних боків. </vt:lpstr>
      <vt:lpstr> Вушна раковина являє собою своєрідну зігнуту хрящову пластинку покриту охрящем і шкірою. Нижня її частина не має хряща і утримує жирову клітковину – lobulus auriculaе. Лійкоподібно звужуючись в медіальному напрямку вушна раковина переходить в зовнішній слуховий хід.</vt:lpstr>
      <vt:lpstr>Презентация PowerPoint</vt:lpstr>
      <vt:lpstr>Середня  довжина  його  у  дорослого  становить близько 25 мм. Просвіт зовнішнього слухового ходу має форму еліпса; його діаметр коливається від 6 до 9 мм. Meatus acusticus externus має складний S-подібний хід, що треба мати на увазі при дослідженні його у живої людини.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Півколові канали                   (canales semicirculares)  мають дугоподібну форму і лежать в трьох взаємоперпендикулярних площинах:  1) горизонтальній (бічний півколовий канал (canalis semicircularis lateralis));  2) сагітальній (передній півколовий канал (canalis semicircularis anterior), який проходить перпендикулярно до довгої осі піраміди);  3) фронтальній (задній півколовий канал (canalis semicircularis posterior), який проходить паралельно задній поверхні піраміди).</vt:lpstr>
      <vt:lpstr>Презентация PowerPoint</vt:lpstr>
      <vt:lpstr>Перетинчастий лабіринт                           (labyrinthus membranaceus) - міститься всередині кісткового лабіринту, форму якого він почасти копіює. Стінки перетинчастого лабіринту побудовані з волокнистої сполучної тканини і вистелені епітелієм. Через те, що розміри перетинчастого лабіринту значно менші від розмірів кісткового лабіринту, між ними утворюється перилімфатичний простір (spatium perilymphaticum), який заповнений прозорою лімфоподібною рідиною, що зветься перилімфою (perilympha).</vt:lpstr>
      <vt:lpstr>Презентация PowerPoint</vt:lpstr>
      <vt:lpstr> Перилімфа відтікає з spatium perilymphaticum через водопровід завитки (aqueductus cochleae). Всередині перетинчастого лабіринта знаходиться подібна до перилімфи рідина, яка має назву ендолімфи (endolympha).    Перетинчастий лабіринт є складною системою сполучених між собою порожнин і протоків, серед яких виділяють присінковий лабіринт, півколові протоки та завиткову протоку.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Відростки тіл других нейронів від вестибулярних ядер ідуть, як у висхідному так і низхідному напрямках. В висхідному напрямку - до латеральних ядер таламуса – третій нейрон,  а потім через задню ніжку внутрішньої капсули до скроневої та тім'яної часток.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ЦНС. Анатомія похідних ромбовидного, середнього та переднього мозку</dc:title>
  <dc:creator>Admin</dc:creator>
  <cp:lastModifiedBy>Anton Stupin</cp:lastModifiedBy>
  <cp:revision>16</cp:revision>
  <dcterms:created xsi:type="dcterms:W3CDTF">2017-02-02T09:27:13Z</dcterms:created>
  <dcterms:modified xsi:type="dcterms:W3CDTF">2024-10-22T07:46:22Z</dcterms:modified>
</cp:coreProperties>
</file>