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7"/>
  </p:notesMasterIdLst>
  <p:sldIdLst>
    <p:sldId id="911" r:id="rId2"/>
    <p:sldId id="847" r:id="rId3"/>
    <p:sldId id="257" r:id="rId4"/>
    <p:sldId id="258" r:id="rId5"/>
    <p:sldId id="912" r:id="rId6"/>
    <p:sldId id="259" r:id="rId7"/>
    <p:sldId id="262" r:id="rId8"/>
    <p:sldId id="263" r:id="rId9"/>
    <p:sldId id="850" r:id="rId10"/>
    <p:sldId id="853" r:id="rId11"/>
    <p:sldId id="856" r:id="rId12"/>
    <p:sldId id="920" r:id="rId13"/>
    <p:sldId id="860" r:id="rId14"/>
    <p:sldId id="862" r:id="rId15"/>
    <p:sldId id="503" r:id="rId16"/>
    <p:sldId id="504" r:id="rId17"/>
    <p:sldId id="879" r:id="rId18"/>
    <p:sldId id="535" r:id="rId19"/>
    <p:sldId id="542" r:id="rId20"/>
    <p:sldId id="545" r:id="rId21"/>
    <p:sldId id="546" r:id="rId22"/>
    <p:sldId id="547" r:id="rId23"/>
    <p:sldId id="548" r:id="rId24"/>
    <p:sldId id="550" r:id="rId25"/>
    <p:sldId id="551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2" r:id="rId35"/>
    <p:sldId id="881" r:id="rId36"/>
    <p:sldId id="884" r:id="rId37"/>
    <p:sldId id="885" r:id="rId38"/>
    <p:sldId id="886" r:id="rId39"/>
    <p:sldId id="563" r:id="rId40"/>
    <p:sldId id="889" r:id="rId41"/>
    <p:sldId id="890" r:id="rId42"/>
    <p:sldId id="566" r:id="rId43"/>
    <p:sldId id="567" r:id="rId44"/>
    <p:sldId id="568" r:id="rId45"/>
    <p:sldId id="581" r:id="rId46"/>
    <p:sldId id="582" r:id="rId47"/>
    <p:sldId id="583" r:id="rId48"/>
    <p:sldId id="584" r:id="rId49"/>
    <p:sldId id="585" r:id="rId50"/>
    <p:sldId id="595" r:id="rId51"/>
    <p:sldId id="601" r:id="rId52"/>
    <p:sldId id="607" r:id="rId53"/>
    <p:sldId id="608" r:id="rId54"/>
    <p:sldId id="609" r:id="rId55"/>
    <p:sldId id="899" r:id="rId56"/>
    <p:sldId id="610" r:id="rId57"/>
    <p:sldId id="611" r:id="rId58"/>
    <p:sldId id="612" r:id="rId59"/>
    <p:sldId id="613" r:id="rId60"/>
    <p:sldId id="614" r:id="rId61"/>
    <p:sldId id="615" r:id="rId62"/>
    <p:sldId id="616" r:id="rId63"/>
    <p:sldId id="640" r:id="rId64"/>
    <p:sldId id="641" r:id="rId65"/>
    <p:sldId id="648" r:id="rId66"/>
    <p:sldId id="649" r:id="rId67"/>
    <p:sldId id="650" r:id="rId68"/>
    <p:sldId id="652" r:id="rId69"/>
    <p:sldId id="653" r:id="rId70"/>
    <p:sldId id="654" r:id="rId71"/>
    <p:sldId id="926" r:id="rId72"/>
    <p:sldId id="655" r:id="rId73"/>
    <p:sldId id="657" r:id="rId74"/>
    <p:sldId id="661" r:id="rId75"/>
    <p:sldId id="663" r:id="rId76"/>
    <p:sldId id="707" r:id="rId77"/>
    <p:sldId id="716" r:id="rId78"/>
    <p:sldId id="717" r:id="rId79"/>
    <p:sldId id="718" r:id="rId80"/>
    <p:sldId id="719" r:id="rId81"/>
    <p:sldId id="722" r:id="rId82"/>
    <p:sldId id="738" r:id="rId83"/>
    <p:sldId id="739" r:id="rId84"/>
    <p:sldId id="740" r:id="rId85"/>
    <p:sldId id="928" r:id="rId86"/>
    <p:sldId id="745" r:id="rId87"/>
    <p:sldId id="746" r:id="rId88"/>
    <p:sldId id="747" r:id="rId89"/>
    <p:sldId id="748" r:id="rId90"/>
    <p:sldId id="751" r:id="rId91"/>
    <p:sldId id="752" r:id="rId92"/>
    <p:sldId id="753" r:id="rId93"/>
    <p:sldId id="755" r:id="rId94"/>
    <p:sldId id="756" r:id="rId95"/>
    <p:sldId id="760" r:id="rId96"/>
    <p:sldId id="761" r:id="rId97"/>
    <p:sldId id="763" r:id="rId98"/>
    <p:sldId id="768" r:id="rId99"/>
    <p:sldId id="769" r:id="rId100"/>
    <p:sldId id="770" r:id="rId101"/>
    <p:sldId id="772" r:id="rId102"/>
    <p:sldId id="777" r:id="rId103"/>
    <p:sldId id="779" r:id="rId104"/>
    <p:sldId id="780" r:id="rId105"/>
    <p:sldId id="781" r:id="rId106"/>
    <p:sldId id="784" r:id="rId107"/>
    <p:sldId id="792" r:id="rId108"/>
    <p:sldId id="793" r:id="rId109"/>
    <p:sldId id="805" r:id="rId110"/>
    <p:sldId id="806" r:id="rId111"/>
    <p:sldId id="816" r:id="rId112"/>
    <p:sldId id="817" r:id="rId113"/>
    <p:sldId id="821" r:id="rId114"/>
    <p:sldId id="825" r:id="rId115"/>
    <p:sldId id="846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728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0A574-F483-4B01-8C1E-0DAD1C403A03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045B6-E0B5-4DBB-A333-8D61971BE6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9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23975C-4EB8-485D-8900-C8AE957A6FBE}" type="slidenum">
              <a:rPr lang="uk-UA" smtClean="0"/>
              <a:pPr eaLnBrk="1" hangingPunct="1"/>
              <a:t>15</a:t>
            </a:fld>
            <a:endParaRPr lang="uk-UA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1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C4298-8E58-418A-BDF3-08E2245A6E20}" type="slidenum">
              <a:rPr lang="uk-UA" smtClean="0"/>
              <a:pPr/>
              <a:t>74</a:t>
            </a:fld>
            <a:endParaRPr lang="uk-UA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2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A04F2B-E571-40E4-B5BE-FE84BF9EACC7}" type="slidenum">
              <a:rPr lang="uk-UA" smtClean="0"/>
              <a:pPr eaLnBrk="1" hangingPunct="1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84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F64211-79E5-4448-8370-FEFA16C2DC31}" type="slidenum">
              <a:rPr lang="uk-UA" smtClean="0"/>
              <a:pPr eaLnBrk="1" hangingPunct="1"/>
              <a:t>50</a:t>
            </a:fld>
            <a:endParaRPr lang="uk-UA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6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B424DC-D88C-43A4-8AEA-DDF955282A8E}" type="slidenum">
              <a:rPr lang="uk-UA" smtClean="0"/>
              <a:pPr eaLnBrk="1" hangingPunct="1"/>
              <a:t>52</a:t>
            </a:fld>
            <a:endParaRPr lang="uk-UA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73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E6E2-7D84-4F80-8696-796E73E30BA4}" type="slidenum">
              <a:rPr lang="uk-UA" smtClean="0"/>
              <a:pPr/>
              <a:t>67</a:t>
            </a:fld>
            <a:endParaRPr lang="uk-UA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70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8EEC5-DD17-4687-9F0B-59D95B078DA0}" type="slidenum">
              <a:rPr lang="uk-UA" smtClean="0"/>
              <a:pPr/>
              <a:t>68</a:t>
            </a:fld>
            <a:endParaRPr lang="uk-UA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49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BBC18-C370-485A-9C50-7A46A2E0258A}" type="slidenum">
              <a:rPr lang="uk-UA" smtClean="0"/>
              <a:pPr/>
              <a:t>70</a:t>
            </a:fld>
            <a:endParaRPr lang="uk-UA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6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09856A-857E-4498-A6F9-5F3DD4A12974}" type="slidenum">
              <a:rPr lang="uk-UA" smtClean="0"/>
              <a:pPr/>
              <a:t>72</a:t>
            </a:fld>
            <a:endParaRPr lang="uk-UA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0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33828-DE60-4288-8F36-338873C6AAF2}" type="slidenum">
              <a:rPr lang="uk-UA" smtClean="0"/>
              <a:pPr/>
              <a:t>73</a:t>
            </a:fld>
            <a:endParaRPr lang="uk-UA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4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6.png"/><Relationship Id="rId7" Type="http://schemas.openxmlformats.org/officeDocument/2006/relationships/image" Target="../media/image8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http://i.ytimg.com/vi/a5YBgLc-gX8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5288" y="-171450"/>
            <a:ext cx="9934576" cy="745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435280" cy="564949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  <a:defRPr/>
            </a:pPr>
            <a:r>
              <a:rPr lang="ru-RU" sz="8400" dirty="0" err="1">
                <a:solidFill>
                  <a:srgbClr val="FFC000"/>
                </a:solidFill>
              </a:rPr>
              <a:t>Анатомія</a:t>
            </a:r>
            <a:r>
              <a:rPr lang="ru-RU" sz="8400" dirty="0">
                <a:solidFill>
                  <a:srgbClr val="FFC000"/>
                </a:solidFill>
              </a:rPr>
              <a:t> </a:t>
            </a:r>
            <a:r>
              <a:rPr lang="ru-RU" sz="8400" dirty="0" err="1">
                <a:solidFill>
                  <a:srgbClr val="FFC000"/>
                </a:solidFill>
              </a:rPr>
              <a:t>серцево-судинної</a:t>
            </a:r>
            <a:r>
              <a:rPr lang="ru-RU" sz="8400" dirty="0">
                <a:solidFill>
                  <a:srgbClr val="FFC000"/>
                </a:solidFill>
              </a:rPr>
              <a:t> та </a:t>
            </a:r>
            <a:r>
              <a:rPr lang="ru-RU" sz="8400" dirty="0" err="1">
                <a:solidFill>
                  <a:srgbClr val="FFC000"/>
                </a:solidFill>
              </a:rPr>
              <a:t>лімфатичної</a:t>
            </a:r>
            <a:r>
              <a:rPr lang="ru-RU" sz="8400" dirty="0">
                <a:solidFill>
                  <a:srgbClr val="FFC000"/>
                </a:solidFill>
              </a:rPr>
              <a:t> систем: структурна </a:t>
            </a:r>
            <a:r>
              <a:rPr lang="ru-RU" sz="8400" dirty="0" err="1">
                <a:solidFill>
                  <a:srgbClr val="FFC000"/>
                </a:solidFill>
              </a:rPr>
              <a:t>організація</a:t>
            </a:r>
            <a:r>
              <a:rPr lang="ru-RU" sz="8400" dirty="0">
                <a:solidFill>
                  <a:srgbClr val="FFC000"/>
                </a:solidFill>
              </a:rPr>
              <a:t> та </a:t>
            </a:r>
            <a:r>
              <a:rPr lang="ru-RU" sz="8400" dirty="0" err="1">
                <a:solidFill>
                  <a:srgbClr val="FFC000"/>
                </a:solidFill>
              </a:rPr>
              <a:t>клінічні</a:t>
            </a:r>
            <a:r>
              <a:rPr lang="ru-RU" sz="8400" dirty="0">
                <a:solidFill>
                  <a:srgbClr val="FFC000"/>
                </a:solidFill>
              </a:rPr>
              <a:t> </a:t>
            </a:r>
            <a:r>
              <a:rPr lang="ru-RU" sz="8400" dirty="0" err="1">
                <a:solidFill>
                  <a:srgbClr val="FFC000"/>
                </a:solidFill>
              </a:rPr>
              <a:t>аспекти.Будова</a:t>
            </a:r>
            <a:r>
              <a:rPr lang="ru-RU" sz="8400" dirty="0">
                <a:solidFill>
                  <a:srgbClr val="FFC000"/>
                </a:solidFill>
              </a:rPr>
              <a:t> </a:t>
            </a:r>
            <a:r>
              <a:rPr lang="ru-RU" sz="8400" dirty="0" err="1">
                <a:solidFill>
                  <a:srgbClr val="FFC000"/>
                </a:solidFill>
              </a:rPr>
              <a:t>серця</a:t>
            </a:r>
            <a:r>
              <a:rPr lang="ru-RU" sz="8400" dirty="0">
                <a:solidFill>
                  <a:srgbClr val="FFC000"/>
                </a:solidFill>
              </a:rPr>
              <a:t>. </a:t>
            </a:r>
          </a:p>
          <a:p>
            <a:pPr marL="0" indent="0" algn="ctr">
              <a:buNone/>
              <a:defRPr/>
            </a:pPr>
            <a:endParaRPr lang="ru-RU" sz="8400" dirty="0">
              <a:solidFill>
                <a:srgbClr val="FFC000"/>
              </a:solidFill>
            </a:endParaRPr>
          </a:p>
          <a:p>
            <a:pPr marL="0" indent="0" algn="ctr">
              <a:buNone/>
              <a:defRPr/>
            </a:pPr>
            <a:endParaRPr lang="ru-RU" sz="5400" dirty="0">
              <a:solidFill>
                <a:srgbClr val="FFC000"/>
              </a:solidFill>
            </a:endParaRPr>
          </a:p>
          <a:p>
            <a:pPr marL="0" indent="0" algn="ctr">
              <a:buNone/>
              <a:defRPr/>
            </a:pPr>
            <a:endParaRPr lang="ru-RU" sz="5400" dirty="0">
              <a:solidFill>
                <a:srgbClr val="FFC000"/>
              </a:solidFill>
            </a:endParaRPr>
          </a:p>
          <a:p>
            <a:pPr marL="0" indent="0" algn="ctr">
              <a:buNone/>
              <a:defRPr/>
            </a:pPr>
            <a:r>
              <a:rPr lang="ru-RU" sz="5400" dirty="0" err="1">
                <a:solidFill>
                  <a:schemeClr val="bg1"/>
                </a:solidFill>
              </a:rPr>
              <a:t>Завідувач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кафедри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описової</a:t>
            </a:r>
            <a:r>
              <a:rPr lang="ru-RU" sz="5400" dirty="0">
                <a:solidFill>
                  <a:schemeClr val="bg1"/>
                </a:solidFill>
              </a:rPr>
              <a:t> та </a:t>
            </a:r>
            <a:r>
              <a:rPr lang="ru-RU" sz="5400" dirty="0" err="1">
                <a:solidFill>
                  <a:schemeClr val="bg1"/>
                </a:solidFill>
              </a:rPr>
              <a:t>клінічної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анатомії</a:t>
            </a:r>
            <a:endParaRPr lang="ru-RU" sz="5400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ru-RU" sz="5400" dirty="0" err="1">
                <a:solidFill>
                  <a:schemeClr val="bg1"/>
                </a:solidFill>
              </a:rPr>
              <a:t>Професор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Дзевульська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Ірина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Вікторівна</a:t>
            </a:r>
            <a:endParaRPr lang="ru-RU" sz="5400" dirty="0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ru-RU" sz="5400" dirty="0">
                <a:solidFill>
                  <a:srgbClr val="FFC000"/>
                </a:solidFill>
              </a:rPr>
            </a:b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535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5B90E6-20BE-4986-9E38-D98CADFA3750}" type="slidenum">
              <a:rPr lang="uk-UA" smtClean="0"/>
              <a:pPr eaLnBrk="1" hangingPunct="1"/>
              <a:t>10</a:t>
            </a:fld>
            <a:endParaRPr lang="uk-UA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  <a:defRPr/>
            </a:pPr>
            <a:r>
              <a:rPr lang="uk-UA" sz="4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Мале коло кровообігу</a:t>
            </a:r>
            <a:r>
              <a:rPr lang="uk-UA" sz="2400" b="1" dirty="0"/>
              <a:t> починається у правому шлуночку серця, звідки виходить легеневий стовбур, а закінчується у лівому передсерді, куди впадають легеневі вени.  </a:t>
            </a:r>
          </a:p>
          <a:p>
            <a:pPr marL="0" indent="442913" algn="just" eaLnBrk="1" hangingPunct="1">
              <a:buFontTx/>
              <a:buNone/>
              <a:defRPr/>
            </a:pPr>
            <a:endParaRPr lang="uk-UA" sz="4800" b="1" dirty="0"/>
          </a:p>
        </p:txBody>
      </p:sp>
      <p:pic>
        <p:nvPicPr>
          <p:cNvPr id="5" name="Picture 4" descr="судини легеневого кола к 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911321"/>
            <a:ext cx="5544616" cy="433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492132"/>
      </p:ext>
    </p:extLst>
  </p:cSld>
  <p:clrMapOvr>
    <a:masterClrMapping/>
  </p:clrMapOvr>
  <p:transition>
    <p:cover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062D13-F745-46BF-BAA1-F0892FF30099}" type="slidenum">
              <a:rPr lang="uk-UA" smtClean="0"/>
              <a:pPr/>
              <a:t>100</a:t>
            </a:fld>
            <a:endParaRPr lang="uk-UA"/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9144000" cy="6297613"/>
          </a:xfrm>
        </p:spPr>
        <p:txBody>
          <a:bodyPr/>
          <a:lstStyle/>
          <a:p>
            <a:pPr>
              <a:buFontTx/>
              <a:buNone/>
            </a:pPr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лімфатичних судинах </a:t>
            </a:r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vasa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lymphatica</a:t>
            </a:r>
            <a:r>
              <a:rPr lang="uk-UA" sz="54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 відтікає лімфа від </a:t>
            </a:r>
            <a:r>
              <a:rPr lang="uk-UA" sz="5400" dirty="0" err="1">
                <a:latin typeface="Times New Roman" pitchFamily="18" charset="0"/>
                <a:cs typeface="Times New Roman" pitchFamily="18" charset="0"/>
              </a:rPr>
              <a:t>лімфокапілярних</a:t>
            </a:r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 сіток</a:t>
            </a:r>
            <a:endParaRPr lang="uk-UA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75522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b="1" u="sng" dirty="0">
                <a:latin typeface="Times New Roman" pitchFamily="18" charset="0"/>
                <a:cs typeface="Times New Roman" pitchFamily="18" charset="0"/>
              </a:rPr>
              <a:t>Лімфатичні судини</a:t>
            </a:r>
            <a:endParaRPr lang="uk-UA" sz="6600" u="sng" dirty="0"/>
          </a:p>
        </p:txBody>
      </p:sp>
    </p:spTree>
    <p:extLst>
      <p:ext uri="{BB962C8B-B14F-4D97-AF65-F5344CB8AC3E}">
        <p14:creationId xmlns:p14="http://schemas.microsoft.com/office/powerpoint/2010/main" val="104651703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0"/>
            <a:ext cx="91440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Характерною ознакою лімфатичних судин є наявність в них 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клапанів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лімфатичних заслінок 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valvulae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lymphaticae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Вони пропускають лімфу тільки в одному напрямку від периферії у бік вузлів, стовбурів та проток. Клапани утворені складками внутрішньої оболонки з невеликою кількістю сполучної тканини. У товщі стулки кожний клапан складається з двох складок внутрішньої оболонки, розміщених один проти одного. Відстань між клапанами від 2-3мм. До 12-15мм. У тому місці, де розташовані клапани, судина звужена, тому лімфатичні судини мають характерний </a:t>
            </a:r>
            <a:r>
              <a:rPr lang="uk-UA" sz="3200" b="1" u="sng" dirty="0" err="1">
                <a:latin typeface="Times New Roman" pitchFamily="18" charset="0"/>
                <a:cs typeface="Times New Roman" pitchFamily="18" charset="0"/>
              </a:rPr>
              <a:t>чоткоподібний</a:t>
            </a:r>
            <a:r>
              <a:rPr lang="uk-UA" sz="3200" b="1" u="sng" dirty="0">
                <a:latin typeface="Times New Roman" pitchFamily="18" charset="0"/>
                <a:cs typeface="Times New Roman" pitchFamily="18" charset="0"/>
              </a:rPr>
              <a:t> вигляд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31381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5FEA3C-A020-4AD5-9C44-13E3B25941BE}" type="slidenum">
              <a:rPr lang="uk-UA" smtClean="0"/>
              <a:pPr/>
              <a:t>102</a:t>
            </a:fld>
            <a:endParaRPr lang="uk-UA"/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97613"/>
          </a:xfrm>
        </p:spPr>
        <p:txBody>
          <a:bodyPr/>
          <a:lstStyle/>
          <a:p>
            <a:pPr>
              <a:buFontTx/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Лімфатичні судини</a:t>
            </a:r>
          </a:p>
          <a:p>
            <a:pPr>
              <a:buFontTx/>
              <a:buNone/>
            </a:pP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Внутрішньоорганні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лімфатичні судини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анастомозують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між собою, утворюючи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лімфатичне сплетення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plexus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lymphaticus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Ззовні від поверхневих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фасцій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 підшкірній клітковині розташовані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поверхневі лімфатичні судини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vasa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lymphatica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superficialia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які приймають лімфу зі шкіри, підшкірного прошарку та поверхневих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фасцій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супроводжуючи поверхневі вени.</a:t>
            </a:r>
          </a:p>
          <a:p>
            <a:pPr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Глибокі лімфатичні судини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vasa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lymphatica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profunda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приймають лімфу з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лімфокапілярних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сіток окістя, суглобових капсул, зв’язок, м’язів,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глибокиx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фасцій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і внутрішніх органів, супроводжуючи глибокі кровоносні судини і нерви відповідних ділянок тіла</a:t>
            </a:r>
          </a:p>
          <a:p>
            <a:pPr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 рухомих частинах тіла лімфатичні судини галузяться, утворюючи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обхідні (колатеральні) шляхи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1010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702231-DB3F-4633-A8A1-06C2AAB1ED63}" type="slidenum">
              <a:rPr lang="uk-UA" smtClean="0"/>
              <a:pPr/>
              <a:t>103</a:t>
            </a:fld>
            <a:endParaRPr lang="uk-UA"/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1500" y="357188"/>
            <a:ext cx="8435975" cy="6297612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sz="2800" b="1"/>
          </a:p>
        </p:txBody>
      </p:sp>
      <p:pic>
        <p:nvPicPr>
          <p:cNvPr id="37892" name="Picture 2" descr="C:\Documents and Settings\Admin\Рабочий стол\Новая папка (2)\115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7188"/>
            <a:ext cx="2286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C:\Documents and Settings\Admin\Рабочий стол\Новая папка (2)\117_А_Б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75" y="357188"/>
            <a:ext cx="278606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571761"/>
      </p:ext>
    </p:extLst>
  </p:cSld>
  <p:clrMapOvr>
    <a:masterClrMapping/>
  </p:clrMapOvr>
  <p:transition>
    <p:push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D00040-8CFA-4212-8D14-4DA6C1675E02}" type="slidenum">
              <a:rPr lang="uk-UA" smtClean="0"/>
              <a:pPr/>
              <a:t>104</a:t>
            </a:fld>
            <a:endParaRPr lang="uk-UA"/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>
              <a:buFont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На шляху до венозної системи лімфатичні судини перериваються в лімфатичних вузлах, стосовно яких їх поділяють на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приносні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лімфатичні судини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vasa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lymphatica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afferentia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виносні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ліфатичні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судини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vasa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lymphatica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efferentia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Ці судини прямують до наступних лімфатичних вузлів, що розташовані на шляху протікання лімфи або до колекторних лімфатичних судин – лімфатичних стовбурів і проток. 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5277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лімфатичні сули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525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513164"/>
      </p:ext>
    </p:extLst>
  </p:cSld>
  <p:clrMapOvr>
    <a:masterClrMapping/>
  </p:clrMapOvr>
  <p:transition>
    <p:push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F35807-9EEE-4431-B87D-5DAA81B7712C}" type="slidenum">
              <a:rPr lang="uk-UA" smtClean="0"/>
              <a:pPr/>
              <a:t>106</a:t>
            </a:fld>
            <a:endParaRPr lang="uk-UA"/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132856"/>
            <a:ext cx="9144000" cy="629761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є вторинними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лімфоїдними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(імунними) органами, що розташовані на шляхах протікання лімфи від органів і тканин організму до лімфатичних стовбурів і проток. Лімфатичні вузли – станції, що контролюють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“характер”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лімфи; завжди реагують збільшенням свого об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єму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при зміні її нормальної якості, є біологічними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„фільтрами”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, в яких знешкоджуються антигени, відбувається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антигензалежна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проліферація і диференціація Т- і В-лімфоцитів і формується конкретна імунна відповідь на їхню дію.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42913" eaLnBrk="1" hangingPunct="1">
              <a:buFontTx/>
              <a:buNone/>
            </a:pPr>
            <a:r>
              <a:rPr lang="uk-UA" sz="4000" b="1" u="sng" dirty="0">
                <a:latin typeface="Times New Roman" pitchFamily="18" charset="0"/>
                <a:cs typeface="Times New Roman" pitchFamily="18" charset="0"/>
              </a:rPr>
              <a:t>Лімфатичні вузли 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  <a:p>
            <a:pPr marL="0" eaLnBrk="1" hangingPunct="1">
              <a:buFontTx/>
              <a:buNone/>
            </a:pP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nodi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lymph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tici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nodi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lymphoidei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lymphonodi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363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0B8247-0444-4DD7-982F-45D6EF0D09E9}" type="slidenum">
              <a:rPr lang="uk-UA" smtClean="0"/>
              <a:pPr/>
              <a:t>107</a:t>
            </a:fld>
            <a:endParaRPr lang="uk-UA"/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97612"/>
          </a:xfrm>
        </p:spPr>
        <p:txBody>
          <a:bodyPr/>
          <a:lstStyle/>
          <a:p>
            <a:pPr marL="0" indent="442913" eaLnBrk="1" hangingPunct="1">
              <a:buFontTx/>
              <a:buChar char="-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Лімфатичні вузли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мають різноманітну форму: кулясту,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овоїдну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стрічкоподібну, але найчастіше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бобоподібну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442913" eaLnBrk="1" hangingPunct="1">
              <a:buFontTx/>
              <a:buChar char="-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рожево-сірого кольору</a:t>
            </a:r>
          </a:p>
          <a:p>
            <a:pPr marL="0" indent="442913" eaLnBrk="1" hangingPunct="1">
              <a:buFontTx/>
              <a:buChar char="-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розміри коливаються від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0,5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мм до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мм і більше;</a:t>
            </a:r>
          </a:p>
          <a:p>
            <a:pPr marL="0" indent="442913" eaLnBrk="1" hangingPunct="1">
              <a:buFontTx/>
              <a:buChar char="-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групи лімфатичних вузлів, що розташовані над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фасціями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називаються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поверхневими лімфатичними вузлами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nodi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lymphatici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superficiales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а ті вузли, що розміщені глибоко, під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фасціями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називаються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глибокими лімфатичними вузлами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nodi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lymphatici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profundi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6607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568F0F-BE94-4972-B360-510AC6C2B938}" type="slidenum">
              <a:rPr lang="ru-RU" smtClean="0"/>
              <a:pPr/>
              <a:t>108</a:t>
            </a:fld>
            <a:endParaRPr lang="ru-RU"/>
          </a:p>
        </p:txBody>
      </p:sp>
      <p:pic>
        <p:nvPicPr>
          <p:cNvPr id="52227" name="Picture 2" descr="23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88" y="0"/>
            <a:ext cx="5214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8321010"/>
      </p:ext>
    </p:extLst>
  </p:cSld>
  <p:clrMapOvr>
    <a:masterClrMapping/>
  </p:clrMapOvr>
  <p:transition>
    <p:push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592B3C-A833-47FD-9A49-4B5D4CFAA818}" type="slidenum">
              <a:rPr lang="uk-UA" smtClean="0"/>
              <a:pPr/>
              <a:t>109</a:t>
            </a:fld>
            <a:endParaRPr lang="uk-UA"/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97612"/>
          </a:xfrm>
        </p:spPr>
        <p:txBody>
          <a:bodyPr/>
          <a:lstStyle/>
          <a:p>
            <a:pPr marL="0" indent="442913"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Переважно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соматичні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лімфатичні вузли розміщені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 згинальних ділянках поверхонь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тіла групами. </a:t>
            </a:r>
          </a:p>
          <a:p>
            <a:pPr marL="0" indent="442913"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Кожна група може нараховувати від кількох до десятків вузлів. </a:t>
            </a:r>
          </a:p>
          <a:p>
            <a:pPr marL="0" indent="442913"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Наприклад, у дорослої людини:</a:t>
            </a:r>
          </a:p>
          <a:p>
            <a:pPr marL="0" indent="442913"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пахвинних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лімфатичних вузлів налічується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4-20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442913"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пахвових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12-45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442913"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нутрощевих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брижових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66-410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</a:pP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4960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0872C9-4FE9-4C23-B371-1D16FF2A84DC}" type="slidenum">
              <a:rPr lang="uk-UA" smtClean="0"/>
              <a:pPr eaLnBrk="1" hangingPunct="1"/>
              <a:t>11</a:t>
            </a:fld>
            <a:endParaRPr lang="uk-UA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>
            <a:normAutofit/>
          </a:bodyPr>
          <a:lstStyle/>
          <a:p>
            <a:pPr marL="0" indent="442913" algn="just" eaLnBrk="1" hangingPunct="1">
              <a:buFontTx/>
              <a:buNone/>
            </a:pPr>
            <a:r>
              <a:rPr lang="uk-UA" sz="2400" b="1" dirty="0"/>
              <a:t>Під час пренатального розвитку мале коло кровообігу не функціонує (плід не дихає). </a:t>
            </a:r>
          </a:p>
          <a:p>
            <a:pPr marL="0" indent="442913" algn="just" eaLnBrk="1" hangingPunct="1">
              <a:buFontTx/>
              <a:buNone/>
            </a:pPr>
            <a:r>
              <a:rPr lang="uk-UA" sz="2400" b="1" dirty="0"/>
              <a:t>Кров від плаценти (приблизно на 80% насичена киснем) йде до плода пуповиною, а повертається до плаценти пуповинними артеріями (насичення крові киснем у пуповинних артеріях приблизно на 58%).  </a:t>
            </a:r>
          </a:p>
        </p:txBody>
      </p:sp>
      <p:pic>
        <p:nvPicPr>
          <p:cNvPr id="4" name="Picture 4" descr="пренатальній кровообіг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342840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600428"/>
      </p:ext>
    </p:extLst>
  </p:cSld>
  <p:clrMapOvr>
    <a:masterClrMapping/>
  </p:clrMapOvr>
  <p:transition>
    <p:push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7D029A-A52C-4615-A86A-02167EC3ED15}" type="slidenum">
              <a:rPr lang="ru-RU" smtClean="0"/>
              <a:pPr/>
              <a:t>110</a:t>
            </a:fld>
            <a:endParaRPr lang="ru-RU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759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363860"/>
      </p:ext>
    </p:extLst>
  </p:cSld>
  <p:clrMapOvr>
    <a:masterClrMapping/>
  </p:clrMapOvr>
  <p:transition>
    <p:push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8B199F-3560-4CDA-8A00-C7AF5A225892}" type="slidenum">
              <a:rPr lang="uk-UA" smtClean="0"/>
              <a:pPr/>
              <a:t>111</a:t>
            </a:fld>
            <a:endParaRPr lang="uk-UA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6297612"/>
          </a:xfrm>
        </p:spPr>
        <p:txBody>
          <a:bodyPr/>
          <a:lstStyle/>
          <a:p>
            <a:pPr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Лімфатичні судини, зливаючись, утворюють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лімфатичні стовбури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trunci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lymphatici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по яких лімфа відтікає від відповідних ділянок тіла до лімфатичних проток. В організмі людини може бути 8-11 лімфатичних стовбурів. Наявні такі лімфатичні стовбури:</a:t>
            </a:r>
          </a:p>
          <a:p>
            <a:pP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Яремний стовбур</a:t>
            </a:r>
          </a:p>
          <a:p>
            <a:pP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Підключичний стовбур</a:t>
            </a:r>
          </a:p>
          <a:p>
            <a:pPr>
              <a:defRPr/>
            </a:pP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Бронхо-середостінний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стовбур</a:t>
            </a:r>
          </a:p>
          <a:p>
            <a:pP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Поперековий стовбур</a:t>
            </a:r>
          </a:p>
          <a:p>
            <a:pPr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Кишкові стовбури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42913" algn="just" eaLnBrk="1" hangingPunct="1">
              <a:buFontTx/>
              <a:buNone/>
              <a:defRPr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6110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Лімфатичні стовбури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08846566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uild="p"/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39F3C9-E849-4552-96C3-E79EF2379C6A}" type="slidenum">
              <a:rPr lang="uk-UA" smtClean="0"/>
              <a:pPr/>
              <a:t>112</a:t>
            </a:fld>
            <a:endParaRPr lang="uk-UA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1500" y="500063"/>
            <a:ext cx="8435975" cy="5857875"/>
          </a:xfrm>
        </p:spPr>
        <p:txBody>
          <a:bodyPr/>
          <a:lstStyle/>
          <a:p>
            <a:pPr>
              <a:defRPr/>
            </a:pPr>
            <a:endParaRPr lang="ru-RU" sz="2400" dirty="0"/>
          </a:p>
          <a:p>
            <a:pPr marL="0" indent="442913" algn="just" eaLnBrk="1" hangingPunct="1">
              <a:buFontTx/>
              <a:buNone/>
              <a:defRPr/>
            </a:pPr>
            <a:endParaRPr lang="uk-UA" sz="2800" b="1" dirty="0"/>
          </a:p>
        </p:txBody>
      </p:sp>
      <p:pic>
        <p:nvPicPr>
          <p:cNvPr id="74756" name="Picture 2" descr="C:\Documents and Settings\Admin\Рабочий стол\Новая папка (2)\109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0"/>
            <a:ext cx="277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4621863"/>
      </p:ext>
    </p:extLst>
  </p:cSld>
  <p:clrMapOvr>
    <a:masterClrMapping/>
  </p:clrMapOvr>
  <p:transition>
    <p:push dir="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727CA0-1C69-497A-9397-918CD1AD349E}" type="slidenum">
              <a:rPr lang="uk-UA" smtClean="0"/>
              <a:pPr/>
              <a:t>113</a:t>
            </a:fld>
            <a:endParaRPr lang="uk-UA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629761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утворюються внаслідок злиття лімфатичних стовбурів. Є дві лімфатичні протоки – права лімфатична протока і грудна протока.</a:t>
            </a:r>
          </a:p>
          <a:p>
            <a:pPr>
              <a:buNone/>
              <a:defRPr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Права лімфатична протока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lymphaticus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dexter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є непостійною судиною довжиною 10-15 мм Вона утворюється при злитті правих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бронхо-середостінного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яремного і підключичного стовбурів, відкривається у правий венозний кут, який утворюється при з’єднанні правих внутрішньої яремної і підключичної вен. У 75-80 % випадків права лімфатична протока відсутня, тоді стовбури, які мали б її утворювати, самостійно відкриваються в одну із вен, що утворюють правий венозний кут.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442913" algn="just" eaLnBrk="1" hangingPunct="1">
              <a:buFontTx/>
              <a:buNone/>
              <a:defRPr/>
            </a:pP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9211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Лімфатичні протоки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lymphatici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95072052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uild="p"/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12E88A-01D7-4232-839A-20BD62285CE7}" type="slidenum">
              <a:rPr lang="uk-UA" smtClean="0"/>
              <a:pPr/>
              <a:t>114</a:t>
            </a:fld>
            <a:endParaRPr lang="uk-UA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435975" cy="629761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Лімфатичні протоки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Грудна протока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thoracicus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протока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Пеке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утворюється в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заочеревинній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клітковині при злитті правого і лівого поперекових стовбурів на рівні ІІ поперекового – ХІІ грудного хребців (між ніжками діафрагми). Іноді в її утворенні беруть участь кишкові стовбури.</a:t>
            </a:r>
          </a:p>
          <a:p>
            <a:pPr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Грудна протока має довжину 30-40 см (залежить від довжини хребта та від місця утворення його нижнього кінця) </a:t>
            </a:r>
          </a:p>
          <a:p>
            <a:pPr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Трубка діаметром з гусяче перо</a:t>
            </a:r>
          </a:p>
          <a:p>
            <a:pPr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складається з черевної, грудної і шийної частин.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442913" algn="just" eaLnBrk="1" hangingPunct="1">
              <a:buFontTx/>
              <a:buNone/>
              <a:defRPr/>
            </a:pP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7959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Без имени-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91880" y="0"/>
            <a:ext cx="5652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293096"/>
            <a:ext cx="4374939" cy="287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артеріальна звязка 1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1484313"/>
            <a:ext cx="223043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226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244792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Рабочий стол\Новая папка (2)\127.tif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49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Рабочий стол\Новая папка (2)\122.tif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21240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Admin\Рабочий стол\Новая папка (2)\114.tif"/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1776413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>
          <a:xfrm>
            <a:off x="-1404664" y="188640"/>
            <a:ext cx="8229600" cy="1143000"/>
          </a:xfrm>
        </p:spPr>
        <p:txBody>
          <a:bodyPr/>
          <a:lstStyle/>
          <a:p>
            <a:pPr eaLnBrk="1" hangingPunct="1"/>
            <a:r>
              <a:rPr lang="uk-UA" sz="3200" dirty="0">
                <a:solidFill>
                  <a:schemeClr val="accent1"/>
                </a:solidFill>
                <a:latin typeface="Arial Black" pitchFamily="34" charset="0"/>
              </a:rPr>
              <a:t>Лекція </a:t>
            </a:r>
            <a:br>
              <a:rPr lang="uk-UA" sz="3200" dirty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uk-UA" sz="3200" dirty="0">
                <a:solidFill>
                  <a:schemeClr val="accent1"/>
                </a:solidFill>
                <a:latin typeface="Arial Black" pitchFamily="34" charset="0"/>
              </a:rPr>
              <a:t>закінчена.</a:t>
            </a:r>
          </a:p>
        </p:txBody>
      </p:sp>
      <p:sp>
        <p:nvSpPr>
          <p:cNvPr id="116739" name="TextBox 2"/>
          <p:cNvSpPr txBox="1">
            <a:spLocks noChangeArrowheads="1"/>
          </p:cNvSpPr>
          <p:nvPr/>
        </p:nvSpPr>
        <p:spPr bwMode="auto">
          <a:xfrm>
            <a:off x="467544" y="1124744"/>
            <a:ext cx="72866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Дякую за увагу.</a:t>
            </a:r>
            <a:endParaRPr lang="ru-RU" sz="13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118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F2E0DC-DD31-4CD4-8C75-EF0B55FB3663}" type="slidenum">
              <a:rPr lang="uk-UA" smtClean="0"/>
              <a:pPr eaLnBrk="1" hangingPunct="1"/>
              <a:t>12</a:t>
            </a:fld>
            <a:endParaRPr lang="uk-UA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734050"/>
            <a:ext cx="9144000" cy="1123950"/>
          </a:xfrm>
        </p:spPr>
        <p:txBody>
          <a:bodyPr/>
          <a:lstStyle/>
          <a:p>
            <a:pPr algn="just" eaLnBrk="1" hangingPunct="1"/>
            <a:r>
              <a:rPr lang="uk-UA" sz="1600" b="1" i="1" dirty="0"/>
              <a:t>Стрілки </a:t>
            </a:r>
            <a:r>
              <a:rPr lang="uk-UA" sz="1600" b="1" dirty="0"/>
              <a:t>вказують напрям </a:t>
            </a:r>
            <a:r>
              <a:rPr lang="uk-UA" sz="1600" b="1" dirty="0" err="1"/>
              <a:t>кровотоку</a:t>
            </a:r>
            <a:r>
              <a:rPr lang="uk-UA" sz="1600" b="1" dirty="0"/>
              <a:t>. Зверніть увагу, де насичена киснем кров змішується з </a:t>
            </a:r>
            <a:r>
              <a:rPr lang="uk-UA" sz="1600" b="1" dirty="0" err="1"/>
              <a:t>деоксигенованою</a:t>
            </a:r>
            <a:r>
              <a:rPr lang="uk-UA" sz="1600" b="1" dirty="0"/>
              <a:t> кров'ю: у печінці (/), у нижній порожнистій вені (//), у правому передсерді (///), у лівому передсерді </a:t>
            </a:r>
            <a:r>
              <a:rPr lang="uk-UA" sz="1600" b="1" i="1" dirty="0"/>
              <a:t>(</a:t>
            </a:r>
            <a:r>
              <a:rPr lang="en-US" sz="1600" b="1" i="1" dirty="0"/>
              <a:t>IV</a:t>
            </a:r>
            <a:r>
              <a:rPr lang="uk-UA" sz="1600" b="1" i="1" dirty="0"/>
              <a:t>) </a:t>
            </a:r>
            <a:r>
              <a:rPr lang="uk-UA" sz="1600" b="1" dirty="0"/>
              <a:t>та в місці впадіння артеріальної протоки у низхідну аорту (</a:t>
            </a:r>
            <a:r>
              <a:rPr lang="en-US" sz="1600" b="1" i="1" dirty="0"/>
              <a:t>V</a:t>
            </a:r>
            <a:r>
              <a:rPr lang="uk-UA" sz="1600" b="1" i="1" dirty="0"/>
              <a:t>).</a:t>
            </a:r>
          </a:p>
        </p:txBody>
      </p:sp>
      <p:pic>
        <p:nvPicPr>
          <p:cNvPr id="18436" name="Picture 4" descr="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-1904"/>
            <a:ext cx="5472608" cy="568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Кровообіг людини до народження. </a:t>
            </a:r>
            <a:endParaRPr lang="ru-RU" sz="2400" dirty="0"/>
          </a:p>
        </p:txBody>
      </p:sp>
      <p:pic>
        <p:nvPicPr>
          <p:cNvPr id="6" name="Picture 4" descr="кровообіг плода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268760"/>
            <a:ext cx="2898388" cy="41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Печінка, нижня поверхня, венозна звязка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2840898"/>
            <a:ext cx="2172207" cy="18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791341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5C603C-1CBA-482C-94DC-EF2E6CDF6C73}" type="slidenum">
              <a:rPr lang="uk-UA" smtClean="0"/>
              <a:pPr eaLnBrk="1" hangingPunct="1"/>
              <a:t>13</a:t>
            </a:fld>
            <a:endParaRPr lang="uk-UA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>
            <a:normAutofit/>
          </a:bodyPr>
          <a:lstStyle/>
          <a:p>
            <a:pPr marL="0" indent="442913" algn="just" eaLnBrk="1" hangingPunct="1">
              <a:buFontTx/>
              <a:buNone/>
            </a:pPr>
            <a:r>
              <a:rPr lang="uk-UA" sz="2800" b="1" dirty="0"/>
              <a:t>Анатомічними структурами, що забезпечують “виключення” малого кола кровообігу у плода є:</a:t>
            </a:r>
          </a:p>
          <a:p>
            <a:pPr marL="457200" indent="-457200" algn="just" eaLnBrk="1" hangingPunct="1">
              <a:buFontTx/>
              <a:buAutoNum type="arabicParenR"/>
            </a:pPr>
            <a:r>
              <a:rPr lang="uk-UA" sz="2400" b="1" u="sng" dirty="0"/>
              <a:t>овальний отвір,</a:t>
            </a:r>
            <a:r>
              <a:rPr lang="uk-UA" sz="2400" b="1" dirty="0"/>
              <a:t> який сполучає праве передсердя з лівим передсердям;</a:t>
            </a:r>
          </a:p>
          <a:p>
            <a:pPr marL="457200" indent="-457200" algn="just" eaLnBrk="1" hangingPunct="1">
              <a:buFontTx/>
              <a:buAutoNum type="arabicParenR"/>
            </a:pPr>
            <a:endParaRPr lang="uk-UA" sz="2400" b="1" dirty="0"/>
          </a:p>
          <a:p>
            <a:pPr marL="457200" indent="-457200" algn="just" eaLnBrk="1" hangingPunct="1">
              <a:buFontTx/>
              <a:buAutoNum type="arabicParenR"/>
            </a:pPr>
            <a:endParaRPr lang="uk-UA" sz="2400" b="1" dirty="0"/>
          </a:p>
          <a:p>
            <a:pPr marL="457200" indent="-457200" algn="just" eaLnBrk="1" hangingPunct="1">
              <a:buFontTx/>
              <a:buAutoNum type="arabicParenR"/>
            </a:pPr>
            <a:endParaRPr lang="uk-UA" sz="2400" b="1" dirty="0"/>
          </a:p>
          <a:p>
            <a:pPr marL="457200" indent="-457200" algn="just" eaLnBrk="1" hangingPunct="1">
              <a:buFontTx/>
              <a:buAutoNum type="arabicParenR"/>
            </a:pPr>
            <a:endParaRPr lang="uk-UA" sz="2400" b="1" dirty="0"/>
          </a:p>
          <a:p>
            <a:pPr marL="0" indent="442913" algn="just" eaLnBrk="1" hangingPunct="1">
              <a:buFontTx/>
              <a:buNone/>
            </a:pPr>
            <a:r>
              <a:rPr lang="uk-UA" sz="2400" b="1" dirty="0"/>
              <a:t>2) </a:t>
            </a:r>
            <a:r>
              <a:rPr lang="uk-UA" sz="2400" b="1" u="sng" dirty="0"/>
              <a:t>артеріальна протока,</a:t>
            </a:r>
            <a:r>
              <a:rPr lang="uk-UA" sz="2400" b="1" dirty="0"/>
              <a:t> яка</a:t>
            </a:r>
          </a:p>
          <a:p>
            <a:pPr marL="0" indent="442913" algn="just" eaLnBrk="1" hangingPunct="1">
              <a:buFontTx/>
              <a:buNone/>
            </a:pPr>
            <a:r>
              <a:rPr lang="uk-UA" sz="2400" b="1" dirty="0"/>
              <a:t> сполучає легеневий стовбур</a:t>
            </a:r>
          </a:p>
          <a:p>
            <a:pPr marL="0" indent="442913" algn="just" eaLnBrk="1" hangingPunct="1">
              <a:buFontTx/>
              <a:buNone/>
            </a:pPr>
            <a:r>
              <a:rPr lang="uk-UA" sz="2400" b="1" dirty="0"/>
              <a:t> з низхідною аортою.</a:t>
            </a:r>
          </a:p>
        </p:txBody>
      </p:sp>
      <p:pic>
        <p:nvPicPr>
          <p:cNvPr id="4" name="Picture 4" descr="овальний отві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227186"/>
            <a:ext cx="3491880" cy="242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пренатальній кровообіг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544" y="3573015"/>
            <a:ext cx="2520280" cy="29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28802"/>
      </p:ext>
    </p:extLst>
  </p:cSld>
  <p:clrMapOvr>
    <a:masterClrMapping/>
  </p:clrMapOvr>
  <p:transition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44E3C9-C772-486B-A528-AACA7F934A04}" type="slidenum">
              <a:rPr lang="uk-UA" smtClean="0"/>
              <a:pPr eaLnBrk="1" hangingPunct="1"/>
              <a:t>14</a:t>
            </a:fld>
            <a:endParaRPr lang="uk-UA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uk-UA" sz="3600" b="1"/>
          </a:p>
          <a:p>
            <a:pPr marL="0" indent="442913" algn="just" eaLnBrk="1" hangingPunct="1">
              <a:buFontTx/>
              <a:buNone/>
            </a:pPr>
            <a:r>
              <a:rPr lang="uk-UA" sz="3600" b="1"/>
              <a:t>Після народження в судинній системі послідовно відбуваються такі зміни:</a:t>
            </a:r>
          </a:p>
          <a:p>
            <a:pPr marL="0" indent="442913" algn="just" eaLnBrk="1" hangingPunct="1">
              <a:buFontTx/>
              <a:buNone/>
            </a:pPr>
            <a:r>
              <a:rPr lang="uk-UA" sz="3600" b="1">
                <a:solidFill>
                  <a:srgbClr val="CC3300"/>
                </a:solidFill>
              </a:rPr>
              <a:t>1)</a:t>
            </a:r>
            <a:r>
              <a:rPr lang="uk-UA" sz="3600" b="1"/>
              <a:t> закриття пуповинних артерій;</a:t>
            </a:r>
          </a:p>
          <a:p>
            <a:pPr marL="0" indent="442913" algn="just" eaLnBrk="1" hangingPunct="1">
              <a:buFontTx/>
              <a:buNone/>
            </a:pPr>
            <a:r>
              <a:rPr lang="uk-UA" sz="3600" b="1">
                <a:solidFill>
                  <a:srgbClr val="CC3300"/>
                </a:solidFill>
              </a:rPr>
              <a:t>2)</a:t>
            </a:r>
            <a:r>
              <a:rPr lang="uk-UA" sz="3600" b="1"/>
              <a:t> закриття пуповинної вени та венозної протоки;</a:t>
            </a:r>
          </a:p>
          <a:p>
            <a:pPr marL="0" indent="442913" algn="just" eaLnBrk="1" hangingPunct="1">
              <a:buFontTx/>
              <a:buNone/>
            </a:pPr>
            <a:r>
              <a:rPr lang="uk-UA" sz="3600" b="1">
                <a:solidFill>
                  <a:srgbClr val="CC3300"/>
                </a:solidFill>
              </a:rPr>
              <a:t>3)</a:t>
            </a:r>
            <a:r>
              <a:rPr lang="uk-UA" sz="3600" b="1"/>
              <a:t> закриття артеріальної протоки;</a:t>
            </a:r>
          </a:p>
          <a:p>
            <a:pPr marL="0" indent="442913" algn="just" eaLnBrk="1" hangingPunct="1">
              <a:buFontTx/>
              <a:buNone/>
            </a:pPr>
            <a:r>
              <a:rPr lang="uk-UA" sz="3600" b="1">
                <a:solidFill>
                  <a:srgbClr val="CC3300"/>
                </a:solidFill>
              </a:rPr>
              <a:t>4)</a:t>
            </a:r>
            <a:r>
              <a:rPr lang="uk-UA" sz="3600" b="1"/>
              <a:t> закриття овального отвору.</a:t>
            </a:r>
          </a:p>
        </p:txBody>
      </p:sp>
    </p:spTree>
    <p:extLst>
      <p:ext uri="{BB962C8B-B14F-4D97-AF65-F5344CB8AC3E}">
        <p14:creationId xmlns:p14="http://schemas.microsoft.com/office/powerpoint/2010/main" val="2163122365"/>
      </p:ext>
    </p:extLst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133600"/>
            <a:ext cx="91440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6600" dirty="0">
                <a:solidFill>
                  <a:srgbClr val="FF0000"/>
                </a:solidFill>
              </a:rPr>
              <a:t> </a:t>
            </a:r>
            <a:endParaRPr lang="ru-RU" sz="6600" b="1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ru-RU" sz="6600" b="1" u="sng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ru-RU" sz="2800" b="1" u="sng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ru-RU" sz="2800" b="1" u="sng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ru-RU" sz="2800" b="1" u="sng" dirty="0">
              <a:solidFill>
                <a:srgbClr val="000000"/>
              </a:solidFill>
            </a:endParaRPr>
          </a:p>
        </p:txBody>
      </p:sp>
      <p:pic>
        <p:nvPicPr>
          <p:cNvPr id="3" name="Picture 2" descr="202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833"/>
            <a:ext cx="558011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04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"/>
            <a:ext cx="4932040" cy="456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2914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8640"/>
            <a:ext cx="8352160" cy="5937523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en-US" sz="4800" dirty="0"/>
              <a:t>	</a:t>
            </a:r>
            <a:r>
              <a:rPr lang="ru-RU" sz="2400" b="1" u="sng" dirty="0" err="1">
                <a:solidFill>
                  <a:srgbClr val="CC0000"/>
                </a:solidFill>
              </a:rPr>
              <a:t>Серце</a:t>
            </a:r>
            <a:r>
              <a:rPr lang="ru-RU" sz="2400" b="1" dirty="0"/>
              <a:t> </a:t>
            </a:r>
            <a:r>
              <a:rPr lang="uk-UA" sz="2400" b="1" dirty="0"/>
              <a:t>є чотирикамерним м'язовим органом, розташованим у </a:t>
            </a:r>
            <a:r>
              <a:rPr lang="ru-RU" sz="2400" b="1" dirty="0" err="1"/>
              <a:t>середньому</a:t>
            </a:r>
            <a:r>
              <a:rPr lang="ru-RU" sz="2400" b="1" dirty="0"/>
              <a:t> (</a:t>
            </a:r>
            <a:r>
              <a:rPr lang="uk-UA" sz="2400" b="1" dirty="0"/>
              <a:t>передньому) середостінні, функція якого полягає в ритмічному всмоктуванні крові (під час розслаблення стінок серцевих камер – діастоли) та нагнітання її в кровоносні судини під час систоли – скорочення камер серця. </a:t>
            </a:r>
            <a:endParaRPr lang="uk-UA" sz="2400" dirty="0"/>
          </a:p>
        </p:txBody>
      </p:sp>
      <p:pic>
        <p:nvPicPr>
          <p:cNvPr id="3" name="Picture 2" descr="202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984674"/>
            <a:ext cx="3312368" cy="27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131840" cy="222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0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8840"/>
            <a:ext cx="7345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Серце живої людини, крім методу </a:t>
            </a:r>
          </a:p>
          <a:p>
            <a:r>
              <a:rPr lang="uk-UA" sz="3600" b="1" dirty="0"/>
              <a:t>вислухування-аускультації, перкусії, досліджують сучасними методами</a:t>
            </a:r>
            <a:r>
              <a:rPr lang="uk-UA" sz="3600" dirty="0"/>
              <a:t>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3281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Без имени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91512" cy="5619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6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ЗОБРАЖЕННЯ СЕРЦЯ</a:t>
            </a:r>
          </a:p>
        </p:txBody>
      </p:sp>
    </p:spTree>
    <p:extLst>
      <p:ext uri="{BB962C8B-B14F-4D97-AF65-F5344CB8AC3E}">
        <p14:creationId xmlns:p14="http://schemas.microsoft.com/office/powerpoint/2010/main" val="506914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88913"/>
            <a:ext cx="8569325" cy="6264275"/>
          </a:xfrm>
        </p:spPr>
        <p:txBody>
          <a:bodyPr>
            <a:normAutofit/>
          </a:bodyPr>
          <a:lstStyle/>
          <a:p>
            <a:pPr marL="0" indent="0" algn="just" eaLnBrk="1" hangingPunct="1">
              <a:buFontTx/>
              <a:buNone/>
            </a:pPr>
            <a:r>
              <a:rPr lang="uk-UA" sz="2400" dirty="0"/>
              <a:t>      </a:t>
            </a:r>
            <a:r>
              <a:rPr lang="ru-RU" sz="2400" b="1" dirty="0"/>
              <a:t>За формою </a:t>
            </a:r>
            <a:r>
              <a:rPr lang="ru-RU" sz="2400" b="1" dirty="0" err="1"/>
              <a:t>серце</a:t>
            </a:r>
            <a:r>
              <a:rPr lang="ru-RU" sz="2400" b="1" dirty="0"/>
              <a:t> </a:t>
            </a:r>
            <a:r>
              <a:rPr lang="ru-RU" sz="2400" b="1" dirty="0" err="1"/>
              <a:t>нагадує</a:t>
            </a:r>
            <a:r>
              <a:rPr lang="ru-RU" sz="2400" b="1" dirty="0"/>
              <a:t> конус. </a:t>
            </a:r>
            <a:r>
              <a:rPr lang="ru-RU" sz="2400" b="1" u="sng" dirty="0" err="1">
                <a:solidFill>
                  <a:srgbClr val="CC0000"/>
                </a:solidFill>
              </a:rPr>
              <a:t>Верхівка</a:t>
            </a:r>
            <a:r>
              <a:rPr lang="ru-RU" sz="2400" b="1" u="sng" dirty="0">
                <a:solidFill>
                  <a:srgbClr val="CC0000"/>
                </a:solidFill>
              </a:rPr>
              <a:t> </a:t>
            </a:r>
            <a:r>
              <a:rPr lang="ru-RU" sz="2400" b="1" u="sng" dirty="0" err="1">
                <a:solidFill>
                  <a:srgbClr val="CC0000"/>
                </a:solidFill>
              </a:rPr>
              <a:t>серця</a:t>
            </a:r>
            <a:r>
              <a:rPr lang="ru-RU" sz="2400" b="1" dirty="0"/>
              <a:t> </a:t>
            </a:r>
            <a:r>
              <a:rPr lang="ru-RU" sz="2400" b="1" dirty="0" err="1"/>
              <a:t>обернена</a:t>
            </a:r>
            <a:r>
              <a:rPr lang="ru-RU" sz="2400" b="1" dirty="0"/>
              <a:t> вниз, </a:t>
            </a:r>
            <a:r>
              <a:rPr lang="ru-RU" sz="2400" b="1" dirty="0" err="1"/>
              <a:t>вліво</a:t>
            </a:r>
            <a:r>
              <a:rPr lang="ru-RU" sz="2400" b="1" dirty="0"/>
              <a:t> та вперед, а широка </a:t>
            </a:r>
            <a:r>
              <a:rPr lang="ru-RU" sz="2400" b="1" u="sng" dirty="0">
                <a:solidFill>
                  <a:srgbClr val="CC0000"/>
                </a:solidFill>
              </a:rPr>
              <a:t>основа </a:t>
            </a:r>
            <a:r>
              <a:rPr lang="ru-RU" sz="2400" b="1" u="sng" dirty="0" err="1">
                <a:solidFill>
                  <a:srgbClr val="CC0000"/>
                </a:solidFill>
              </a:rPr>
              <a:t>серця</a:t>
            </a:r>
            <a:r>
              <a:rPr lang="ru-RU" sz="2400" b="1" dirty="0"/>
              <a:t> – вверх та назад. </a:t>
            </a:r>
            <a:r>
              <a:rPr lang="ru-RU" sz="2400" b="1" dirty="0" err="1"/>
              <a:t>Розрізняють</a:t>
            </a:r>
            <a:r>
              <a:rPr lang="ru-RU" sz="2400" b="1" dirty="0"/>
              <a:t> </a:t>
            </a:r>
            <a:r>
              <a:rPr lang="ru-RU" sz="2400" b="1" dirty="0" err="1"/>
              <a:t>чотири</a:t>
            </a:r>
            <a:r>
              <a:rPr lang="ru-RU" sz="2400" b="1" dirty="0"/>
              <a:t> </a:t>
            </a:r>
            <a:r>
              <a:rPr lang="ru-RU" sz="2400" b="1" dirty="0" err="1"/>
              <a:t>поверхні</a:t>
            </a:r>
            <a:r>
              <a:rPr lang="ru-RU" sz="2400" b="1" dirty="0"/>
              <a:t> </a:t>
            </a:r>
            <a:r>
              <a:rPr lang="ru-RU" sz="2400" b="1" dirty="0" err="1"/>
              <a:t>серця</a:t>
            </a:r>
            <a:r>
              <a:rPr lang="ru-RU" sz="2400" b="1" dirty="0"/>
              <a:t> (</a:t>
            </a:r>
            <a:r>
              <a:rPr lang="ru-RU" sz="2400" b="1" dirty="0" err="1"/>
              <a:t>груднинно-реброву</a:t>
            </a:r>
            <a:r>
              <a:rPr lang="ru-RU" sz="2400" b="1" dirty="0"/>
              <a:t>, </a:t>
            </a:r>
            <a:r>
              <a:rPr lang="ru-RU" sz="2400" b="1" dirty="0" err="1"/>
              <a:t>діафрагмову</a:t>
            </a:r>
            <a:r>
              <a:rPr lang="ru-RU" sz="2400" b="1" dirty="0"/>
              <a:t>, </a:t>
            </a:r>
            <a:r>
              <a:rPr lang="ru-RU" sz="2400" b="1" dirty="0" err="1"/>
              <a:t>дві</a:t>
            </a:r>
            <a:r>
              <a:rPr lang="ru-RU" sz="2400" b="1" dirty="0"/>
              <a:t> </a:t>
            </a:r>
            <a:r>
              <a:rPr lang="ru-RU" sz="2400" b="1" dirty="0" err="1"/>
              <a:t>легеневі</a:t>
            </a:r>
            <a:r>
              <a:rPr lang="ru-RU" sz="2400" b="1" dirty="0"/>
              <a:t>) і </a:t>
            </a:r>
            <a:r>
              <a:rPr lang="ru-RU" sz="2400" b="1" dirty="0" err="1"/>
              <a:t>правий</a:t>
            </a:r>
            <a:r>
              <a:rPr lang="ru-RU" sz="2400" b="1" dirty="0"/>
              <a:t> край. </a:t>
            </a:r>
          </a:p>
          <a:p>
            <a:pPr marL="0" indent="0" algn="just" eaLnBrk="1" hangingPunct="1">
              <a:buFontTx/>
              <a:buNone/>
            </a:pPr>
            <a:r>
              <a:rPr lang="ru-RU" sz="2400" b="1" dirty="0"/>
              <a:t>	На </a:t>
            </a:r>
            <a:r>
              <a:rPr lang="ru-RU" sz="2400" b="1" dirty="0" err="1"/>
              <a:t>поверхні</a:t>
            </a:r>
            <a:r>
              <a:rPr lang="ru-RU" sz="2400" b="1" dirty="0"/>
              <a:t> </a:t>
            </a:r>
            <a:r>
              <a:rPr lang="ru-RU" sz="2400" b="1" dirty="0" err="1"/>
              <a:t>серця</a:t>
            </a:r>
            <a:r>
              <a:rPr lang="ru-RU" sz="2400" b="1" dirty="0"/>
              <a:t> </a:t>
            </a:r>
            <a:r>
              <a:rPr lang="ru-RU" sz="2400" b="1" dirty="0" err="1"/>
              <a:t>розташовані</a:t>
            </a:r>
            <a:r>
              <a:rPr lang="ru-RU" sz="2400" b="1" dirty="0"/>
              <a:t>: </a:t>
            </a:r>
            <a:r>
              <a:rPr lang="ru-RU" sz="2400" b="1" u="sng" dirty="0" err="1"/>
              <a:t>вінцева</a:t>
            </a:r>
            <a:r>
              <a:rPr lang="ru-RU" sz="2400" b="1" u="sng" dirty="0"/>
              <a:t> </a:t>
            </a:r>
            <a:r>
              <a:rPr lang="ru-RU" sz="2400" b="1" u="sng" dirty="0" err="1"/>
              <a:t>борозна</a:t>
            </a:r>
            <a:r>
              <a:rPr lang="ru-RU" sz="2400" b="1" u="sng" dirty="0"/>
              <a:t>,</a:t>
            </a:r>
            <a:r>
              <a:rPr lang="ru-RU" sz="2400" b="1" dirty="0"/>
              <a:t> </a:t>
            </a:r>
            <a:r>
              <a:rPr lang="ru-RU" sz="2400" b="1" u="sng" dirty="0" err="1"/>
              <a:t>передня</a:t>
            </a:r>
            <a:r>
              <a:rPr lang="ru-RU" sz="2400" b="1" dirty="0"/>
              <a:t> і </a:t>
            </a:r>
            <a:r>
              <a:rPr lang="ru-RU" sz="2400" b="1" u="sng" dirty="0" err="1"/>
              <a:t>задня</a:t>
            </a:r>
            <a:r>
              <a:rPr lang="ru-RU" sz="2400" b="1" u="sng" dirty="0"/>
              <a:t> </a:t>
            </a:r>
            <a:r>
              <a:rPr lang="ru-RU" sz="2400" b="1" u="sng" dirty="0" err="1"/>
              <a:t>міжшлуночкові</a:t>
            </a:r>
            <a:r>
              <a:rPr lang="ru-RU" sz="2400" b="1" u="sng" dirty="0"/>
              <a:t> </a:t>
            </a:r>
            <a:r>
              <a:rPr lang="ru-RU" sz="2400" b="1" u="sng" dirty="0" err="1"/>
              <a:t>борозни</a:t>
            </a:r>
            <a:r>
              <a:rPr lang="ru-RU" sz="2400" b="1" u="sng" dirty="0"/>
              <a:t>.</a:t>
            </a:r>
            <a:endParaRPr lang="uk-UA" sz="2400" u="sng" dirty="0"/>
          </a:p>
        </p:txBody>
      </p:sp>
      <p:pic>
        <p:nvPicPr>
          <p:cNvPr id="3" name="Picture 2" descr="20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2780928"/>
            <a:ext cx="3600400" cy="391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53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Навчальні цілі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147248" cy="5001419"/>
          </a:xfrm>
        </p:spPr>
        <p:txBody>
          <a:bodyPr/>
          <a:lstStyle/>
          <a:p>
            <a:r>
              <a:rPr lang="uk-UA" sz="2400" dirty="0"/>
              <a:t>Визначити та характеризувати серцево-судинну систему. </a:t>
            </a:r>
          </a:p>
          <a:p>
            <a:r>
              <a:rPr lang="uk-UA" sz="2400" dirty="0"/>
              <a:t>Вивчити будову серця.</a:t>
            </a:r>
          </a:p>
          <a:p>
            <a:r>
              <a:rPr lang="uk-UA" sz="2400" dirty="0"/>
              <a:t>Характеризувати артеріальну, венозну та лімфатичну системи.</a:t>
            </a:r>
          </a:p>
          <a:p>
            <a:endParaRPr lang="ru-RU" dirty="0"/>
          </a:p>
        </p:txBody>
      </p:sp>
      <p:pic>
        <p:nvPicPr>
          <p:cNvPr id="4" name="Рисунок 5" descr="C:\Users\User\Documents\рентген\IMG_20170104_124959_HD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747" y="3212976"/>
            <a:ext cx="3608189" cy="28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3313" descr="Image result for рентгенограмма легких в боковых проекциях в норм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213299" cy="3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356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02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889317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273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uk-UA" dirty="0"/>
              <a:t>	</a:t>
            </a:r>
            <a:r>
              <a:rPr lang="uk-UA" sz="3600" b="1" dirty="0"/>
              <a:t>Передсердя розділені </a:t>
            </a:r>
            <a:r>
              <a:rPr lang="uk-UA" sz="3600" b="1" u="sng" dirty="0" err="1"/>
              <a:t>міжпередсердною</a:t>
            </a:r>
            <a:r>
              <a:rPr lang="uk-UA" sz="3600" b="1" u="sng" dirty="0"/>
              <a:t> перегородкою</a:t>
            </a:r>
            <a:r>
              <a:rPr lang="uk-UA" sz="3600" b="1" dirty="0"/>
              <a:t>, а шлуночки – </a:t>
            </a:r>
            <a:r>
              <a:rPr lang="uk-UA" sz="3600" b="1" u="sng" dirty="0" err="1"/>
              <a:t>міжшлуночковою</a:t>
            </a:r>
            <a:r>
              <a:rPr lang="uk-UA" sz="3600" b="1" dirty="0"/>
              <a:t>. 	</a:t>
            </a:r>
            <a:endParaRPr lang="en-US" sz="3600" b="1" dirty="0"/>
          </a:p>
          <a:p>
            <a:pPr marL="0" indent="0" algn="just" eaLnBrk="1" hangingPunct="1">
              <a:buFontTx/>
              <a:buNone/>
            </a:pPr>
            <a:r>
              <a:rPr lang="en-US" sz="3600" b="1" dirty="0"/>
              <a:t>	</a:t>
            </a:r>
            <a:r>
              <a:rPr lang="uk-UA" sz="3600" b="1" dirty="0"/>
              <a:t>Стінки правого шлуночка порівняно тонкі (0,5-0,8 см). Стінки лівого шлуночка є найпотужнішими стінками серця (товщина досягає 2 см).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553924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2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59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098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en-US" dirty="0"/>
              <a:t>	</a:t>
            </a:r>
            <a:r>
              <a:rPr lang="ru-RU" sz="4800" b="1" dirty="0" err="1">
                <a:solidFill>
                  <a:srgbClr val="CC0000"/>
                </a:solidFill>
              </a:rPr>
              <a:t>Внутрішня</a:t>
            </a:r>
            <a:r>
              <a:rPr lang="ru-RU" sz="4800" b="1" dirty="0">
                <a:solidFill>
                  <a:srgbClr val="CC0000"/>
                </a:solidFill>
              </a:rPr>
              <a:t> </a:t>
            </a:r>
            <a:r>
              <a:rPr lang="ru-RU" sz="4800" b="1" dirty="0" err="1">
                <a:solidFill>
                  <a:srgbClr val="CC0000"/>
                </a:solidFill>
              </a:rPr>
              <a:t>поверхня</a:t>
            </a:r>
            <a:r>
              <a:rPr lang="ru-RU" sz="4800" b="1" dirty="0">
                <a:solidFill>
                  <a:srgbClr val="CC0000"/>
                </a:solidFill>
              </a:rPr>
              <a:t> </a:t>
            </a:r>
            <a:r>
              <a:rPr lang="ru-RU" sz="4800" b="1" dirty="0" err="1">
                <a:solidFill>
                  <a:srgbClr val="CC0000"/>
                </a:solidFill>
              </a:rPr>
              <a:t>передсердь</a:t>
            </a:r>
            <a:r>
              <a:rPr lang="ru-RU" sz="3600" b="1" dirty="0"/>
              <a:t> – гладенька, за </a:t>
            </a:r>
            <a:r>
              <a:rPr lang="ru-RU" sz="3600" b="1" dirty="0" err="1"/>
              <a:t>виключенням</a:t>
            </a:r>
            <a:r>
              <a:rPr lang="ru-RU" sz="3600" b="1" dirty="0"/>
              <a:t> </a:t>
            </a:r>
            <a:r>
              <a:rPr lang="ru-RU" sz="3600" b="1" dirty="0" err="1"/>
              <a:t>вушок</a:t>
            </a:r>
            <a:r>
              <a:rPr lang="ru-RU" sz="3600" b="1" dirty="0"/>
              <a:t>, де </a:t>
            </a:r>
            <a:r>
              <a:rPr lang="ru-RU" sz="3600" b="1" dirty="0" err="1"/>
              <a:t>можна</a:t>
            </a:r>
            <a:r>
              <a:rPr lang="ru-RU" sz="3600" b="1" dirty="0"/>
              <a:t> </a:t>
            </a:r>
            <a:r>
              <a:rPr lang="ru-RU" sz="3600" b="1" dirty="0" err="1"/>
              <a:t>бачити</a:t>
            </a:r>
            <a:r>
              <a:rPr lang="ru-RU" sz="3600" b="1" dirty="0"/>
              <a:t> </a:t>
            </a:r>
            <a:r>
              <a:rPr lang="ru-RU" sz="3600" b="1" u="sng" dirty="0" err="1"/>
              <a:t>гребінчасті</a:t>
            </a:r>
            <a:r>
              <a:rPr lang="ru-RU" sz="3600" b="1" u="sng" dirty="0"/>
              <a:t> м</a:t>
            </a:r>
            <a:r>
              <a:rPr lang="uk-UA" sz="3600" b="1" u="sng" dirty="0"/>
              <a:t>'</a:t>
            </a:r>
            <a:r>
              <a:rPr lang="ru-RU" sz="3600" b="1" u="sng" dirty="0"/>
              <a:t>язи.</a:t>
            </a:r>
            <a:r>
              <a:rPr lang="ru-RU" sz="3600" b="1" dirty="0"/>
              <a:t> З боку правого </a:t>
            </a:r>
            <a:r>
              <a:rPr lang="ru-RU" sz="3600" b="1" dirty="0" err="1"/>
              <a:t>передсердя</a:t>
            </a:r>
            <a:r>
              <a:rPr lang="ru-RU" sz="3600" b="1" dirty="0"/>
              <a:t> </a:t>
            </a:r>
            <a:r>
              <a:rPr lang="ru-RU" sz="3600" b="1" dirty="0" err="1"/>
              <a:t>можна</a:t>
            </a:r>
            <a:r>
              <a:rPr lang="ru-RU" sz="3600" b="1" dirty="0"/>
              <a:t> </a:t>
            </a:r>
            <a:r>
              <a:rPr lang="ru-RU" sz="3600" b="1" dirty="0" err="1"/>
              <a:t>бачити</a:t>
            </a:r>
            <a:r>
              <a:rPr lang="ru-RU" sz="3600" b="1" dirty="0"/>
              <a:t> </a:t>
            </a:r>
            <a:r>
              <a:rPr lang="ru-RU" sz="3600" b="1" u="sng" dirty="0" err="1"/>
              <a:t>овальну</a:t>
            </a:r>
            <a:r>
              <a:rPr lang="ru-RU" sz="3600" b="1" u="sng" dirty="0"/>
              <a:t> ямку</a:t>
            </a:r>
            <a:r>
              <a:rPr lang="ru-RU" sz="3600" b="1" dirty="0"/>
              <a:t>, яка </a:t>
            </a:r>
            <a:r>
              <a:rPr lang="ru-RU" sz="3600" b="1" dirty="0" err="1"/>
              <a:t>має</a:t>
            </a:r>
            <a:r>
              <a:rPr lang="ru-RU" sz="3600" b="1" dirty="0"/>
              <a:t> </a:t>
            </a:r>
            <a:r>
              <a:rPr lang="ru-RU" sz="3600" b="1" dirty="0" err="1"/>
              <a:t>чітко</a:t>
            </a:r>
            <a:r>
              <a:rPr lang="ru-RU" sz="3600" b="1" dirty="0"/>
              <a:t> </a:t>
            </a:r>
            <a:r>
              <a:rPr lang="ru-RU" sz="3600" b="1" dirty="0" err="1"/>
              <a:t>відмежований</a:t>
            </a:r>
            <a:r>
              <a:rPr lang="ru-RU" sz="3600" b="1" dirty="0"/>
              <a:t> край – кант </a:t>
            </a:r>
            <a:r>
              <a:rPr lang="ru-RU" sz="3600" b="1" dirty="0" err="1"/>
              <a:t>овальної</a:t>
            </a:r>
            <a:r>
              <a:rPr lang="ru-RU" sz="3600" b="1" dirty="0"/>
              <a:t> ямки. 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1946349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209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723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sz="3600" b="1"/>
              <a:t>	</a:t>
            </a:r>
            <a:r>
              <a:rPr lang="ru-RU" sz="4800" b="1">
                <a:solidFill>
                  <a:srgbClr val="CC0000"/>
                </a:solidFill>
              </a:rPr>
              <a:t>Внутрішня поверхня шлуночків</a:t>
            </a:r>
            <a:r>
              <a:rPr lang="ru-RU" sz="3600" b="1"/>
              <a:t> вкрита численними </a:t>
            </a:r>
            <a:r>
              <a:rPr lang="uk-UA" sz="3600" b="1"/>
              <a:t>м'ясистими</a:t>
            </a:r>
            <a:r>
              <a:rPr lang="ru-RU" sz="3600" b="1"/>
              <a:t> перекладками, між якими розташовані конусоподібні сосочкоподібні м</a:t>
            </a:r>
            <a:r>
              <a:rPr lang="uk-UA" sz="3600" b="1"/>
              <a:t>'</a:t>
            </a:r>
            <a:r>
              <a:rPr lang="ru-RU" sz="3600" b="1"/>
              <a:t>язи (3-4 мязи в правому та 2 м</a:t>
            </a:r>
            <a:r>
              <a:rPr lang="uk-UA" sz="3600" b="1"/>
              <a:t>'</a:t>
            </a:r>
            <a:r>
              <a:rPr lang="ru-RU" sz="3600" b="1"/>
              <a:t>язи в лівому шлуночках).</a:t>
            </a:r>
            <a:endParaRPr lang="uk-UA" sz="3600" b="1"/>
          </a:p>
        </p:txBody>
      </p:sp>
    </p:spTree>
    <p:extLst>
      <p:ext uri="{BB962C8B-B14F-4D97-AF65-F5344CB8AC3E}">
        <p14:creationId xmlns:p14="http://schemas.microsoft.com/office/powerpoint/2010/main" val="3327325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209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72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147050" cy="6048375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3600" b="1" u="sng" dirty="0">
                <a:solidFill>
                  <a:srgbClr val="CC0000"/>
                </a:solidFill>
              </a:rPr>
              <a:t>Правий шлуночок має два отвори: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b="1" dirty="0"/>
              <a:t>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b="1" dirty="0"/>
              <a:t>    </a:t>
            </a:r>
            <a:r>
              <a:rPr lang="uk-UA" b="1" dirty="0">
                <a:solidFill>
                  <a:srgbClr val="66FF33"/>
                </a:solidFill>
              </a:rPr>
              <a:t>-</a:t>
            </a:r>
            <a:r>
              <a:rPr lang="uk-UA" b="1" dirty="0"/>
              <a:t> </a:t>
            </a:r>
            <a:r>
              <a:rPr lang="uk-UA" b="1" u="sng" dirty="0"/>
              <a:t>правий </a:t>
            </a:r>
            <a:r>
              <a:rPr lang="uk-UA" b="1" u="sng" dirty="0" err="1"/>
              <a:t>передсердно-шлуночковий</a:t>
            </a:r>
            <a:r>
              <a:rPr lang="uk-UA" b="1" u="sng" dirty="0"/>
              <a:t> отвір</a:t>
            </a:r>
            <a:r>
              <a:rPr lang="uk-UA" b="1" dirty="0"/>
              <a:t> (який закривається під час систоли шлуночка </a:t>
            </a:r>
            <a:r>
              <a:rPr lang="uk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правим </a:t>
            </a:r>
            <a:r>
              <a:rPr lang="uk-UA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передсердно-шлуночковим</a:t>
            </a:r>
            <a:r>
              <a:rPr lang="uk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(тристулковим) клапаном);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endParaRPr lang="uk-UA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b="1" dirty="0"/>
              <a:t>    </a:t>
            </a:r>
            <a:r>
              <a:rPr lang="uk-UA" b="1" dirty="0">
                <a:solidFill>
                  <a:srgbClr val="66FF33"/>
                </a:solidFill>
              </a:rPr>
              <a:t>-</a:t>
            </a:r>
            <a:r>
              <a:rPr lang="uk-UA" b="1" dirty="0"/>
              <a:t> </a:t>
            </a:r>
            <a:r>
              <a:rPr lang="uk-UA" b="1" u="sng" dirty="0"/>
              <a:t>отвір легеневого стовбура</a:t>
            </a:r>
            <a:r>
              <a:rPr lang="uk-UA" b="1" dirty="0"/>
              <a:t> (який має </a:t>
            </a:r>
            <a:r>
              <a:rPr lang="uk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клапан легеневого стовбура</a:t>
            </a:r>
            <a:r>
              <a:rPr lang="uk-UA" b="1" dirty="0"/>
              <a:t>, що відкривається під час систоли шлуночка).</a:t>
            </a:r>
          </a:p>
        </p:txBody>
      </p:sp>
    </p:spTree>
    <p:extLst>
      <p:ext uri="{BB962C8B-B14F-4D97-AF65-F5344CB8AC3E}">
        <p14:creationId xmlns:p14="http://schemas.microsoft.com/office/powerpoint/2010/main" val="402765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211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4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362950" cy="5761038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uk-UA" sz="3600" b="1" u="sng">
                <a:solidFill>
                  <a:srgbClr val="CC0000"/>
                </a:solidFill>
              </a:rPr>
              <a:t>Лівий шлуночок має два отвори:</a:t>
            </a:r>
          </a:p>
          <a:p>
            <a:pPr marL="0" indent="0" algn="just" eaLnBrk="1" hangingPunct="1">
              <a:buFontTx/>
              <a:buNone/>
            </a:pPr>
            <a:endParaRPr lang="uk-UA" sz="3600" b="1" u="sng">
              <a:solidFill>
                <a:srgbClr val="CC0000"/>
              </a:solidFill>
            </a:endParaRPr>
          </a:p>
          <a:p>
            <a:pPr marL="0" indent="0" algn="just" eaLnBrk="1" hangingPunct="1">
              <a:buFontTx/>
              <a:buNone/>
            </a:pPr>
            <a:r>
              <a:rPr lang="uk-UA" sz="3600" b="1"/>
              <a:t> </a:t>
            </a:r>
            <a:r>
              <a:rPr lang="uk-UA" b="1">
                <a:solidFill>
                  <a:srgbClr val="66FF33"/>
                </a:solidFill>
              </a:rPr>
              <a:t>-</a:t>
            </a:r>
            <a:r>
              <a:rPr lang="uk-UA" b="1"/>
              <a:t> </a:t>
            </a:r>
            <a:r>
              <a:rPr lang="uk-UA" b="1" u="sng"/>
              <a:t>лівий передсердно-шлуночковий отвір</a:t>
            </a:r>
            <a:r>
              <a:rPr lang="uk-UA" b="1"/>
              <a:t> (який закривається під час систоли шлуночка лівим передсердно-шлуночковим (мітральним) клапаном);</a:t>
            </a:r>
          </a:p>
          <a:p>
            <a:pPr marL="0" indent="0" algn="just" eaLnBrk="1" hangingPunct="1">
              <a:buFontTx/>
              <a:buNone/>
            </a:pPr>
            <a:endParaRPr lang="uk-UA" b="1"/>
          </a:p>
          <a:p>
            <a:pPr marL="0" indent="0" algn="just" eaLnBrk="1" hangingPunct="1">
              <a:buFontTx/>
              <a:buNone/>
            </a:pPr>
            <a:r>
              <a:rPr lang="uk-UA" b="1">
                <a:solidFill>
                  <a:srgbClr val="66FF33"/>
                </a:solidFill>
              </a:rPr>
              <a:t> -</a:t>
            </a:r>
            <a:r>
              <a:rPr lang="uk-UA" b="1"/>
              <a:t> </a:t>
            </a:r>
            <a:r>
              <a:rPr lang="uk-UA" b="1" u="sng"/>
              <a:t>отвір аорти</a:t>
            </a:r>
            <a:r>
              <a:rPr lang="uk-UA" b="1"/>
              <a:t> (який має клапан аорти, що відкривається під час систоли шлуночка).</a:t>
            </a:r>
          </a:p>
        </p:txBody>
      </p:sp>
    </p:spTree>
    <p:extLst>
      <p:ext uri="{BB962C8B-B14F-4D97-AF65-F5344CB8AC3E}">
        <p14:creationId xmlns:p14="http://schemas.microsoft.com/office/powerpoint/2010/main" val="279813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57166"/>
            <a:ext cx="878687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Серцево-судинна система людини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systema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cardiovasculare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складається з серця та системи трубок, якими циркулює рідина із спеціальними властивостями - кров або лімфа, що потрібно для постачання клітин організму необхідними поживними речовинами та киснем і для виведення продуктів життєдіяльності, чим забезпечується гомеостаз організму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2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790904"/>
            <a:ext cx="2314897" cy="297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316" y="4293096"/>
            <a:ext cx="3116596" cy="21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211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28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211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101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</a:t>
            </a:r>
            <a:r>
              <a:rPr lang="ru-RU" sz="3600" b="1" dirty="0" err="1">
                <a:solidFill>
                  <a:srgbClr val="CC0000"/>
                </a:solidFill>
              </a:rPr>
              <a:t>Стінка</a:t>
            </a:r>
            <a:r>
              <a:rPr lang="ru-RU" sz="3600" b="1" dirty="0">
                <a:solidFill>
                  <a:srgbClr val="CC0000"/>
                </a:solidFill>
              </a:rPr>
              <a:t> </a:t>
            </a:r>
            <a:r>
              <a:rPr lang="ru-RU" sz="3600" b="1" dirty="0" err="1">
                <a:solidFill>
                  <a:srgbClr val="CC0000"/>
                </a:solidFill>
              </a:rPr>
              <a:t>серця</a:t>
            </a:r>
            <a:r>
              <a:rPr lang="ru-RU" sz="3600" b="1" dirty="0">
                <a:solidFill>
                  <a:srgbClr val="CC0000"/>
                </a:solidFill>
              </a:rPr>
              <a:t> </a:t>
            </a:r>
            <a:r>
              <a:rPr lang="ru-RU" sz="3600" b="1" dirty="0" err="1">
                <a:solidFill>
                  <a:srgbClr val="CC0000"/>
                </a:solidFill>
              </a:rPr>
              <a:t>складається</a:t>
            </a:r>
            <a:r>
              <a:rPr lang="ru-RU" sz="3600" b="1" dirty="0">
                <a:solidFill>
                  <a:srgbClr val="CC0000"/>
                </a:solidFill>
              </a:rPr>
              <a:t> </a:t>
            </a:r>
            <a:r>
              <a:rPr lang="ru-RU" sz="3600" b="1" dirty="0" err="1">
                <a:solidFill>
                  <a:srgbClr val="CC0000"/>
                </a:solidFill>
              </a:rPr>
              <a:t>з</a:t>
            </a:r>
            <a:r>
              <a:rPr lang="ru-RU" sz="3600" b="1" dirty="0">
                <a:solidFill>
                  <a:srgbClr val="CC0000"/>
                </a:solidFill>
              </a:rPr>
              <a:t>     3 </a:t>
            </a:r>
            <a:r>
              <a:rPr lang="ru-RU" sz="3600" b="1" dirty="0" err="1">
                <a:solidFill>
                  <a:srgbClr val="CC0000"/>
                </a:solidFill>
              </a:rPr>
              <a:t>оболонок</a:t>
            </a:r>
            <a:r>
              <a:rPr lang="ru-RU" sz="3600" b="1" dirty="0">
                <a:solidFill>
                  <a:srgbClr val="CC0000"/>
                </a:solidFill>
              </a:rPr>
              <a:t>:</a:t>
            </a:r>
            <a:r>
              <a:rPr lang="ru-RU" sz="3600" b="1" dirty="0"/>
              <a:t> </a:t>
            </a:r>
            <a:r>
              <a:rPr lang="ru-RU" sz="3600" b="1" dirty="0" err="1"/>
              <a:t>ендокарда</a:t>
            </a:r>
            <a:r>
              <a:rPr lang="ru-RU" sz="3600" b="1" dirty="0"/>
              <a:t>, </a:t>
            </a:r>
            <a:r>
              <a:rPr lang="ru-RU" sz="3600" b="1" dirty="0" err="1"/>
              <a:t>міокарда</a:t>
            </a:r>
            <a:r>
              <a:rPr lang="ru-RU" sz="3600" b="1" dirty="0"/>
              <a:t> та </a:t>
            </a:r>
            <a:r>
              <a:rPr lang="ru-RU" sz="3600" b="1" dirty="0" err="1"/>
              <a:t>епікарда</a:t>
            </a:r>
            <a:r>
              <a:rPr lang="ru-RU" sz="3600" b="1" dirty="0"/>
              <a:t>.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ru-RU" sz="3600" b="1" dirty="0"/>
              <a:t>	М</a:t>
            </a:r>
            <a:r>
              <a:rPr lang="uk-UA" sz="3600" b="1" dirty="0"/>
              <a:t>'</a:t>
            </a:r>
            <a:r>
              <a:rPr lang="ru-RU" sz="3600" b="1" dirty="0" err="1"/>
              <a:t>язові</a:t>
            </a:r>
            <a:r>
              <a:rPr lang="ru-RU" sz="3600" b="1" dirty="0"/>
              <a:t> волокна </a:t>
            </a:r>
            <a:r>
              <a:rPr lang="ru-RU" sz="3600" b="1" dirty="0" err="1"/>
              <a:t>передсердь</a:t>
            </a:r>
            <a:r>
              <a:rPr lang="ru-RU" sz="3600" b="1" dirty="0"/>
              <a:t> та </a:t>
            </a:r>
            <a:r>
              <a:rPr lang="ru-RU" sz="3600" b="1" dirty="0" err="1"/>
              <a:t>шлуночків</a:t>
            </a:r>
            <a:r>
              <a:rPr lang="ru-RU" sz="3600" b="1" dirty="0"/>
              <a:t> </a:t>
            </a:r>
            <a:r>
              <a:rPr lang="ru-RU" sz="3600" b="1" dirty="0" err="1"/>
              <a:t>починається</a:t>
            </a:r>
            <a:r>
              <a:rPr lang="ru-RU" sz="3600" b="1" dirty="0"/>
              <a:t> </a:t>
            </a:r>
            <a:r>
              <a:rPr lang="ru-RU" sz="3600" b="1" dirty="0" err="1"/>
              <a:t>від</a:t>
            </a:r>
            <a:r>
              <a:rPr lang="ru-RU" sz="3600" b="1" dirty="0"/>
              <a:t> </a:t>
            </a:r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правого</a:t>
            </a:r>
            <a:r>
              <a:rPr lang="ru-RU" sz="3600" b="1" dirty="0"/>
              <a:t> та </a:t>
            </a:r>
            <a:r>
              <a:rPr lang="ru-RU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лівого</a:t>
            </a:r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передсердно-шлуночкових</a:t>
            </a:r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к</a:t>
            </a:r>
            <a:r>
              <a:rPr lang="uk-UA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ілець</a:t>
            </a:r>
            <a:r>
              <a:rPr lang="ru-RU" sz="3600" b="1" dirty="0"/>
              <a:t>.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ru-RU" sz="3600" b="1" dirty="0"/>
              <a:t>	</a:t>
            </a:r>
            <a:r>
              <a:rPr lang="ru-RU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Правий</a:t>
            </a:r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та </a:t>
            </a:r>
            <a:r>
              <a:rPr lang="ru-RU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лівий</a:t>
            </a:r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волокнисті</a:t>
            </a:r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трикутники</a:t>
            </a:r>
            <a:r>
              <a:rPr lang="ru-RU" sz="3600" b="1" dirty="0"/>
              <a:t> </a:t>
            </a:r>
            <a:r>
              <a:rPr lang="ru-RU" sz="3600" b="1" dirty="0" err="1"/>
              <a:t>зв</a:t>
            </a:r>
            <a:r>
              <a:rPr lang="ru-RU" sz="3600" b="1" dirty="0" err="1">
                <a:cs typeface="Arial" charset="0"/>
              </a:rPr>
              <a:t>’</a:t>
            </a:r>
            <a:r>
              <a:rPr lang="ru-RU" sz="3600" b="1" dirty="0" err="1"/>
              <a:t>язують</a:t>
            </a:r>
            <a:r>
              <a:rPr lang="ru-RU" sz="3600" b="1" dirty="0"/>
              <a:t> </a:t>
            </a:r>
            <a:r>
              <a:rPr lang="ru-RU" sz="3600" b="1" dirty="0" err="1"/>
              <a:t>кільця</a:t>
            </a:r>
            <a:r>
              <a:rPr lang="ru-RU" sz="3600" b="1" dirty="0"/>
              <a:t> </a:t>
            </a:r>
            <a:r>
              <a:rPr lang="ru-RU" sz="3600" b="1" dirty="0" err="1"/>
              <a:t>між</a:t>
            </a:r>
            <a:r>
              <a:rPr lang="ru-RU" sz="3600" b="1" dirty="0"/>
              <a:t> собою.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2065815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210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786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sz="3300" b="1" dirty="0"/>
              <a:t>         </a:t>
            </a:r>
            <a:r>
              <a:rPr lang="ru-RU" sz="4000" b="1" dirty="0" err="1"/>
              <a:t>Синхронне</a:t>
            </a:r>
            <a:r>
              <a:rPr lang="ru-RU" sz="4000" b="1" dirty="0"/>
              <a:t> </a:t>
            </a:r>
            <a:r>
              <a:rPr lang="ru-RU" sz="4000" b="1" dirty="0" err="1"/>
              <a:t>скорочення</a:t>
            </a:r>
            <a:r>
              <a:rPr lang="ru-RU" sz="4000" b="1" dirty="0"/>
              <a:t> </a:t>
            </a:r>
            <a:r>
              <a:rPr lang="ru-RU" sz="4000" b="1" dirty="0" err="1"/>
              <a:t>передсердь</a:t>
            </a:r>
            <a:r>
              <a:rPr lang="ru-RU" sz="4000" b="1" dirty="0"/>
              <a:t> та </a:t>
            </a:r>
            <a:r>
              <a:rPr lang="ru-RU" sz="4000" b="1" dirty="0" err="1"/>
              <a:t>шлуночків</a:t>
            </a:r>
            <a:r>
              <a:rPr lang="ru-RU" sz="4000" b="1" dirty="0"/>
              <a:t> </a:t>
            </a:r>
            <a:r>
              <a:rPr lang="ru-RU" sz="4000" b="1" dirty="0" err="1"/>
              <a:t>забезпечує</a:t>
            </a:r>
            <a:r>
              <a:rPr lang="ru-RU" sz="4000" b="1" dirty="0"/>
              <a:t> </a:t>
            </a:r>
            <a:r>
              <a:rPr lang="ru-RU" sz="4000" b="1" u="sng" dirty="0" err="1">
                <a:solidFill>
                  <a:srgbClr val="CC0000"/>
                </a:solidFill>
              </a:rPr>
              <a:t>провідна</a:t>
            </a:r>
            <a:r>
              <a:rPr lang="ru-RU" sz="4000" b="1" u="sng" dirty="0">
                <a:solidFill>
                  <a:srgbClr val="CC0000"/>
                </a:solidFill>
              </a:rPr>
              <a:t> система </a:t>
            </a:r>
            <a:r>
              <a:rPr lang="ru-RU" sz="4000" b="1" u="sng" dirty="0" err="1">
                <a:solidFill>
                  <a:srgbClr val="CC0000"/>
                </a:solidFill>
              </a:rPr>
              <a:t>серця</a:t>
            </a:r>
            <a:r>
              <a:rPr lang="ru-RU" sz="4000" b="1" u="sng" dirty="0">
                <a:solidFill>
                  <a:srgbClr val="CC0000"/>
                </a:solidFill>
              </a:rPr>
              <a:t>,</a:t>
            </a:r>
            <a:r>
              <a:rPr lang="ru-RU" sz="4000" b="1" dirty="0"/>
              <a:t> яка </a:t>
            </a:r>
            <a:r>
              <a:rPr lang="ru-RU" sz="4000" b="1" dirty="0" err="1"/>
              <a:t>побудована</a:t>
            </a:r>
            <a:r>
              <a:rPr lang="ru-RU" sz="4000" b="1" dirty="0"/>
              <a:t> з </a:t>
            </a:r>
            <a:r>
              <a:rPr lang="ru-RU" sz="4000" b="1" dirty="0" err="1"/>
              <a:t>сукупності</a:t>
            </a:r>
            <a:r>
              <a:rPr lang="ru-RU" sz="4000" b="1" dirty="0"/>
              <a:t> </a:t>
            </a:r>
            <a:r>
              <a:rPr lang="uk-UA" sz="4000" b="1" dirty="0"/>
              <a:t>зв'язаних</a:t>
            </a:r>
            <a:r>
              <a:rPr lang="ru-RU" sz="4000" b="1" dirty="0"/>
              <a:t> </a:t>
            </a:r>
            <a:r>
              <a:rPr lang="ru-RU" sz="4000" b="1" dirty="0" err="1"/>
              <a:t>між</a:t>
            </a:r>
            <a:r>
              <a:rPr lang="ru-RU" sz="4000" b="1" dirty="0"/>
              <a:t> собою </a:t>
            </a:r>
            <a:r>
              <a:rPr lang="ru-RU" sz="4000" b="1" dirty="0" err="1"/>
              <a:t>атипових</a:t>
            </a:r>
            <a:r>
              <a:rPr lang="ru-RU" sz="4000" b="1" dirty="0"/>
              <a:t> </a:t>
            </a:r>
            <a:r>
              <a:rPr lang="ru-RU" sz="4000" b="1" dirty="0" err="1"/>
              <a:t>кардіоміоцитів</a:t>
            </a:r>
            <a:r>
              <a:rPr lang="ru-RU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58573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64704"/>
            <a:ext cx="3591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Будова ендокарда.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39596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Ендокард побудований з таких шарів: 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/>
              <a:t> </a:t>
            </a:r>
            <a:r>
              <a:rPr lang="uk-UA" sz="2800" u="sng" dirty="0"/>
              <a:t>Ендотелій</a:t>
            </a:r>
            <a:r>
              <a:rPr lang="uk-UA" sz="2800" dirty="0"/>
              <a:t> – внутрішній шар, представлений плоскими та полігональними </a:t>
            </a:r>
            <a:r>
              <a:rPr lang="uk-UA" sz="2800" dirty="0" err="1"/>
              <a:t>ендетеліоцитами</a:t>
            </a:r>
            <a:r>
              <a:rPr lang="uk-UA" sz="2800" dirty="0"/>
              <a:t>, які лежать на базальній мембрані</a:t>
            </a:r>
            <a:r>
              <a:rPr lang="ru-RU" sz="2800" dirty="0"/>
              <a:t>; </a:t>
            </a:r>
            <a:endParaRPr lang="uk-UA" sz="2800" dirty="0"/>
          </a:p>
          <a:p>
            <a:pPr>
              <a:buFont typeface="Arial" pitchFamily="34" charset="0"/>
              <a:buChar char="•"/>
            </a:pPr>
            <a:r>
              <a:rPr lang="uk-UA" sz="2800" dirty="0"/>
              <a:t> </a:t>
            </a:r>
            <a:r>
              <a:rPr lang="uk-UA" sz="2800" u="sng" dirty="0"/>
              <a:t>Сполучнотканинний</a:t>
            </a:r>
            <a:r>
              <a:rPr lang="uk-UA" sz="2800" dirty="0"/>
              <a:t>, </a:t>
            </a:r>
            <a:r>
              <a:rPr lang="uk-UA" sz="2800" dirty="0" err="1"/>
              <a:t>підендотеліальний</a:t>
            </a:r>
            <a:r>
              <a:rPr lang="uk-UA" sz="2800" dirty="0"/>
              <a:t> – другий шар;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/>
              <a:t> </a:t>
            </a:r>
            <a:r>
              <a:rPr lang="uk-UA" sz="2800" u="sng" dirty="0"/>
              <a:t>М</a:t>
            </a:r>
            <a:r>
              <a:rPr lang="en-US" sz="2800" u="sng" dirty="0"/>
              <a:t>’</a:t>
            </a:r>
            <a:r>
              <a:rPr lang="uk-UA" sz="2800" u="sng" dirty="0" err="1"/>
              <a:t>язово-еластичний</a:t>
            </a:r>
            <a:r>
              <a:rPr lang="uk-UA" sz="2800" u="sng" dirty="0"/>
              <a:t> </a:t>
            </a:r>
            <a:r>
              <a:rPr lang="uk-UA" sz="2800" dirty="0"/>
              <a:t>– багатий еластичними волокнами, між якими містяться гладкі </a:t>
            </a:r>
            <a:r>
              <a:rPr lang="uk-UA" sz="2800" dirty="0" err="1"/>
              <a:t>міоцити</a:t>
            </a:r>
            <a:r>
              <a:rPr lang="uk-UA" sz="2800" dirty="0"/>
              <a:t> – третій шар;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/>
              <a:t> </a:t>
            </a:r>
            <a:r>
              <a:rPr lang="uk-UA" sz="2800" u="sng" dirty="0"/>
              <a:t>Сполучнотканинний</a:t>
            </a:r>
            <a:r>
              <a:rPr lang="uk-UA" sz="2800" dirty="0"/>
              <a:t>, межує з міокардом, складається з еластичних колагенових і ретикулярних волокон – четвертий шар.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4637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58658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b="1" u="sng" dirty="0"/>
              <a:t>Міокард</a:t>
            </a:r>
            <a:r>
              <a:rPr lang="uk-UA" dirty="0"/>
              <a:t> (</a:t>
            </a:r>
            <a:r>
              <a:rPr lang="en-US" dirty="0"/>
              <a:t>myocardium) </a:t>
            </a:r>
            <a:r>
              <a:rPr lang="uk-UA" dirty="0"/>
              <a:t>– серцевий </a:t>
            </a:r>
            <a:r>
              <a:rPr lang="ru-RU" dirty="0"/>
              <a:t>м</a:t>
            </a:r>
            <a:r>
              <a:rPr lang="en-US" dirty="0"/>
              <a:t>’</a:t>
            </a:r>
            <a:r>
              <a:rPr lang="uk-UA" dirty="0"/>
              <a:t>яз побудований з поперчено-посмугованих </a:t>
            </a:r>
            <a:r>
              <a:rPr lang="uk-UA" dirty="0" err="1"/>
              <a:t>кардіоміоцитів</a:t>
            </a:r>
            <a:r>
              <a:rPr lang="uk-UA" dirty="0"/>
              <a:t>, які </a:t>
            </a:r>
            <a:r>
              <a:rPr lang="uk-UA" dirty="0" err="1"/>
              <a:t>анастамазують</a:t>
            </a:r>
            <a:r>
              <a:rPr lang="uk-UA" dirty="0"/>
              <a:t> між собою, утворюючи багатомірну сітку. Між м</a:t>
            </a:r>
            <a:r>
              <a:rPr lang="en-US" dirty="0"/>
              <a:t>’</a:t>
            </a:r>
            <a:r>
              <a:rPr lang="uk-UA" dirty="0" err="1"/>
              <a:t>язовими</a:t>
            </a:r>
            <a:r>
              <a:rPr lang="uk-UA" dirty="0"/>
              <a:t> волокнами розміщені прошарки пухкої сполучної тканини з судинами і нервами. Міокард складається з типових і атипових </a:t>
            </a:r>
            <a:r>
              <a:rPr lang="uk-UA" dirty="0" err="1"/>
              <a:t>кардіоміоцитів</a:t>
            </a:r>
            <a:r>
              <a:rPr lang="uk-UA" dirty="0"/>
              <a:t>.</a:t>
            </a:r>
            <a:endParaRPr lang="ru-RU" dirty="0"/>
          </a:p>
          <a:p>
            <a:pPr>
              <a:buNone/>
            </a:pPr>
            <a:r>
              <a:rPr lang="uk-UA" dirty="0"/>
              <a:t> </a:t>
            </a:r>
            <a:r>
              <a:rPr lang="uk-UA" u="sng" dirty="0"/>
              <a:t>Типові</a:t>
            </a:r>
            <a:r>
              <a:rPr lang="uk-UA" dirty="0"/>
              <a:t> </a:t>
            </a:r>
            <a:r>
              <a:rPr lang="uk-UA" dirty="0" err="1"/>
              <a:t>кардіоміоцити</a:t>
            </a:r>
            <a:r>
              <a:rPr lang="uk-UA" dirty="0"/>
              <a:t> мають один або два ядра, розміщенні в центрі клітини.</a:t>
            </a:r>
          </a:p>
          <a:p>
            <a:pPr>
              <a:buNone/>
            </a:pPr>
            <a:r>
              <a:rPr lang="uk-UA" u="sng" dirty="0"/>
              <a:t>Атипові </a:t>
            </a:r>
            <a:r>
              <a:rPr lang="uk-UA" dirty="0" err="1"/>
              <a:t>кардіоміоцити</a:t>
            </a:r>
            <a:r>
              <a:rPr lang="uk-UA" dirty="0"/>
              <a:t> або провідні забезпечують автономну роботу серця.</a:t>
            </a:r>
            <a:endParaRPr lang="uk-UA" u="sng" dirty="0"/>
          </a:p>
          <a:p>
            <a:pPr>
              <a:buNone/>
            </a:pPr>
            <a:endParaRPr lang="uk-UA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5792788"/>
          </a:xfrm>
        </p:spPr>
        <p:txBody>
          <a:bodyPr/>
          <a:lstStyle/>
          <a:p>
            <a:pPr>
              <a:buNone/>
            </a:pPr>
            <a:r>
              <a:rPr lang="uk-UA" b="1" dirty="0"/>
              <a:t>Міокард передсердь </a:t>
            </a:r>
            <a:r>
              <a:rPr lang="uk-UA" dirty="0"/>
              <a:t>тонший і представлений двома прошарками: поверхневий і глибокий.</a:t>
            </a:r>
          </a:p>
          <a:p>
            <a:pPr>
              <a:buNone/>
            </a:pPr>
            <a:r>
              <a:rPr lang="uk-UA" u="sng" dirty="0"/>
              <a:t>Поверхневий шар </a:t>
            </a:r>
            <a:r>
              <a:rPr lang="uk-UA" dirty="0"/>
              <a:t>складається з колових волокон, які огортають обидва передсердя.</a:t>
            </a:r>
          </a:p>
          <a:p>
            <a:pPr>
              <a:buNone/>
            </a:pPr>
            <a:r>
              <a:rPr lang="uk-UA" u="sng" dirty="0"/>
              <a:t>Глибокий шар </a:t>
            </a:r>
            <a:r>
              <a:rPr lang="uk-UA" dirty="0"/>
              <a:t>– це поздовжньо розташовані волокна, окремі для кожного передсердя.</a:t>
            </a:r>
          </a:p>
          <a:p>
            <a:pPr>
              <a:buNone/>
            </a:pPr>
            <a:r>
              <a:rPr lang="uk-UA" dirty="0"/>
              <a:t>Гребенясті м</a:t>
            </a:r>
            <a:r>
              <a:rPr lang="en-US" dirty="0"/>
              <a:t>’</a:t>
            </a:r>
            <a:r>
              <a:rPr lang="uk-UA" dirty="0"/>
              <a:t>язи передсердя також утворені м</a:t>
            </a:r>
            <a:r>
              <a:rPr lang="en-US" dirty="0"/>
              <a:t>’</a:t>
            </a:r>
            <a:r>
              <a:rPr lang="uk-UA" dirty="0"/>
              <a:t>зами глибокого прошарку.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586581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b="1" u="sng" dirty="0"/>
              <a:t>Міокард шлуночків </a:t>
            </a:r>
            <a:r>
              <a:rPr lang="uk-UA" dirty="0"/>
              <a:t>– трьохшаровий, представлений поверхневим, середнім і глибоким прошарками. </a:t>
            </a:r>
          </a:p>
          <a:p>
            <a:pPr>
              <a:buNone/>
            </a:pPr>
            <a:r>
              <a:rPr lang="uk-UA" u="sng" dirty="0"/>
              <a:t>Поверхневий </a:t>
            </a:r>
            <a:r>
              <a:rPr lang="uk-UA" dirty="0"/>
              <a:t>прошарок тонкий волокна йдуть поздовжньо від фіброзних кілець косо вниз, на верхівці серці закручуються (</a:t>
            </a:r>
            <a:r>
              <a:rPr lang="en-US" dirty="0"/>
              <a:t>vortex </a:t>
            </a:r>
            <a:r>
              <a:rPr lang="en-US" dirty="0" err="1"/>
              <a:t>cordis</a:t>
            </a:r>
            <a:r>
              <a:rPr lang="en-US" dirty="0"/>
              <a:t>)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переходять</a:t>
            </a:r>
            <a:r>
              <a:rPr lang="ru-RU" dirty="0"/>
              <a:t> у </a:t>
            </a:r>
            <a:r>
              <a:rPr lang="ru-RU" u="sng" dirty="0" err="1"/>
              <a:t>внутрішній</a:t>
            </a:r>
            <a:r>
              <a:rPr lang="ru-RU" u="sng" dirty="0"/>
              <a:t> </a:t>
            </a:r>
            <a:r>
              <a:rPr lang="ru-RU" u="sng" dirty="0" err="1"/>
              <a:t>поздовжній</a:t>
            </a:r>
            <a:r>
              <a:rPr lang="ru-RU" dirty="0"/>
              <a:t> </a:t>
            </a:r>
            <a:r>
              <a:rPr lang="ru-RU" dirty="0" err="1"/>
              <a:t>прошарок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іде</a:t>
            </a:r>
            <a:r>
              <a:rPr lang="ru-RU" dirty="0"/>
              <a:t> </a:t>
            </a:r>
            <a:r>
              <a:rPr lang="ru-RU" dirty="0" err="1"/>
              <a:t>вгору</a:t>
            </a:r>
            <a:r>
              <a:rPr lang="ru-RU" dirty="0"/>
              <a:t> до </a:t>
            </a:r>
            <a:r>
              <a:rPr lang="ru-RU" dirty="0" err="1"/>
              <a:t>волокнистих</a:t>
            </a:r>
            <a:r>
              <a:rPr lang="ru-RU" dirty="0"/>
              <a:t> </a:t>
            </a:r>
            <a:r>
              <a:rPr lang="ru-RU" dirty="0" err="1"/>
              <a:t>кілець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uk-UA" u="sng" dirty="0"/>
              <a:t>Середній прошарок </a:t>
            </a:r>
            <a:r>
              <a:rPr lang="uk-UA" dirty="0"/>
              <a:t>розміщений між зовнішнім і внутрішнім, представлений коловими волокнами, які огортають окремо кожний шлуночок. Сосочкові м</a:t>
            </a:r>
            <a:r>
              <a:rPr lang="en-US" dirty="0"/>
              <a:t>’</a:t>
            </a:r>
            <a:r>
              <a:rPr lang="uk-UA" dirty="0" err="1"/>
              <a:t>зи</a:t>
            </a:r>
            <a:r>
              <a:rPr lang="uk-UA" dirty="0"/>
              <a:t> побудовані з м</a:t>
            </a:r>
            <a:r>
              <a:rPr lang="en-US" dirty="0"/>
              <a:t>’</a:t>
            </a:r>
            <a:r>
              <a:rPr lang="uk-UA" dirty="0" err="1"/>
              <a:t>язових</a:t>
            </a:r>
            <a:r>
              <a:rPr lang="uk-UA" dirty="0"/>
              <a:t> пучків внутрішнього шару.</a:t>
            </a:r>
            <a:endParaRPr lang="uk-UA" u="sng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ru-RU" sz="3300" b="1" dirty="0">
                <a:solidFill>
                  <a:srgbClr val="CC0000"/>
                </a:solidFill>
              </a:rPr>
              <a:t>     </a:t>
            </a:r>
            <a:r>
              <a:rPr lang="ru-RU" sz="2400" b="1" u="sng" dirty="0">
                <a:solidFill>
                  <a:srgbClr val="CC0000"/>
                </a:solidFill>
              </a:rPr>
              <a:t>До </a:t>
            </a:r>
            <a:r>
              <a:rPr lang="ru-RU" sz="2400" b="1" u="sng" dirty="0" err="1">
                <a:solidFill>
                  <a:srgbClr val="CC0000"/>
                </a:solidFill>
              </a:rPr>
              <a:t>провідної</a:t>
            </a:r>
            <a:r>
              <a:rPr lang="ru-RU" sz="2400" b="1" u="sng" dirty="0">
                <a:solidFill>
                  <a:srgbClr val="CC0000"/>
                </a:solidFill>
              </a:rPr>
              <a:t> </a:t>
            </a:r>
            <a:r>
              <a:rPr lang="ru-RU" sz="2400" b="1" u="sng" dirty="0" err="1">
                <a:solidFill>
                  <a:srgbClr val="CC0000"/>
                </a:solidFill>
              </a:rPr>
              <a:t>системи</a:t>
            </a:r>
            <a:r>
              <a:rPr lang="ru-RU" sz="2400" b="1" u="sng" dirty="0">
                <a:solidFill>
                  <a:srgbClr val="CC0000"/>
                </a:solidFill>
              </a:rPr>
              <a:t> </a:t>
            </a:r>
            <a:r>
              <a:rPr lang="ru-RU" sz="2400" b="1" u="sng" dirty="0" err="1">
                <a:solidFill>
                  <a:srgbClr val="CC0000"/>
                </a:solidFill>
              </a:rPr>
              <a:t>відносяться</a:t>
            </a:r>
            <a:r>
              <a:rPr lang="ru-RU" sz="2400" b="1" u="sng" dirty="0">
                <a:solidFill>
                  <a:srgbClr val="CC0000"/>
                </a:solidFill>
              </a:rPr>
              <a:t>:</a:t>
            </a:r>
            <a:r>
              <a:rPr lang="ru-RU" sz="2400" b="1" dirty="0"/>
              <a:t> </a:t>
            </a:r>
            <a:r>
              <a:rPr lang="uk-UA" sz="2400" b="1" dirty="0"/>
              <a:t> </a:t>
            </a:r>
            <a:r>
              <a:rPr lang="uk-UA" sz="24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пазухо-передсердний</a:t>
            </a:r>
            <a:r>
              <a:rPr lang="uk-UA" sz="2400" b="1" dirty="0"/>
              <a:t> та </a:t>
            </a:r>
            <a:r>
              <a:rPr lang="uk-UA" sz="24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передсердно-шлуночковий</a:t>
            </a:r>
            <a:r>
              <a:rPr lang="uk-UA" sz="24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вузли</a:t>
            </a:r>
            <a:r>
              <a:rPr lang="uk-UA" sz="2400" b="1" dirty="0"/>
              <a:t>, а також </a:t>
            </a:r>
            <a:r>
              <a:rPr lang="uk-UA" sz="24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передсердно-шлуночковий</a:t>
            </a:r>
            <a:r>
              <a:rPr lang="uk-UA" sz="24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пучок</a:t>
            </a:r>
            <a:r>
              <a:rPr lang="uk-UA" sz="2400" b="1" dirty="0"/>
              <a:t>, який має </a:t>
            </a:r>
            <a:r>
              <a:rPr lang="uk-UA" sz="24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ліву</a:t>
            </a:r>
            <a:r>
              <a:rPr lang="uk-UA" sz="2400" b="1" dirty="0"/>
              <a:t> (більш потужну) та </a:t>
            </a:r>
            <a:r>
              <a:rPr lang="uk-UA" sz="2400" b="1" u="sng" dirty="0"/>
              <a:t>праву ніжки</a:t>
            </a:r>
            <a:r>
              <a:rPr lang="uk-UA" sz="2400" b="1" dirty="0"/>
              <a:t>, що закінчуються </a:t>
            </a:r>
            <a:r>
              <a:rPr lang="uk-UA" sz="24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субендокардіальними</a:t>
            </a:r>
            <a:r>
              <a:rPr lang="uk-UA" sz="24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гілками</a:t>
            </a:r>
            <a:r>
              <a:rPr lang="uk-UA" sz="2400" b="1" dirty="0"/>
              <a:t> (волокнами </a:t>
            </a:r>
            <a:r>
              <a:rPr lang="uk-UA" sz="2400" b="1" dirty="0" err="1"/>
              <a:t>Пуркіньє</a:t>
            </a:r>
            <a:r>
              <a:rPr lang="uk-UA" sz="2400" b="1" dirty="0"/>
              <a:t>).</a:t>
            </a:r>
          </a:p>
        </p:txBody>
      </p:sp>
      <p:pic>
        <p:nvPicPr>
          <p:cNvPr id="3" name="Picture 4" descr="213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842" y="2924944"/>
            <a:ext cx="5322158" cy="371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1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До складу серцево-судинної системи входять: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628933"/>
            <a:ext cx="78581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1) 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серце, 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cor;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кровоносні судини, 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vasa sanguinea;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лімфатичні судини, 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vasa lymphatica.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br>
              <a:rPr lang="uk-UA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Новая папка (2)\12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942612"/>
            <a:ext cx="3706064" cy="343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007\Desktop\рисунки\10156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59" y="3429000"/>
            <a:ext cx="4214241" cy="315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5865813"/>
          </a:xfrm>
        </p:spPr>
        <p:txBody>
          <a:bodyPr/>
          <a:lstStyle/>
          <a:p>
            <a:pPr>
              <a:buNone/>
            </a:pPr>
            <a:r>
              <a:rPr lang="uk-UA" b="1" u="sng" dirty="0"/>
              <a:t>Епікард. </a:t>
            </a:r>
            <a:r>
              <a:rPr lang="uk-UA" dirty="0" err="1"/>
              <a:t>Нутрощева</a:t>
            </a:r>
            <a:r>
              <a:rPr lang="uk-UA" dirty="0"/>
              <a:t> пластинка серозного осердя. (</a:t>
            </a:r>
            <a:r>
              <a:rPr lang="en-US" dirty="0" err="1"/>
              <a:t>epicardium</a:t>
            </a:r>
            <a:r>
              <a:rPr lang="en-US" dirty="0"/>
              <a:t>; lamina </a:t>
            </a:r>
            <a:r>
              <a:rPr lang="en-US" dirty="0" err="1"/>
              <a:t>visceralis</a:t>
            </a:r>
            <a:r>
              <a:rPr lang="en-US" dirty="0"/>
              <a:t> </a:t>
            </a:r>
            <a:r>
              <a:rPr lang="en-US" dirty="0" err="1"/>
              <a:t>pericardii</a:t>
            </a:r>
            <a:r>
              <a:rPr lang="en-US" dirty="0"/>
              <a:t> </a:t>
            </a:r>
            <a:r>
              <a:rPr lang="en-US" dirty="0" err="1"/>
              <a:t>serosi</a:t>
            </a:r>
            <a:r>
              <a:rPr lang="en-US" dirty="0"/>
              <a:t>)</a:t>
            </a:r>
            <a:r>
              <a:rPr lang="uk-UA" dirty="0"/>
              <a:t>.</a:t>
            </a:r>
            <a:endParaRPr lang="en-US" dirty="0"/>
          </a:p>
          <a:p>
            <a:pPr>
              <a:buNone/>
            </a:pPr>
            <a:r>
              <a:rPr lang="uk-UA" dirty="0"/>
              <a:t>Покриває серце зовні, а також переходить на початкові відділи аорти, легеневого стовбура, кінцеві відділи нижньої та верхньої порожнистих вен. На рівні цих судин епікард переходить у пристінкову пластинку серозного осердя.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586581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b="1" u="sng" dirty="0"/>
              <a:t>Осердя або перикард </a:t>
            </a:r>
            <a:r>
              <a:rPr lang="en-US" dirty="0"/>
              <a:t>(pericardium) –</a:t>
            </a:r>
            <a:r>
              <a:rPr lang="uk-UA" dirty="0"/>
              <a:t> серозний мішок, в якому знаходиться серце. Перикард представлений двома прошарками: </a:t>
            </a:r>
            <a:r>
              <a:rPr lang="uk-UA" u="sng" dirty="0"/>
              <a:t>зовнішній</a:t>
            </a:r>
            <a:r>
              <a:rPr lang="uk-UA" dirty="0"/>
              <a:t> (</a:t>
            </a:r>
            <a:r>
              <a:rPr lang="en-US" dirty="0"/>
              <a:t>pericardium </a:t>
            </a:r>
            <a:r>
              <a:rPr lang="en-US" dirty="0" err="1"/>
              <a:t>fibrosum</a:t>
            </a:r>
            <a:r>
              <a:rPr lang="en-US" dirty="0"/>
              <a:t>)</a:t>
            </a:r>
            <a:r>
              <a:rPr lang="uk-UA" dirty="0"/>
              <a:t> і </a:t>
            </a:r>
            <a:r>
              <a:rPr lang="uk-UA" u="sng" dirty="0"/>
              <a:t>внутрішній</a:t>
            </a:r>
            <a:r>
              <a:rPr lang="uk-UA" dirty="0"/>
              <a:t> (</a:t>
            </a:r>
            <a:r>
              <a:rPr lang="en-US" dirty="0"/>
              <a:t>pericardium </a:t>
            </a:r>
            <a:r>
              <a:rPr lang="en-US" dirty="0" err="1"/>
              <a:t>serosum</a:t>
            </a:r>
            <a:r>
              <a:rPr lang="en-US" dirty="0"/>
              <a:t>)</a:t>
            </a:r>
            <a:r>
              <a:rPr lang="uk-UA" dirty="0"/>
              <a:t>.</a:t>
            </a:r>
          </a:p>
          <a:p>
            <a:pPr>
              <a:buNone/>
            </a:pPr>
            <a:r>
              <a:rPr lang="uk-UA" dirty="0"/>
              <a:t>Серозне осердя має 2 пластинки: </a:t>
            </a:r>
            <a:r>
              <a:rPr lang="uk-UA" u="sng" dirty="0"/>
              <a:t>пристінкову</a:t>
            </a:r>
            <a:r>
              <a:rPr lang="uk-UA" dirty="0"/>
              <a:t> (</a:t>
            </a:r>
            <a:r>
              <a:rPr lang="en-US" dirty="0"/>
              <a:t>lamina </a:t>
            </a:r>
            <a:r>
              <a:rPr lang="en-US" dirty="0" err="1"/>
              <a:t>parietalis</a:t>
            </a:r>
            <a:r>
              <a:rPr lang="en-US" dirty="0"/>
              <a:t>) </a:t>
            </a:r>
            <a:r>
              <a:rPr lang="uk-UA" dirty="0"/>
              <a:t>і </a:t>
            </a:r>
            <a:r>
              <a:rPr lang="uk-UA" u="sng" dirty="0" err="1"/>
              <a:t>нутрощеву</a:t>
            </a:r>
            <a:r>
              <a:rPr lang="uk-UA" dirty="0"/>
              <a:t> </a:t>
            </a:r>
            <a:r>
              <a:rPr lang="en-US" dirty="0"/>
              <a:t>(lamina </a:t>
            </a:r>
            <a:r>
              <a:rPr lang="en-US" dirty="0" err="1"/>
              <a:t>visceralis</a:t>
            </a:r>
            <a:r>
              <a:rPr lang="uk-UA" dirty="0"/>
              <a:t> – </a:t>
            </a:r>
            <a:r>
              <a:rPr lang="en-US" dirty="0" err="1"/>
              <a:t>epicardium</a:t>
            </a:r>
            <a:r>
              <a:rPr lang="en-US" dirty="0"/>
              <a:t>)</a:t>
            </a:r>
            <a:r>
              <a:rPr lang="uk-UA" dirty="0"/>
              <a:t>. </a:t>
            </a:r>
          </a:p>
          <a:p>
            <a:pPr>
              <a:buNone/>
            </a:pPr>
            <a:r>
              <a:rPr lang="uk-UA" dirty="0"/>
              <a:t>Між цими пластинками знаходиться щілина – </a:t>
            </a:r>
            <a:r>
              <a:rPr lang="uk-UA" dirty="0" err="1"/>
              <a:t>осердна</a:t>
            </a:r>
            <a:r>
              <a:rPr lang="uk-UA" dirty="0"/>
              <a:t> порожнина (</a:t>
            </a:r>
            <a:r>
              <a:rPr lang="en-US" dirty="0" err="1"/>
              <a:t>cavitas</a:t>
            </a:r>
            <a:r>
              <a:rPr lang="en-US" dirty="0"/>
              <a:t> </a:t>
            </a:r>
            <a:r>
              <a:rPr lang="en-US" dirty="0" err="1"/>
              <a:t>pericardiaca</a:t>
            </a:r>
            <a:r>
              <a:rPr lang="en-US" dirty="0"/>
              <a:t>)</a:t>
            </a:r>
            <a:r>
              <a:rPr lang="uk-UA" dirty="0"/>
              <a:t>, в якій 15-20 </a:t>
            </a:r>
            <a:r>
              <a:rPr lang="uk-UA" dirty="0" err="1"/>
              <a:t>мл</a:t>
            </a:r>
            <a:r>
              <a:rPr lang="uk-UA" dirty="0"/>
              <a:t> серозної рідини. В </a:t>
            </a:r>
            <a:r>
              <a:rPr lang="uk-UA" dirty="0" err="1"/>
              <a:t>осредній</a:t>
            </a:r>
            <a:r>
              <a:rPr lang="uk-UA" dirty="0"/>
              <a:t> порожнині виділяють дві пазухи: </a:t>
            </a:r>
            <a:r>
              <a:rPr lang="uk-UA" u="sng" dirty="0" err="1"/>
              <a:t>осердна</a:t>
            </a:r>
            <a:r>
              <a:rPr lang="uk-UA" u="sng" dirty="0"/>
              <a:t> поперечна пазуха </a:t>
            </a:r>
            <a:r>
              <a:rPr lang="uk-UA" dirty="0"/>
              <a:t>(</a:t>
            </a:r>
            <a:r>
              <a:rPr lang="en-US" dirty="0"/>
              <a:t>sinus </a:t>
            </a:r>
            <a:r>
              <a:rPr lang="en-US" dirty="0" err="1"/>
              <a:t>transversus</a:t>
            </a:r>
            <a:r>
              <a:rPr lang="en-US" dirty="0"/>
              <a:t> </a:t>
            </a:r>
            <a:r>
              <a:rPr lang="en-US" dirty="0" err="1"/>
              <a:t>pericardii</a:t>
            </a:r>
            <a:r>
              <a:rPr lang="en-US" dirty="0"/>
              <a:t>) </a:t>
            </a:r>
            <a:r>
              <a:rPr lang="uk-UA" dirty="0"/>
              <a:t>та </a:t>
            </a:r>
            <a:r>
              <a:rPr lang="uk-UA" u="sng" dirty="0" err="1"/>
              <a:t>осердна</a:t>
            </a:r>
            <a:r>
              <a:rPr lang="uk-UA" u="sng" dirty="0"/>
              <a:t> коса пазуха </a:t>
            </a:r>
            <a:r>
              <a:rPr lang="en-US" dirty="0"/>
              <a:t>(sinus </a:t>
            </a:r>
            <a:r>
              <a:rPr lang="en-US" dirty="0" err="1"/>
              <a:t>obliqus</a:t>
            </a:r>
            <a:r>
              <a:rPr lang="en-US" dirty="0"/>
              <a:t> </a:t>
            </a:r>
            <a:r>
              <a:rPr lang="en-US" dirty="0" err="1"/>
              <a:t>pericardii</a:t>
            </a:r>
            <a:r>
              <a:rPr lang="en-US" dirty="0"/>
              <a:t>)</a:t>
            </a:r>
            <a:r>
              <a:rPr lang="uk-UA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uk-UA" b="1"/>
              <a:t>	</a:t>
            </a:r>
            <a:r>
              <a:rPr lang="uk-UA" sz="4000" b="1"/>
              <a:t>Серце кровопостачається </a:t>
            </a:r>
            <a:r>
              <a:rPr lang="uk-UA" sz="40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правою</a:t>
            </a:r>
            <a:r>
              <a:rPr lang="uk-UA" sz="4000" b="1"/>
              <a:t> та </a:t>
            </a:r>
            <a:r>
              <a:rPr lang="uk-UA" sz="40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лівою вінцевими артеріями</a:t>
            </a:r>
            <a:r>
              <a:rPr lang="uk-UA" sz="4000" b="1"/>
              <a:t>, які починаються нижче від вільного краю правої та лівої півмісяцевих аортальних заслінок.</a:t>
            </a:r>
            <a:r>
              <a:rPr lang="uk-UA" b="1"/>
              <a:t> 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uk-UA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74980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204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8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204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514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  <a:defRPr/>
            </a:pPr>
            <a:r>
              <a:rPr lang="uk-UA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36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Розрізняють 3 системи вен серця:</a:t>
            </a:r>
          </a:p>
          <a:p>
            <a:pPr marL="609600" indent="-609600" algn="just" eaLnBrk="1" hangingPunct="1">
              <a:buFontTx/>
              <a:buNone/>
              <a:defRPr/>
            </a:pPr>
            <a:endParaRPr lang="uk-UA" sz="1200" b="1" dirty="0">
              <a:solidFill>
                <a:srgbClr val="FF0000"/>
              </a:solidFill>
            </a:endParaRPr>
          </a:p>
          <a:p>
            <a:pPr marL="609600" indent="-609600" algn="just" eaLnBrk="1" hangingPunct="1">
              <a:buFontTx/>
              <a:buNone/>
              <a:defRPr/>
            </a:pPr>
            <a:r>
              <a:rPr lang="uk-UA" sz="3600" b="1" dirty="0">
                <a:solidFill>
                  <a:srgbClr val="FF0000"/>
                </a:solidFill>
              </a:rPr>
              <a:t>1)</a:t>
            </a:r>
            <a:r>
              <a:rPr lang="uk-UA" sz="3600" b="1" dirty="0"/>
              <a:t> вени, що впадають у </a:t>
            </a:r>
            <a:r>
              <a:rPr lang="uk-UA" sz="3600" b="1" u="sng" dirty="0"/>
              <a:t>вінцеву пазуху</a:t>
            </a:r>
            <a:r>
              <a:rPr lang="uk-UA" sz="3600" b="1" dirty="0"/>
              <a:t> (велика середня та мала серцеві вени, задня </a:t>
            </a:r>
            <a:r>
              <a:rPr lang="uk-UA" sz="3600" b="1" dirty="0" err="1"/>
              <a:t>лівошлуночкова</a:t>
            </a:r>
            <a:r>
              <a:rPr lang="uk-UA" sz="3600" b="1" dirty="0"/>
              <a:t> та коса </a:t>
            </a:r>
            <a:r>
              <a:rPr lang="uk-UA" sz="3600" b="1" dirty="0" err="1"/>
              <a:t>лівопередсердня</a:t>
            </a:r>
            <a:r>
              <a:rPr lang="uk-UA" sz="3600" b="1" dirty="0"/>
              <a:t> вени);</a:t>
            </a:r>
          </a:p>
          <a:p>
            <a:pPr marL="609600" indent="-609600" algn="just" eaLnBrk="1" hangingPunct="1">
              <a:buFontTx/>
              <a:buNone/>
              <a:defRPr/>
            </a:pPr>
            <a:endParaRPr lang="uk-UA" sz="1200" b="1" dirty="0"/>
          </a:p>
          <a:p>
            <a:pPr marL="609600" indent="-609600" algn="just" eaLnBrk="1" hangingPunct="1">
              <a:buFontTx/>
              <a:buNone/>
              <a:defRPr/>
            </a:pPr>
            <a:r>
              <a:rPr lang="uk-UA" sz="3600" b="1" dirty="0">
                <a:solidFill>
                  <a:srgbClr val="FF0000"/>
                </a:solidFill>
              </a:rPr>
              <a:t>2)</a:t>
            </a:r>
            <a:r>
              <a:rPr lang="uk-UA" sz="3600" b="1" dirty="0"/>
              <a:t> передні серцеві вени;</a:t>
            </a:r>
          </a:p>
          <a:p>
            <a:pPr marL="609600" indent="-609600" algn="just" eaLnBrk="1" hangingPunct="1">
              <a:buFontTx/>
              <a:buNone/>
              <a:defRPr/>
            </a:pPr>
            <a:endParaRPr lang="uk-UA" sz="1200" b="1" dirty="0"/>
          </a:p>
          <a:p>
            <a:pPr marL="609600" indent="-609600" algn="just" eaLnBrk="1" hangingPunct="1">
              <a:buFontTx/>
              <a:buNone/>
              <a:defRPr/>
            </a:pPr>
            <a:r>
              <a:rPr lang="uk-UA" sz="3600" b="1" dirty="0">
                <a:solidFill>
                  <a:srgbClr val="FF0000"/>
                </a:solidFill>
              </a:rPr>
              <a:t>3)</a:t>
            </a:r>
            <a:r>
              <a:rPr lang="uk-UA" sz="3600" b="1" dirty="0"/>
              <a:t> найменші серцеві вени.</a:t>
            </a:r>
          </a:p>
        </p:txBody>
      </p:sp>
    </p:spTree>
    <p:extLst>
      <p:ext uri="{BB962C8B-B14F-4D97-AF65-F5344CB8AC3E}">
        <p14:creationId xmlns:p14="http://schemas.microsoft.com/office/powerpoint/2010/main" val="2311561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204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4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204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50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18488" cy="5649913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uk-UA" b="1"/>
              <a:t>       Серце іннервується симпатичними, парасимпатичними та чутливими волокнами. Останні йдуть у складі блукаючого нерва або разом із симпатичним волокнами. </a:t>
            </a:r>
            <a:r>
              <a:rPr lang="uk-UA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Симпатичні нерви</a:t>
            </a:r>
            <a:r>
              <a:rPr lang="uk-UA" b="1"/>
              <a:t> йдуть від усіх шийних, ІІ-ІІІ грудних вузлів симпатичного стовбура. Парасимпатичні волокна йдуть у складі гілок </a:t>
            </a:r>
            <a:r>
              <a:rPr lang="uk-UA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блукаючого нерва.</a:t>
            </a:r>
            <a:r>
              <a:rPr lang="uk-UA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706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2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31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36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3"/>
            <a:ext cx="807830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Функції кровоносної системи: 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Одна із найбільш важливих функцій крові і судин –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транспорт таких важливих для організму червоних кров’яних тілець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еритроцитів, які доставляють кисень з легень до всіх клітин тіла, виносять вуглекислий газ з клітин до легенів. </a:t>
            </a: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судини легеневого кола к о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2996952"/>
            <a:ext cx="367240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3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D0D59E0D-3106-46FC-ACC8-ABF0C7F8DC63}" type="slidenum">
              <a:rPr lang="uk-UA" smtClean="0"/>
              <a:pPr algn="l" eaLnBrk="1" hangingPunct="1"/>
              <a:t>50</a:t>
            </a:fld>
            <a:endParaRPr lang="uk-UA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893175" cy="6597650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en-US"/>
              <a:t>	</a:t>
            </a:r>
            <a:r>
              <a:rPr lang="uk-UA"/>
              <a:t>	</a:t>
            </a:r>
            <a:endParaRPr lang="uk-UA" sz="5400"/>
          </a:p>
          <a:p>
            <a:pPr algn="just" eaLnBrk="1" hangingPunct="1">
              <a:buFontTx/>
              <a:buNone/>
              <a:defRPr/>
            </a:pPr>
            <a:r>
              <a:rPr lang="uk-UA" sz="5400"/>
              <a:t>		</a:t>
            </a:r>
            <a:r>
              <a:rPr lang="uk-UA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Анатомія кровоносних судин відтворює загальні закони будови та розвитку організму і його окремих систем. </a:t>
            </a:r>
            <a:endParaRPr lang="uk-UA" sz="4800" b="1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432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FFEB58-3FC6-48AA-9B48-10DEB352C211}" type="slidenum">
              <a:rPr lang="uk-UA" smtClean="0"/>
              <a:pPr eaLnBrk="1" hangingPunct="1"/>
              <a:t>51</a:t>
            </a:fld>
            <a:endParaRPr lang="uk-UA"/>
          </a:p>
        </p:txBody>
      </p:sp>
      <p:pic>
        <p:nvPicPr>
          <p:cNvPr id="64515" name="Picture 4" descr="Без имени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405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05038"/>
      </p:ext>
    </p:extLst>
  </p:cSld>
  <p:clrMapOvr>
    <a:masterClrMapping/>
  </p:clrMapOvr>
  <p:transition>
    <p:split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9B29A035-22F5-4237-8E16-F03A3691C6FC}" type="slidenum">
              <a:rPr lang="uk-UA" smtClean="0"/>
              <a:pPr algn="l" eaLnBrk="1" hangingPunct="1"/>
              <a:t>52</a:t>
            </a:fld>
            <a:endParaRPr lang="uk-UA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497887" cy="63373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b="1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algn="ctr" eaLnBrk="1" hangingPunct="1">
              <a:buFontTx/>
              <a:buNone/>
              <a:defRPr/>
            </a:pPr>
            <a:r>
              <a:rPr lang="uk-UA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ЗАКОНОМІРНОСТІ </a:t>
            </a:r>
          </a:p>
          <a:p>
            <a:pPr algn="ctr" eaLnBrk="1" hangingPunct="1">
              <a:buFontTx/>
              <a:buNone/>
              <a:defRPr/>
            </a:pPr>
            <a:r>
              <a:rPr lang="uk-UA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ХОДА АРТЕРІЙ ВІД МАТЕРИНСЬКОГО СТОВБУРА ДО ОРГАНА.</a:t>
            </a:r>
            <a:endParaRPr lang="ru-RU" sz="6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4494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AA1E4910-BB65-4563-8A5E-FEBED2C90340}" type="slidenum">
              <a:rPr lang="uk-UA" smtClean="0"/>
              <a:pPr algn="l" eaLnBrk="1" hangingPunct="1"/>
              <a:t>53</a:t>
            </a:fld>
            <a:endParaRPr lang="uk-UA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ЗАКОНОМІРНОСТІ ХОДА АРТЕРІЙ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 МАТЕРИНСЬКОГО СТОВБУРА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ОРГАНА.</a:t>
            </a:r>
            <a:endParaRPr lang="ru-RU" sz="4000" b="1" i="1">
              <a:solidFill>
                <a:srgbClr val="F793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8820150" cy="4608513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uk-UA" sz="4800"/>
              <a:t>		</a:t>
            </a:r>
          </a:p>
          <a:p>
            <a:pPr algn="just" eaLnBrk="1" hangingPunct="1">
              <a:buFontTx/>
              <a:buNone/>
              <a:defRPr/>
            </a:pPr>
            <a:r>
              <a:rPr lang="uk-UA" sz="4800"/>
              <a:t>	</a:t>
            </a:r>
            <a:r>
              <a:rPr lang="uk-UA" sz="5400"/>
              <a:t>	</a:t>
            </a:r>
            <a:r>
              <a:rPr lang="uk-UA" sz="54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</a:t>
            </a:r>
            <a:r>
              <a:rPr lang="uk-UA" sz="5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Артерії йдуть до органа найкоротшим шляхом.</a:t>
            </a:r>
            <a:endParaRPr lang="ru-RU" sz="5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3570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4A7FD5E5-F9B6-4373-948B-671674DDE6CD}" type="slidenum">
              <a:rPr lang="uk-UA" smtClean="0"/>
              <a:pPr algn="l" eaLnBrk="1" hangingPunct="1"/>
              <a:t>54</a:t>
            </a:fld>
            <a:endParaRPr lang="uk-UA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ЗАКОНОМІРНОСТІ ХОДА АРТЕРІЙ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 МАТЕРИНСЬКОГО СТОВБУРА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ОРГАНА.</a:t>
            </a:r>
            <a:endParaRPr lang="ru-RU" sz="4000" b="1" i="1">
              <a:solidFill>
                <a:srgbClr val="F793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8820150" cy="4608513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uk-UA" sz="4800" dirty="0"/>
              <a:t>		</a:t>
            </a:r>
          </a:p>
          <a:p>
            <a:pPr algn="just" eaLnBrk="1" hangingPunct="1">
              <a:buFontTx/>
              <a:buNone/>
              <a:defRPr/>
            </a:pPr>
            <a:r>
              <a:rPr lang="uk-UA" sz="4800" dirty="0"/>
              <a:t>	</a:t>
            </a:r>
            <a:r>
              <a:rPr lang="uk-UA" sz="5400" dirty="0"/>
              <a:t>	</a:t>
            </a:r>
            <a:r>
              <a:rPr lang="uk-UA" sz="5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</a:t>
            </a:r>
            <a:r>
              <a:rPr lang="uk-UA" sz="5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Артерії розташовані на згинальних поверхнях тіла.</a:t>
            </a:r>
            <a:endParaRPr lang="ru-RU" sz="5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1036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64704"/>
            <a:ext cx="7081592" cy="53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3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EDC0550C-5C58-49C3-82B9-2F5B1EE0AA5A}" type="slidenum">
              <a:rPr lang="uk-UA" smtClean="0"/>
              <a:pPr algn="l" eaLnBrk="1" hangingPunct="1"/>
              <a:t>56</a:t>
            </a:fld>
            <a:endParaRPr lang="uk-UA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ЗАКОНОМІРНОСТІ ХОДА АРТЕРІЙ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 МАТЕРИНСЬКОГО СТОВБУРА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ОРГАНА.</a:t>
            </a:r>
            <a:endParaRPr lang="ru-RU" sz="4000" b="1" i="1">
              <a:solidFill>
                <a:srgbClr val="F793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8820150" cy="460851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4800"/>
              <a:t>		</a:t>
            </a:r>
            <a:r>
              <a:rPr lang="uk-UA" sz="54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</a:t>
            </a:r>
            <a:r>
              <a:rPr lang="uk-UA" sz="5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Артерії розташовані в борознах і каналах, утворених кістками, м</a:t>
            </a:r>
            <a:r>
              <a:rPr lang="uk-UA" sz="5400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’язами та фасціями, які захищають судини від стиснення.</a:t>
            </a:r>
          </a:p>
        </p:txBody>
      </p:sp>
    </p:spTree>
    <p:extLst>
      <p:ext uri="{BB962C8B-B14F-4D97-AF65-F5344CB8AC3E}">
        <p14:creationId xmlns:p14="http://schemas.microsoft.com/office/powerpoint/2010/main" val="1696891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E99B44-7E76-4FAA-AD5E-B51A7DECB617}" type="slidenum">
              <a:rPr lang="ru-RU" smtClean="0"/>
              <a:pPr eaLnBrk="1" hangingPunct="1"/>
              <a:t>57</a:t>
            </a:fld>
            <a:endParaRPr lang="ru-RU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59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01834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A982568B-D687-4F8F-B521-F400BFB7BCDB}" type="slidenum">
              <a:rPr lang="uk-UA" smtClean="0"/>
              <a:pPr algn="l" eaLnBrk="1" hangingPunct="1"/>
              <a:t>58</a:t>
            </a:fld>
            <a:endParaRPr lang="uk-UA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ЗАКОНОМІРНОСТІ ХОДА АРТЕРІЙ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 МАТЕРИНСЬКОГО СТОВБУРА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ОРГАНА.</a:t>
            </a:r>
            <a:endParaRPr lang="ru-RU" sz="4000" b="1" i="1">
              <a:solidFill>
                <a:srgbClr val="F793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8820150" cy="4608513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uk-UA" sz="4800"/>
              <a:t>		</a:t>
            </a:r>
            <a:r>
              <a:rPr lang="uk-UA" sz="54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</a:t>
            </a:r>
            <a:r>
              <a:rPr lang="uk-UA" sz="5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Артерії входять в орган на увігнутій присередній його поверхні, яка обернена до джерела живлення.</a:t>
            </a:r>
            <a:endParaRPr lang="ru-RU" sz="5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669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B11234CD-EB73-4B7E-8867-F97C322BA1E6}" type="slidenum">
              <a:rPr lang="uk-UA" smtClean="0"/>
              <a:pPr algn="l" eaLnBrk="1" hangingPunct="1"/>
              <a:t>59</a:t>
            </a:fld>
            <a:endParaRPr lang="uk-UA"/>
          </a:p>
        </p:txBody>
      </p:sp>
      <p:pic>
        <p:nvPicPr>
          <p:cNvPr id="76803" name="Picture 6" descr="3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13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2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86439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Кровоносні судини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поділяють на: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артерії (несуть кров від серця);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вени (несуть кров до серця).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Лімфатичні судини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несуть лімфу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до лівого і правого венозних кутів (куди, відповідно, впадають найбільші лімфатичні судини - грудна протока і права лімфатична протока).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007\Desktop\рисунки\10156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276440"/>
            <a:ext cx="4502273" cy="336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\Рабочий стол\Новая папка (2)\111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44226"/>
            <a:ext cx="2952328" cy="260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E4FDA85E-1B75-49A6-8635-ACD056156569}" type="slidenum">
              <a:rPr lang="uk-UA" smtClean="0"/>
              <a:pPr algn="l" eaLnBrk="1" hangingPunct="1"/>
              <a:t>60</a:t>
            </a:fld>
            <a:endParaRPr lang="uk-UA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ЗАКОНОМІРНОСТІ ХОДА АРТЕРІЙ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 МАТЕРИНСЬКОГО СТОВБУРА </a:t>
            </a:r>
            <a:b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i="1">
                <a:solidFill>
                  <a:srgbClr val="F793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ОРГАНА.</a:t>
            </a:r>
            <a:endParaRPr lang="ru-RU" sz="4000" b="1" i="1">
              <a:solidFill>
                <a:srgbClr val="F793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8820150" cy="46085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4400" dirty="0"/>
              <a:t>		</a:t>
            </a:r>
            <a:r>
              <a:rPr lang="uk-UA" sz="4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</a:t>
            </a:r>
            <a:r>
              <a:rPr lang="uk-UA" sz="4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Артерії утворюють пристосування відповідно функції органа: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4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а)</a:t>
            </a:r>
            <a:r>
              <a:rPr lang="uk-UA" sz="4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 органах, пов</a:t>
            </a:r>
            <a:r>
              <a:rPr lang="uk-UA" sz="48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’язаних з рухами, утворюються судинні сітки, кільця та дугоподібні анастомози.</a:t>
            </a:r>
          </a:p>
        </p:txBody>
      </p:sp>
    </p:spTree>
    <p:extLst>
      <p:ext uri="{BB962C8B-B14F-4D97-AF65-F5344CB8AC3E}">
        <p14:creationId xmlns:p14="http://schemas.microsoft.com/office/powerpoint/2010/main" val="3166270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E102D6BC-11EC-428A-BD65-1BCAE6C437CB}" type="slidenum">
              <a:rPr lang="uk-UA" smtClean="0"/>
              <a:pPr algn="l" eaLnBrk="1" hangingPunct="1"/>
              <a:t>61</a:t>
            </a:fld>
            <a:endParaRPr lang="uk-UA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893175" cy="619283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2000"/>
              <a:t>		</a:t>
            </a:r>
            <a:r>
              <a:rPr lang="uk-UA" sz="40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</a:t>
            </a:r>
            <a:r>
              <a:rPr lang="uk-UA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Артерії утворюють присто-сування відповідно функції органа: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uk-UA" sz="40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uk-UA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б)</a:t>
            </a:r>
            <a:r>
              <a:rPr lang="uk-UA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калібр артерій визначається не тільки розмірами органа, але і його функцією;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uk-UA" sz="3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sz="3600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		 </a:t>
            </a:r>
            <a:r>
              <a:rPr lang="uk-UA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в)</a:t>
            </a:r>
            <a:r>
              <a:rPr lang="uk-UA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у зв</a:t>
            </a:r>
            <a:r>
              <a:rPr lang="uk-UA" sz="3600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’язку із останнім залози внутрішньої секреції мають чисельні джерела живлення.</a:t>
            </a:r>
          </a:p>
        </p:txBody>
      </p:sp>
    </p:spTree>
    <p:extLst>
      <p:ext uri="{BB962C8B-B14F-4D97-AF65-F5344CB8AC3E}">
        <p14:creationId xmlns:p14="http://schemas.microsoft.com/office/powerpoint/2010/main" val="3377532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7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724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150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FE27CC-1781-4443-8FB4-4A7D2CA789A2}" type="slidenum">
              <a:rPr lang="uk-UA" smtClean="0"/>
              <a:pPr eaLnBrk="1" hangingPunct="1"/>
              <a:t>63</a:t>
            </a:fld>
            <a:endParaRPr lang="uk-UA"/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r>
              <a:rPr lang="uk-UA" sz="3000" b="1"/>
              <a:t>Судина, яка забезпечує потік крові в обхід основного шляху називають побічною (колатеральною) судиною, </a:t>
            </a:r>
            <a:r>
              <a:rPr lang="en-US" sz="3000" b="1" i="1"/>
              <a:t>vas collaterale. </a:t>
            </a:r>
            <a:r>
              <a:rPr lang="uk-UA" sz="3000" b="1"/>
              <a:t>Судина, яка з'єднує бічні гілки одного артеріального стовбура або різних стовбурів одної магістральної судини називається </a:t>
            </a:r>
            <a:r>
              <a:rPr lang="uk-UA" sz="3000" b="1" u="sng">
                <a:solidFill>
                  <a:srgbClr val="CC3300"/>
                </a:solidFill>
              </a:rPr>
              <a:t>анастомотичною</a:t>
            </a:r>
            <a:r>
              <a:rPr lang="uk-UA" sz="3000" b="1"/>
              <a:t> судиною, </a:t>
            </a:r>
            <a:r>
              <a:rPr lang="en-US" sz="3000" b="1" i="1"/>
              <a:t>vas anastomotica. </a:t>
            </a:r>
            <a:r>
              <a:rPr lang="uk-UA" sz="3000" b="1" i="1"/>
              <a:t> </a:t>
            </a:r>
            <a:r>
              <a:rPr lang="uk-UA" sz="3000" b="1"/>
              <a:t>У відповідності до цього розрізняють:</a:t>
            </a:r>
          </a:p>
          <a:p>
            <a:pPr marL="0" indent="442913" algn="just" eaLnBrk="1" hangingPunct="1">
              <a:buFontTx/>
              <a:buNone/>
            </a:pPr>
            <a:r>
              <a:rPr lang="uk-UA" sz="2900" b="1">
                <a:solidFill>
                  <a:srgbClr val="CC3300"/>
                </a:solidFill>
              </a:rPr>
              <a:t>1)</a:t>
            </a:r>
            <a:r>
              <a:rPr lang="uk-UA" sz="2900" b="1"/>
              <a:t> внутрішньосистемні анастомози (наприклад – коло Захарченко-Валенберга);</a:t>
            </a:r>
          </a:p>
          <a:p>
            <a:pPr marL="0" indent="442913" algn="just" eaLnBrk="1" hangingPunct="1">
              <a:buFontTx/>
              <a:buNone/>
            </a:pPr>
            <a:r>
              <a:rPr lang="uk-UA" sz="2900" b="1">
                <a:solidFill>
                  <a:srgbClr val="CC3300"/>
                </a:solidFill>
              </a:rPr>
              <a:t>2)</a:t>
            </a:r>
            <a:r>
              <a:rPr lang="uk-UA" sz="2900" b="1"/>
              <a:t> міжсистемні анастомози (наприклад – Вілізієве коло).</a:t>
            </a:r>
          </a:p>
        </p:txBody>
      </p:sp>
    </p:spTree>
    <p:extLst>
      <p:ext uri="{BB962C8B-B14F-4D97-AF65-F5344CB8AC3E}">
        <p14:creationId xmlns:p14="http://schemas.microsoft.com/office/powerpoint/2010/main" val="3679472389"/>
      </p:ext>
    </p:extLst>
  </p:cSld>
  <p:clrMapOvr>
    <a:masterClrMapping/>
  </p:clrMapOvr>
  <p:transition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EDEBE2-AA8A-4F5A-A545-5460430E9378}" type="slidenum">
              <a:rPr lang="uk-UA" smtClean="0"/>
              <a:pPr eaLnBrk="1" hangingPunct="1"/>
              <a:t>64</a:t>
            </a:fld>
            <a:endParaRPr lang="uk-UA"/>
          </a:p>
        </p:txBody>
      </p:sp>
      <p:pic>
        <p:nvPicPr>
          <p:cNvPr id="117763" name="Picture 3" descr="13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39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590382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929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Наука, яка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вивчає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вени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флебологія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phlebos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вена,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logos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учу).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Вени,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судини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несуть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кров до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складають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частину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венозної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системи, до складу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якої входять судини, що являються частиною ГМЦР. Це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посткапілярні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венули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венул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формуються вени, спочатку мілкі а потім більш крупні, які в кінці впадають в верхню або нижню порожнисті вени, а потім в праве передсердя.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з имеи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657" y="3642072"/>
            <a:ext cx="4057029" cy="321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артерії і вени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9" b="-472"/>
          <a:stretch/>
        </p:blipFill>
        <p:spPr bwMode="auto">
          <a:xfrm>
            <a:off x="467544" y="3404001"/>
            <a:ext cx="2952651" cy="346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6196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85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Венозне русло відіграє велику роль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 організмі людини:</a:t>
            </a: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З їх допомогою відводиться з капілярного русла кров, насичена вуглекислим газом і продуктами обміну.</a:t>
            </a:r>
          </a:p>
          <a:p>
            <a:pPr marL="342900" indent="-342900"/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2) Венозні судини передають в загальне коло кровообігу поживні речовини, які всмоктуються в шлунково-кишковому тракті.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068" y="3284984"/>
            <a:ext cx="4405412" cy="3123837"/>
          </a:xfrm>
          <a:prstGeom prst="rect">
            <a:avLst/>
          </a:prstGeom>
        </p:spPr>
      </p:pic>
      <p:pic>
        <p:nvPicPr>
          <p:cNvPr id="5" name="Picture 2" descr="29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260601" cy="25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25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D8B1F9-9B3A-45AD-B726-699774EA4847}" type="slidenum">
              <a:rPr lang="ru-RU" smtClean="0"/>
              <a:pPr/>
              <a:t>67</a:t>
            </a:fld>
            <a:endParaRPr lang="ru-RU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820150" cy="65976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Вени малого кола кровообігу представлені 4 легеневими венами, які виходять по 2 з кожної легені  і несуть артеріальну кров у ліве передсердя.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 descr="202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916833"/>
            <a:ext cx="4139952" cy="255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9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717082"/>
            <a:ext cx="2952328" cy="36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0593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C433A4-F124-4E2A-8163-BC8B073FD92E}" type="slidenum">
              <a:rPr lang="ru-RU" smtClean="0"/>
              <a:pPr/>
              <a:t>68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71612"/>
            <a:ext cx="9144000" cy="6597650"/>
          </a:xfrm>
        </p:spPr>
        <p:txBody>
          <a:bodyPr/>
          <a:lstStyle/>
          <a:p>
            <a:pPr marL="457200" indent="-4572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Власні вени серця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які впадають безпосередньо в його камери.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uk-UA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Система верхньої порожнистої вени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яка є головним колектором венозної крові верхньої половини тіла.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uk-UA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Система нижньої порожнистої вени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яка збирає кров з нижньої половини тіла.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uk-UA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uk-UA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Система ворітної вени печінки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в яку поступає кров з непарних органів черевної порожнини.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Вени великого кола кровообігу можна розділити на 4 системи: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8377366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Без имеи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745"/>
            <a:ext cx="568844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2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636912"/>
            <a:ext cx="3094732" cy="393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47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6747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ГМЦР складається з: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1) артеріол;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прекапілярів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3) капілярів;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посткапілярів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венул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мікроциркул русло очеревини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3984" y="2348880"/>
            <a:ext cx="6940016" cy="425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ADFE49-B0C0-492C-A0E0-F7A1D472F0DF}" type="slidenum">
              <a:rPr lang="ru-RU" smtClean="0"/>
              <a:pPr/>
              <a:t>70</a:t>
            </a:fld>
            <a:endParaRPr lang="ru-RU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820150" cy="659765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uk-UA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Подальший розподіл вен проходить по частинам тіла. Вени кінцівок і шиї діляться на поверхневі, які лежать назовні від власної фасції, і глибокі, які розташовані під власною фасцією. Останні в якості вен-супутниць входять у склад судинно-нервових пучків.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247726"/>
            <a:ext cx="5638633" cy="370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Без имени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2665208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56011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949E50-B139-48EF-80E4-5C67D2FD9FA2}" type="slidenum">
              <a:rPr lang="ru-RU" smtClean="0"/>
              <a:pPr eaLnBrk="1" hangingPunct="1"/>
              <a:t>71</a:t>
            </a:fld>
            <a:endParaRPr lang="ru-RU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i="1" u="sng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ЗАКОНОМІРНОСТІ РОЗПОДІЛУ ВЕН.</a:t>
            </a:r>
            <a:endParaRPr lang="ru-RU" sz="3600" b="1" i="1" u="sng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08720"/>
            <a:ext cx="9144000" cy="5589587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uk-UA" sz="5400" dirty="0"/>
              <a:t>		</a:t>
            </a:r>
            <a:r>
              <a:rPr lang="uk-UA" sz="5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Поверхневі вени, які розташовані у шкірі, супроводжують шкірні нерви. Значна частина поверхневих вен </a:t>
            </a:r>
            <a:r>
              <a:rPr lang="uk-UA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утво-рює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підшкірні венозні сітки.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260" y="3501008"/>
            <a:ext cx="4716708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44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780928"/>
            <a:ext cx="2227462" cy="38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97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EC65AF-0905-41A8-8A89-832D92D8225B}" type="slidenum">
              <a:rPr lang="ru-RU" smtClean="0"/>
              <a:pPr/>
              <a:t>72</a:t>
            </a:fld>
            <a:endParaRPr lang="ru-RU"/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820150" cy="6597650"/>
          </a:xfrm>
        </p:spPr>
        <p:txBody>
          <a:bodyPr>
            <a:normAutofit/>
          </a:bodyPr>
          <a:lstStyle/>
          <a:p>
            <a:pPr marL="457200" indent="-457200" eaLnBrk="1" hangingPunct="1">
              <a:buFontTx/>
              <a:buNone/>
              <a:defRPr/>
            </a:pPr>
            <a:r>
              <a:rPr lang="uk-UA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Глибокі вени, як і артерії, лежать на згинальних поверхнях кінцівок, проходять в захищених, прикритих місцях.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артерії і вени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12" y="1724992"/>
            <a:ext cx="7927212" cy="484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318166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7BAA47-2D87-42AF-AE2E-EC9B68B63AC3}" type="slidenum">
              <a:rPr lang="ru-RU" smtClean="0"/>
              <a:pPr/>
              <a:t>73</a:t>
            </a:fld>
            <a:endParaRPr lang="ru-RU"/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597650"/>
          </a:xfrm>
        </p:spPr>
        <p:txBody>
          <a:bodyPr/>
          <a:lstStyle/>
          <a:p>
            <a:pPr marL="85725" indent="-9525" eaLnBrk="1" hangingPunct="1">
              <a:buFontTx/>
              <a:buNone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85725" indent="-9525" eaLnBrk="1" hangingPunct="1">
              <a:buFontTx/>
              <a:buNone/>
              <a:defRPr/>
            </a:pP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Вени голови поділяються на внутрішні, або внутрішньочерепні, і зовнішні, або </a:t>
            </a:r>
            <a:r>
              <a:rPr lang="uk-UA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позачерепні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В стінках тулуба є, як і в інших частинах тіла, поверхневі і глибокі вени.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73685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вени голови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276872"/>
            <a:ext cx="2996183" cy="372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139557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B1842A-3E05-44DC-B117-7EC0B015338F}" type="slidenum">
              <a:rPr lang="ru-RU" smtClean="0"/>
              <a:pPr/>
              <a:t>74</a:t>
            </a:fld>
            <a:endParaRPr lang="ru-RU"/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820150" cy="6597650"/>
          </a:xfrm>
        </p:spPr>
        <p:txBody>
          <a:bodyPr>
            <a:normAutofit/>
          </a:bodyPr>
          <a:lstStyle/>
          <a:p>
            <a:pPr marL="457200" indent="-457200" eaLnBrk="1" hangingPunct="1">
              <a:buFontTx/>
              <a:buNone/>
              <a:defRPr/>
            </a:pPr>
            <a:r>
              <a:rPr lang="uk-UA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Венозні судини органів черевної порожнини і таза складають групу вісцеральних вен. </a:t>
            </a:r>
          </a:p>
        </p:txBody>
      </p:sp>
      <p:pic>
        <p:nvPicPr>
          <p:cNvPr id="4" name="Picture 3" descr="37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462482"/>
            <a:ext cx="5866300" cy="541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891540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Академік В.В.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Купріянов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(1978р.) запропонував класифікацію внутрішньо-органних і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позаорганних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вен. Згідно неї вени поділяються:</a:t>
            </a:r>
          </a:p>
          <a:p>
            <a:pPr marL="342900" indent="-342900">
              <a:buAutoNum type="arabicParenR"/>
            </a:pP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Магістральні вени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характерні для печінки,</a:t>
            </a:r>
          </a:p>
          <a:p>
            <a:pPr marL="342900" indent="-342900">
              <a:buAutoNum type="arabicParenR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легень, нирок, головного мозку.</a:t>
            </a: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uk-UA" sz="2400" b="1" u="sng" dirty="0" err="1">
                <a:latin typeface="Times New Roman" pitchFamily="18" charset="0"/>
                <a:cs typeface="Times New Roman" pitchFamily="18" charset="0"/>
              </a:rPr>
              <a:t>Сплетенеподібні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 вени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антиподи попередніх, обумовлюють густоту вен в органі. Притаманні м'язам, стінці шлунка.</a:t>
            </a:r>
          </a:p>
          <a:p>
            <a:pPr marL="342900" indent="-342900">
              <a:buAutoNum type="arabicParenR"/>
            </a:pPr>
            <a:r>
              <a:rPr lang="uk-UA" sz="2400" b="1" u="sng" dirty="0" err="1">
                <a:latin typeface="Times New Roman" pitchFamily="18" charset="0"/>
                <a:cs typeface="Times New Roman" pitchFamily="18" charset="0"/>
              </a:rPr>
              <a:t>Аркадні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 вени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ці вени мають значення в перерозподілі крові а також в системі міжсистемних анастомозів.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Притаманні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брижовим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венам.</a:t>
            </a: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uk-UA" sz="2400" b="1" u="sng" dirty="0" err="1">
                <a:latin typeface="Times New Roman" pitchFamily="18" charset="0"/>
                <a:cs typeface="Times New Roman" pitchFamily="18" charset="0"/>
              </a:rPr>
              <a:t>Кавернозоподібні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 венозні утворення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відрізняються тонкими стінками і більшим діаметром. Їм притаманні регуляторні пристрої які впливають на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гемодінаміку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 венах. Це вени: ниркової миски, сечового міхура, зовнішніх статевих органів. </a:t>
            </a:r>
          </a:p>
        </p:txBody>
      </p:sp>
      <p:pic>
        <p:nvPicPr>
          <p:cNvPr id="4" name="Picture 2" descr="315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1268760"/>
            <a:ext cx="1653330" cy="180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8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055219"/>
            <a:ext cx="2232248" cy="271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9194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424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Важливою особливістю вен являється наявність клапанів. Вони знаходяться в просвіті більшості вен (окрім вен мозку,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притоків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ворітної вени печінки). Клапани являють собою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півмісяцевої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форми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дублікатуру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внутрішньої оболонки вен. Клапани обумовлюють рівномірну і плавну зміну кров'яного тиску в венах. </a:t>
            </a:r>
          </a:p>
        </p:txBody>
      </p:sp>
      <p:pic>
        <p:nvPicPr>
          <p:cNvPr id="3" name="Picture 2" descr="венозні клапа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708920"/>
            <a:ext cx="4535736" cy="415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34418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565400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Притоки вен утворюють: </a:t>
            </a:r>
            <a:br>
              <a:rPr lang="uk-UA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en-US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Внутрішньосистемні</a:t>
            </a:r>
            <a:r>
              <a:rPr lang="uk-UA" sz="4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анастомози. </a:t>
            </a:r>
            <a:br>
              <a:rPr lang="uk-UA" sz="4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uk-UA" sz="4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ІІ. </a:t>
            </a:r>
            <a:r>
              <a:rPr lang="uk-UA" sz="4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Міжсистемні анастомози:</a:t>
            </a:r>
            <a:endParaRPr lang="ru-RU" sz="4000" b="1" u="sng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636838"/>
            <a:ext cx="9144000" cy="4221162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1) верхньої порожнистої вени;</a:t>
            </a:r>
          </a:p>
          <a:p>
            <a:pPr algn="l" eaLnBrk="1" hangingPunct="1">
              <a:defRPr/>
            </a:pPr>
            <a:r>
              <a:rPr lang="uk-U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2) нижньої порожнистої вени;</a:t>
            </a:r>
          </a:p>
          <a:p>
            <a:pPr algn="l" eaLnBrk="1" hangingPunct="1">
              <a:defRPr/>
            </a:pPr>
            <a:r>
              <a:rPr lang="uk-U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3) ворітної вени печінки.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4070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5D8B7A-82B5-4C5F-9FCA-415066975034}" type="slidenum">
              <a:rPr lang="ru-RU" smtClean="0"/>
              <a:pPr/>
              <a:t>78</a:t>
            </a:fld>
            <a:endParaRPr lang="ru-RU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33375"/>
            <a:ext cx="8820150" cy="6524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6600" b="1" dirty="0">
                <a:latin typeface="Times New Roman" pitchFamily="18" charset="0"/>
                <a:cs typeface="Times New Roman" pitchFamily="18" charset="0"/>
              </a:rPr>
              <a:t>Найбільше </a:t>
            </a:r>
            <a:r>
              <a:rPr lang="uk-UA" sz="6600" b="1" dirty="0" err="1">
                <a:latin typeface="Times New Roman" pitchFamily="18" charset="0"/>
                <a:cs typeface="Times New Roman" pitchFamily="18" charset="0"/>
              </a:rPr>
              <a:t>клініч-не</a:t>
            </a:r>
            <a:r>
              <a:rPr lang="uk-UA" sz="6600" b="1" dirty="0">
                <a:latin typeface="Times New Roman" pitchFamily="18" charset="0"/>
                <a:cs typeface="Times New Roman" pitchFamily="18" charset="0"/>
              </a:rPr>
              <a:t> значення мають </a:t>
            </a:r>
            <a:r>
              <a:rPr lang="uk-UA" sz="6600" b="1" dirty="0" err="1">
                <a:latin typeface="Times New Roman" pitchFamily="18" charset="0"/>
                <a:cs typeface="Times New Roman" pitchFamily="18" charset="0"/>
              </a:rPr>
              <a:t>портокавальні</a:t>
            </a:r>
            <a:r>
              <a:rPr lang="uk-UA" sz="66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6600" b="1" dirty="0" err="1">
                <a:latin typeface="Times New Roman" pitchFamily="18" charset="0"/>
                <a:cs typeface="Times New Roman" pitchFamily="18" charset="0"/>
              </a:rPr>
              <a:t>портокавакавальні</a:t>
            </a:r>
            <a:r>
              <a:rPr lang="uk-UA" sz="6600" b="1" dirty="0">
                <a:latin typeface="Times New Roman" pitchFamily="18" charset="0"/>
                <a:cs typeface="Times New Roman" pitchFamily="18" charset="0"/>
              </a:rPr>
              <a:t> анастомози.</a:t>
            </a:r>
          </a:p>
          <a:p>
            <a:pPr eaLnBrk="1" hangingPunct="1">
              <a:buFontTx/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		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1219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C8AF09-4C08-4729-B901-107D9AA780E5}" type="slidenum">
              <a:rPr lang="ru-RU" smtClean="0"/>
              <a:pPr/>
              <a:t>79</a:t>
            </a:fld>
            <a:endParaRPr lang="ru-RU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33375"/>
            <a:ext cx="8820150" cy="65246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Портокавальні</a:t>
            </a:r>
            <a:r>
              <a:rPr lang="ru-RU" sz="4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анастомози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анастомози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притоками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ворітної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печінкової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вени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одного боку, притоками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верхньої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нижньої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порожнистих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вен -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7518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6049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 ГМЦР легенів кров з венозної перетворюється на артеріальну (тому в артеріях малого кола кров - </a:t>
            </a: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венозна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, а в венах малого кола кровообігу - </a:t>
            </a:r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артеріальна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кров). 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 ГМЦР інших органів (у тому числі бронхів) кров з артеріальної перетворюється на венозну.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br>
              <a:rPr lang="uk-UA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судини легеневого кола к о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240360" cy="253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19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242968" cy="27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948666-2215-47A3-B98B-8C53527C6DD6}" type="slidenum">
              <a:rPr lang="ru-RU" smtClean="0"/>
              <a:pPr/>
              <a:t>80</a:t>
            </a:fld>
            <a:endParaRPr lang="ru-RU"/>
          </a:p>
        </p:txBody>
      </p:sp>
      <p:sp>
        <p:nvSpPr>
          <p:cNvPr id="149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33375"/>
            <a:ext cx="9144000" cy="652462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400" b="1" dirty="0" err="1">
                <a:latin typeface="Times New Roman" pitchFamily="18" charset="0"/>
                <a:cs typeface="Times New Roman" pitchFamily="18" charset="0"/>
              </a:rPr>
              <a:t>Портокавальні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анастомози розміщені:</a:t>
            </a:r>
          </a:p>
          <a:p>
            <a:pPr eaLnBrk="1" hangingPunct="1">
              <a:buFontTx/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на передній черевній стінці (голова Медузи);</a:t>
            </a:r>
          </a:p>
          <a:p>
            <a:pPr eaLnBrk="1" hangingPunct="1">
              <a:buFontTx/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в черевній частині стравоходу;</a:t>
            </a:r>
          </a:p>
          <a:p>
            <a:pPr eaLnBrk="1" hangingPunct="1">
              <a:buFontTx/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в нижній частині прямої кишки.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36461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805F8E-B43D-483C-B3B6-56EA51D2EC99}" type="slidenum">
              <a:rPr lang="ru-RU" smtClean="0"/>
              <a:pPr/>
              <a:t>81</a:t>
            </a:fld>
            <a:endParaRPr lang="ru-RU"/>
          </a:p>
        </p:txBody>
      </p:sp>
      <p:sp>
        <p:nvSpPr>
          <p:cNvPr id="152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516563"/>
            <a:ext cx="9144000" cy="13414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/>
              <a:t>	Голова Медузи. Картина Караваджо. </a:t>
            </a:r>
          </a:p>
          <a:p>
            <a:pPr algn="ctr" eaLnBrk="1" hangingPunct="1">
              <a:buFontTx/>
              <a:buNone/>
            </a:pPr>
            <a:r>
              <a:rPr lang="uk-UA"/>
              <a:t>   Б</a:t>
            </a:r>
            <a:r>
              <a:rPr lang="ru-RU"/>
              <a:t>іля 1600 р. Флоренція, галерея Уффіци.</a:t>
            </a:r>
          </a:p>
        </p:txBody>
      </p:sp>
      <p:pic>
        <p:nvPicPr>
          <p:cNvPr id="152580" name="Picture 4" descr="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459412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288025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619C89-CF35-4D06-B7A3-93FDDA7A5CED}" type="slidenum">
              <a:rPr lang="ru-RU" smtClean="0"/>
              <a:pPr/>
              <a:t>82</a:t>
            </a:fld>
            <a:endParaRPr lang="ru-RU"/>
          </a:p>
        </p:txBody>
      </p:sp>
      <p:sp>
        <p:nvSpPr>
          <p:cNvPr id="5" name="Прямокутник 4"/>
          <p:cNvSpPr/>
          <p:nvPr/>
        </p:nvSpPr>
        <p:spPr>
          <a:xfrm>
            <a:off x="0" y="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6000" b="1" u="sng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60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Кавакавальні</a:t>
            </a:r>
            <a:r>
              <a:rPr lang="ru-RU" sz="6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анастомози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>
              <a:defRPr/>
            </a:pP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анастомози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верхньою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нижньою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порожнистими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венами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042551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AF6EDA-46DE-49EA-B6AE-6A75B8D5A28C}" type="slidenum">
              <a:rPr lang="ru-RU" smtClean="0"/>
              <a:pPr/>
              <a:t>83</a:t>
            </a:fld>
            <a:endParaRPr lang="ru-RU"/>
          </a:p>
        </p:txBody>
      </p:sp>
      <p:sp>
        <p:nvSpPr>
          <p:cNvPr id="164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453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передньої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черевної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кров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тече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верхньої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порожнистої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вени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по таких венах (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послідовно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		а)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верхній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надчеревній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внутрішній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грудній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плечо-головній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		б)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грудочеревній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пахвовій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підключичній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плечо-головній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64788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5EDAA4-A4C7-464E-A016-3832C107B1D0}" type="slidenum">
              <a:rPr lang="ru-RU" smtClean="0"/>
              <a:pPr/>
              <a:t>84</a:t>
            </a:fld>
            <a:endParaRPr lang="ru-RU"/>
          </a:p>
        </p:txBody>
      </p:sp>
      <p:sp>
        <p:nvSpPr>
          <p:cNvPr id="165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9144000" cy="6453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Шлях до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нижньої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порожнистої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вени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передньої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черевної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проходить через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вени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		а)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нижню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надчеревну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зовнішню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клубову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спільну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клубову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		б)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поверхневу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надчеревну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стегнову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зовнішню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клубову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спільну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клубову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73037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4A9028-87AA-476E-A558-573535D3B00B}" type="slidenum">
              <a:rPr lang="ru-RU" smtClean="0"/>
              <a:pPr eaLnBrk="1" hangingPunct="1"/>
              <a:t>85</a:t>
            </a:fld>
            <a:endParaRPr lang="ru-RU"/>
          </a:p>
        </p:txBody>
      </p:sp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i="1" u="sng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ЗАКОНОМІРНОСТІ РОЗПОДІЛУ ВЕН.</a:t>
            </a:r>
            <a:endParaRPr lang="ru-RU" sz="3600" b="1" i="1" u="sng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8893175" cy="5516562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uk-UA" sz="4400" dirty="0"/>
              <a:t>	</a:t>
            </a:r>
            <a:r>
              <a:rPr lang="uk-UA" sz="5400" dirty="0"/>
              <a:t>	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Венозна система щільно </a:t>
            </a:r>
            <a:r>
              <a:rPr lang="uk-UA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пов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язана</a:t>
            </a: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з лімфатичною системою. 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3" descr="C:\Users\Администратор\Desktop\для Ірини Вікторівни\дубль 2\1 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2051844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Администратор\Desktop\для Ірини Вікторівни\дубль 2\1 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464" y="3717032"/>
            <a:ext cx="4016711" cy="302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417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8747D2-F0D3-41C3-980C-A92676E87F8C}" type="slidenum">
              <a:rPr lang="uk-UA" smtClean="0"/>
              <a:pPr/>
              <a:t>86</a:t>
            </a:fld>
            <a:endParaRPr lang="uk-UA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b="1"/>
          </a:p>
        </p:txBody>
      </p:sp>
      <p:pic>
        <p:nvPicPr>
          <p:cNvPr id="4100" name="Picture 2" descr="C:\Users\007\Desktop\рисунки\10156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8501062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705296"/>
      </p:ext>
    </p:extLst>
  </p:cSld>
  <p:clrMapOvr>
    <a:masterClrMapping/>
  </p:clrMapOvr>
  <p:transition>
    <p:newsfla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0E3A3F-BC06-426E-949C-67E50B417EBE}" type="slidenum">
              <a:rPr lang="uk-UA" smtClean="0"/>
              <a:pPr/>
              <a:t>87</a:t>
            </a:fld>
            <a:endParaRPr lang="uk-UA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557963"/>
          </a:xfrm>
        </p:spPr>
        <p:txBody>
          <a:bodyPr lIns="72000">
            <a:normAutofit/>
          </a:bodyPr>
          <a:lstStyle/>
          <a:p>
            <a:pPr marL="0" indent="442913" eaLnBrk="1" hangingPunct="1">
              <a:buFontTx/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Морфологічно і функціонально лімфатична система об’єднана з кровоносною системою, є частиною єдиної судинної та імунної систем. Цей термін походить від латинського слова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lympha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– чиста вода джерела, і грецького слова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nympha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– наречена, богиня чистих джерел, дібров і гір. Лімфатична система  є найбільш розвиненою з усіх шляхів, що проводять рідину. </a:t>
            </a:r>
          </a:p>
        </p:txBody>
      </p:sp>
    </p:spTree>
    <p:extLst>
      <p:ext uri="{BB962C8B-B14F-4D97-AF65-F5344CB8AC3E}">
        <p14:creationId xmlns:p14="http://schemas.microsoft.com/office/powerpoint/2010/main" val="562373675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75FEBC-C271-47AE-A87E-376E2714D188}" type="slidenum">
              <a:rPr lang="uk-UA" smtClean="0"/>
              <a:pPr/>
              <a:t>88</a:t>
            </a:fld>
            <a:endParaRPr lang="uk-UA"/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571500"/>
            <a:ext cx="8435975" cy="598646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b="1"/>
          </a:p>
        </p:txBody>
      </p:sp>
      <p:pic>
        <p:nvPicPr>
          <p:cNvPr id="6148" name="Picture 2" descr="F:\Новая папка\10154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Без имени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162290"/>
      </p:ext>
    </p:extLst>
  </p:cSld>
  <p:clrMapOvr>
    <a:masterClrMapping/>
  </p:clrMapOvr>
  <p:transition>
    <p:newsflash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91C10C-AFF1-4959-9373-AA24E1E3168C}" type="slidenum">
              <a:rPr lang="uk-UA" smtClean="0"/>
              <a:pPr/>
              <a:t>89</a:t>
            </a:fld>
            <a:endParaRPr lang="uk-UA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557963"/>
          </a:xfrm>
        </p:spPr>
        <p:txBody>
          <a:bodyPr/>
          <a:lstStyle/>
          <a:p>
            <a:pPr marL="0" indent="442913" eaLnBrk="1" hangingPunct="1">
              <a:buFontTx/>
              <a:buNone/>
            </a:pPr>
            <a:r>
              <a:rPr lang="uk-UA" sz="4400" b="1" u="sng" dirty="0">
                <a:latin typeface="Times New Roman" pitchFamily="18" charset="0"/>
                <a:cs typeface="Times New Roman" pitchFamily="18" charset="0"/>
              </a:rPr>
              <a:t>Функція лімфатичної системи 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Через лімфатичні капіляри всмоктується міжклітинна рідина, з якою у лімфатичні судини потрапляють продукти клітинного обміну, лімфоцити, часом навіть еритроцити, сторонні речовини, зокрема, різноманітні антигени – фрагменти відмерлих клітин і тканинних елементів, клітини-мутанти, мікроорганізми, віруси тощо.</a:t>
            </a:r>
          </a:p>
        </p:txBody>
      </p:sp>
    </p:spTree>
    <p:extLst>
      <p:ext uri="{BB962C8B-B14F-4D97-AF65-F5344CB8AC3E}">
        <p14:creationId xmlns:p14="http://schemas.microsoft.com/office/powerpoint/2010/main" val="353550193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B7A312-4346-46DD-A69E-482B478E8B9F}" type="slidenum">
              <a:rPr lang="uk-UA" smtClean="0"/>
              <a:pPr eaLnBrk="1" hangingPunct="1"/>
              <a:t>9</a:t>
            </a:fld>
            <a:endParaRPr lang="uk-UA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1" y="260351"/>
            <a:ext cx="8424613" cy="2304553"/>
          </a:xfrm>
        </p:spPr>
        <p:txBody>
          <a:bodyPr/>
          <a:lstStyle/>
          <a:p>
            <a:pPr marL="0" indent="442913" algn="just" eaLnBrk="1" hangingPunct="1">
              <a:lnSpc>
                <a:spcPct val="90000"/>
              </a:lnSpc>
              <a:buFontTx/>
              <a:buNone/>
              <a:defRPr/>
            </a:pPr>
            <a:endParaRPr lang="uk-UA" sz="4000" b="1" dirty="0"/>
          </a:p>
          <a:p>
            <a:pPr marL="0" indent="4429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b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Велике коло кровообігу</a:t>
            </a:r>
            <a:r>
              <a:rPr lang="uk-UA" sz="2400" b="1" dirty="0"/>
              <a:t> у людини починається у лівому шлуночку серця, звідки виходить аорта – найбільша артерія людини. Закінчується велике коло у правому передсерді, куди впадають верхня та нижня порожнисті вени.  </a:t>
            </a:r>
          </a:p>
        </p:txBody>
      </p:sp>
      <p:pic>
        <p:nvPicPr>
          <p:cNvPr id="4" name="Picture 2" descr="202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2403854"/>
            <a:ext cx="4427336" cy="425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95538"/>
      </p:ext>
    </p:extLst>
  </p:cSld>
  <p:clrMapOvr>
    <a:masterClrMapping/>
  </p:clrMapOvr>
  <p:transition>
    <p:newsflash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6B87CF-B23F-42BD-8C4A-CE61A565ED4E}" type="slidenum">
              <a:rPr lang="uk-UA" smtClean="0"/>
              <a:pPr/>
              <a:t>90</a:t>
            </a:fld>
            <a:endParaRPr lang="uk-UA"/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97613"/>
          </a:xfrm>
        </p:spPr>
        <p:txBody>
          <a:bodyPr/>
          <a:lstStyle/>
          <a:p>
            <a:pPr marL="0" indent="442913" eaLnBrk="1" hangingPunct="1">
              <a:buFontTx/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Лімфа 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lympha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є продуктом фільтрації рідкої частини крові. У складі лімфи є все те, що необхідно для розвитку життя й енергії клітини:</a:t>
            </a:r>
          </a:p>
          <a:p>
            <a:pPr marL="0" indent="442913" eaLnBrk="1" hangingPunct="1">
              <a:spcBef>
                <a:spcPts val="0"/>
              </a:spcBef>
              <a:buFontTx/>
              <a:buChar char="-"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Білки</a:t>
            </a:r>
          </a:p>
          <a:p>
            <a:pPr marL="0" indent="442913" eaLnBrk="1" hangingPunct="1">
              <a:spcBef>
                <a:spcPts val="0"/>
              </a:spcBef>
              <a:buFontTx/>
              <a:buChar char="-"/>
            </a:pP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Углеводи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spcBef>
                <a:spcPts val="0"/>
              </a:spcBef>
              <a:buFontTx/>
              <a:buChar char="-"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Жири</a:t>
            </a:r>
          </a:p>
          <a:p>
            <a:pPr marL="0" indent="442913" eaLnBrk="1" hangingPunct="1">
              <a:spcBef>
                <a:spcPts val="0"/>
              </a:spcBef>
              <a:buFontTx/>
              <a:buChar char="-"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Солі</a:t>
            </a:r>
          </a:p>
          <a:p>
            <a:pPr marL="0" indent="442913" eaLnBrk="1" hangingPunct="1">
              <a:spcBef>
                <a:spcPts val="0"/>
              </a:spcBef>
              <a:buFontTx/>
              <a:buChar char="-"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Гормони</a:t>
            </a:r>
          </a:p>
          <a:p>
            <a:pPr marL="0" indent="442913" eaLnBrk="1" hangingPunct="1">
              <a:spcBef>
                <a:spcPts val="0"/>
              </a:spcBef>
              <a:buFontTx/>
              <a:buChar char="-"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Білі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кровяні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тільця, що народжуються в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лімфоїдних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вузлах</a:t>
            </a:r>
          </a:p>
          <a:p>
            <a:pPr marL="0" indent="442913" eaLnBrk="1" hangingPunct="1">
              <a:buFontTx/>
              <a:buChar char="-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лімфоцити</a:t>
            </a:r>
          </a:p>
        </p:txBody>
      </p:sp>
    </p:spTree>
    <p:extLst>
      <p:ext uri="{BB962C8B-B14F-4D97-AF65-F5344CB8AC3E}">
        <p14:creationId xmlns:p14="http://schemas.microsoft.com/office/powerpoint/2010/main" val="286617996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B2BBD6-AB91-4171-9588-FD9A7DCA139A}" type="slidenum">
              <a:rPr lang="uk-UA" smtClean="0"/>
              <a:pPr/>
              <a:t>91</a:t>
            </a:fld>
            <a:endParaRPr lang="uk-UA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0"/>
            <a:ext cx="9144000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144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Лімфатична система</a:t>
            </a:r>
            <a:r>
              <a:rPr kumimoji="0" lang="uk-UA" sz="48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uk-UA" sz="4000" b="0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144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systema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lymphoideum</a:t>
            </a:r>
            <a:r>
              <a:rPr kumimoji="0" lang="uk-UA" sz="4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</a:p>
          <a:p>
            <a:pPr marL="0" marR="0" lvl="0" indent="4429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організмі людини представлена численними лімфатичними капілярами, </a:t>
            </a:r>
            <a:r>
              <a:rPr kumimoji="0" lang="uk-UA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лімфокапілярними</a:t>
            </a:r>
            <a:r>
              <a:rPr kumimoji="0" lang="uk-UA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сітками, лімфатичними судинами, лімфатичними стовбурами і лімфатичними протоками розгалуженими в органах і тканинах, які впадають у венозну систему шиї в ділянках правого і лівого венозних кутів.</a:t>
            </a:r>
            <a:endParaRPr kumimoji="0" lang="uk-UA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39101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B787DE-9B06-4B4A-9A56-E91CD34D01A1}" type="slidenum">
              <a:rPr lang="uk-UA" smtClean="0"/>
              <a:pPr/>
              <a:t>92</a:t>
            </a:fld>
            <a:endParaRPr lang="uk-UA"/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b="1"/>
          </a:p>
        </p:txBody>
      </p:sp>
      <p:pic>
        <p:nvPicPr>
          <p:cNvPr id="12292" name="Picture 2" descr="C:\Users\007\Desktop\рисунки\10157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492399"/>
      </p:ext>
    </p:extLst>
  </p:cSld>
  <p:clrMapOvr>
    <a:masterClrMapping/>
  </p:clrMapOvr>
  <p:transition>
    <p:push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F612C1-5A29-4021-9978-51710B7A06A1}" type="slidenum">
              <a:rPr lang="uk-UA" smtClean="0"/>
              <a:pPr/>
              <a:t>93</a:t>
            </a:fld>
            <a:endParaRPr lang="uk-UA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b="1"/>
          </a:p>
        </p:txBody>
      </p:sp>
      <p:pic>
        <p:nvPicPr>
          <p:cNvPr id="14340" name="Picture 2" descr="C:\Documents and Settings\Admin\Рабочий стол\Новая папка (2)\1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500063"/>
            <a:ext cx="721518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691044"/>
      </p:ext>
    </p:extLst>
  </p:cSld>
  <p:clrMapOvr>
    <a:masterClrMapping/>
  </p:clrMapOvr>
  <p:transition>
    <p:push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8045F2-B8C1-4CB9-9DA3-E41766D95D9A}" type="slidenum">
              <a:rPr lang="uk-UA" smtClean="0"/>
              <a:pPr/>
              <a:t>94</a:t>
            </a:fld>
            <a:endParaRPr lang="uk-UA"/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b="1"/>
          </a:p>
        </p:txBody>
      </p:sp>
      <p:pic>
        <p:nvPicPr>
          <p:cNvPr id="15364" name="Picture 2" descr="C:\Documents and Settings\Admin\Рабочий стол\Новая папка (2)\1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500063"/>
            <a:ext cx="67151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6797744"/>
      </p:ext>
    </p:extLst>
  </p:cSld>
  <p:clrMapOvr>
    <a:masterClrMapping/>
  </p:clrMapOvr>
  <p:transition>
    <p:push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05A0AC-AD29-4544-96BB-BB79F65E5EF9}" type="slidenum">
              <a:rPr lang="uk-UA" smtClean="0"/>
              <a:pPr/>
              <a:t>95</a:t>
            </a:fld>
            <a:endParaRPr lang="uk-UA"/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97613"/>
          </a:xfrm>
        </p:spPr>
        <p:txBody>
          <a:bodyPr/>
          <a:lstStyle/>
          <a:p>
            <a:pPr marL="0" indent="144000" eaLnBrk="1" hangingPunct="1">
              <a:buFontTx/>
              <a:buNone/>
            </a:pP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Лімфатичні капіляри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vasa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lymphocapillaria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4000" i="1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  <a:tabLst>
                <a:tab pos="179388" algn="l"/>
              </a:tabLs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є початковою ланкою лімфатичної системи – її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коренями. </a:t>
            </a:r>
          </a:p>
          <a:p>
            <a:pPr marL="0" indent="442913" eaLnBrk="1" hangingPunct="1">
              <a:buFontTx/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Вони наявні у всіх органах та тканинах (окрім головного і спинного мозку та їхніх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оболон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епітеліальної пластинки шкіри і слизових оболонок, стулок клапанів серця, внутрішнього вуха, хрящів, рогівки і кришталика очного яблука, паренхіми селезінки, кісткового мозку та інших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лімфоїдних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органів імунної систем, плаценти і пуповини).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61223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39A0E0-3041-4048-A5C7-8B4BC1132D73}" type="slidenum">
              <a:rPr lang="uk-UA" smtClean="0"/>
              <a:pPr/>
              <a:t>96</a:t>
            </a:fld>
            <a:endParaRPr lang="uk-UA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750" y="285750"/>
            <a:ext cx="8435975" cy="6297613"/>
          </a:xfrm>
        </p:spPr>
        <p:txBody>
          <a:bodyPr/>
          <a:lstStyle/>
          <a:p>
            <a:pPr marL="0" indent="442913" algn="just" eaLnBrk="1" hangingPunct="1">
              <a:buFontTx/>
              <a:buNone/>
            </a:pPr>
            <a:endParaRPr lang="ru-RU" sz="2800" b="1"/>
          </a:p>
        </p:txBody>
      </p:sp>
      <p:pic>
        <p:nvPicPr>
          <p:cNvPr id="21508" name="Picture 2" descr="C:\Users\007\Desktop\рисунки\10155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8215313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778403"/>
      </p:ext>
    </p:extLst>
  </p:cSld>
  <p:clrMapOvr>
    <a:masterClrMapping/>
  </p:clrMapOvr>
  <p:transition>
    <p:push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BD0846-1D06-4BB2-84FF-197BD44BD2DB}" type="slidenum">
              <a:rPr lang="uk-UA" smtClean="0"/>
              <a:pPr/>
              <a:t>97</a:t>
            </a:fld>
            <a:endParaRPr lang="uk-UA"/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97613"/>
          </a:xfrm>
        </p:spPr>
        <p:txBody>
          <a:bodyPr/>
          <a:lstStyle/>
          <a:p>
            <a:pPr marL="0" indent="442913" eaLnBrk="1" hangingPunct="1">
              <a:buFontTx/>
              <a:buNone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Лімфатичні капіляри мають особливу будову і відрізняються від кровоносних капілярів такими ознаками:</a:t>
            </a:r>
          </a:p>
          <a:p>
            <a:pPr marL="0" indent="442913" eaLnBrk="1" hangingPunct="1"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починаються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„сліпо”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переважно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булавоподібно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тому лімфа, що утворилась із міжклітинної рідини, тече тільки в одному напрямку – до лімфатичних судин; </a:t>
            </a:r>
          </a:p>
          <a:p>
            <a:pPr marL="0" indent="442913" eaLnBrk="1" hangingPunct="1"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капіляри в органах утворюють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лімфокапілярні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сітки, що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анастомозують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між собою;</a:t>
            </a:r>
          </a:p>
          <a:p>
            <a:pPr marL="0" indent="442913" eaLnBrk="1" hangingPunct="1"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діаметр лімфатичних капілярів значно більший за діаметр кровоносних капілярів – до 200 мкм; їхній просвіт нерівномірний: розширення до 100-200 мкм чергуються із звуженнями до 8-10 мкм;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капіляри мають бічні сліпі випинання;</a:t>
            </a:r>
          </a:p>
          <a:p>
            <a:pPr marL="0" indent="442913" eaLnBrk="1" hangingPunct="1">
              <a:buFontTx/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стінка лімфатичних капілярів побудована тільки з одного шару великих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ендотеліоцитів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442913" eaLnBrk="1" hangingPunct="1">
              <a:buFontTx/>
              <a:buNone/>
            </a:pP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8049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5580C1-372D-4BBA-9ADA-03578B90A085}" type="slidenum">
              <a:rPr lang="uk-UA" smtClean="0"/>
              <a:pPr/>
              <a:t>98</a:t>
            </a:fld>
            <a:endParaRPr lang="uk-UA"/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35975" cy="6297613"/>
          </a:xfrm>
        </p:spPr>
        <p:txBody>
          <a:bodyPr/>
          <a:lstStyle/>
          <a:p>
            <a:pPr>
              <a:buFontTx/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Лімфатичні капіляри, з’єднуючись між собою, формують замкнену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лімфокапілярну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сітку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rete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lymphocapillare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яка має характерну будову у кожному органі і тканині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 архітектонікою, орієнтацією лімфатичних капілярів та їхньою щільністю,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лімфокапілярні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сітки у різних органах відрізняються (у скелетних м’язах, легенях, нирках, печінці капіляри утворюють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тривимірні сітки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; в плоских структурах (шкіра, фасції, серозні оболонки, стінки порожнистих органів, окістя)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лімфокапілярні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сітки розташовані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 одній площині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5272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Лімфокапілярні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сітки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62192982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994A6B-E6D4-490B-9FF4-776ACAE7CD80}" type="slidenum">
              <a:rPr lang="uk-UA" smtClean="0"/>
              <a:pPr/>
              <a:t>99</a:t>
            </a:fld>
            <a:endParaRPr lang="uk-UA"/>
          </a:p>
        </p:txBody>
      </p:sp>
      <p:pic>
        <p:nvPicPr>
          <p:cNvPr id="28675" name="Picture 4" descr="мікроциркул русло очереви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4332361"/>
      </p:ext>
    </p:extLst>
  </p:cSld>
  <p:clrMapOvr>
    <a:masterClrMapping/>
  </p:clrMapOvr>
  <p:transition>
    <p:push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3736</Words>
  <Application>Microsoft Office PowerPoint</Application>
  <PresentationFormat>Экран (4:3)</PresentationFormat>
  <Paragraphs>349</Paragraphs>
  <Slides>115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20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Навчальні цілі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Стрілки вказують напрям кровотоку. Зверніть увагу, де насичена киснем кров змішується з деоксигенованою кров'ю: у печінці (/), у нижній порожнистій вені (//), у правому передсерді (///), у лівому передсерді (IV) та в місці впадіння артеріальної протоки у низхідну аорту (V).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ЗОБРАЖЕННЯ СЕРЦЯ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ЗАКОНОМІРНОСТІ ХОДА АРТЕРІЙ  ВІД МАТЕРИНСЬКОГО СТОВБУРА  ДО ОРГАНА.</vt:lpstr>
      <vt:lpstr>ЗАКОНОМІРНОСТІ ХОДА АРТЕРІЙ  ВІД МАТЕРИНСЬКОГО СТОВБУРА  ДО ОРГАНА.</vt:lpstr>
      <vt:lpstr>Презентация PowerPoint</vt:lpstr>
      <vt:lpstr>ЗАКОНОМІРНОСТІ ХОДА АРТЕРІЙ  ВІД МАТЕРИНСЬКОГО СТОВБУРА  ДО ОРГАНА.</vt:lpstr>
      <vt:lpstr>Презентация PowerPoint</vt:lpstr>
      <vt:lpstr>ЗАКОНОМІРНОСТІ ХОДА АРТЕРІЙ  ВІД МАТЕРИНСЬКОГО СТОВБУРА  ДО ОРГАНА.</vt:lpstr>
      <vt:lpstr>Презентация PowerPoint</vt:lpstr>
      <vt:lpstr>ЗАКОНОМІРНОСТІ ХОДА АРТЕРІЙ  ВІД МАТЕРИНСЬКОГО СТОВБУРА  ДО ОРГАНА.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ЗАКОНОМІРНОСТІ РОЗПОДІЛУ ВЕН.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Притоки вен утворюють:  І.  Внутрішньосистемні анастомози.   ІІ. Міжсистемні анастомози: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ЗАКОНОМІРНОСТІ РОЗПОДІЛУ ВЕН.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Лекція  закінчена.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Anton Stupin</cp:lastModifiedBy>
  <cp:revision>122</cp:revision>
  <dcterms:created xsi:type="dcterms:W3CDTF">2012-05-03T21:12:50Z</dcterms:created>
  <dcterms:modified xsi:type="dcterms:W3CDTF">2024-10-22T07:43:55Z</dcterms:modified>
</cp:coreProperties>
</file>